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4"/>
  </p:notesMasterIdLst>
  <p:sldIdLst>
    <p:sldId id="256" r:id="rId2"/>
    <p:sldId id="257" r:id="rId3"/>
    <p:sldId id="26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4671" autoAdjust="0"/>
  </p:normalViewPr>
  <p:slideViewPr>
    <p:cSldViewPr>
      <p:cViewPr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 dirty="0" smtClean="0"/>
            <a:t>školy: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PaedDr. Jana Čechová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VY_32_INOVACE_7A06Prv2_Savci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Savci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</a:t>
          </a:r>
          <a:r>
            <a:rPr lang="cs-CZ" smtClean="0"/>
            <a:t>CZ 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</a:t>
          </a:r>
          <a:r>
            <a:rPr lang="cs-CZ" sz="1800" kern="1200" dirty="0" smtClean="0"/>
            <a:t>školy: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PaedDr. Jana Čechová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VY_32_INOVACE_7A06Prv2_Savci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Savci 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</a:t>
          </a:r>
          <a:r>
            <a:rPr lang="cs-CZ" sz="1800" kern="1200" smtClean="0"/>
            <a:t>CZ 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wmf"/><Relationship Id="rId13" Type="http://schemas.openxmlformats.org/officeDocument/2006/relationships/image" Target="../media/image19.jpeg"/><Relationship Id="rId3" Type="http://schemas.openxmlformats.org/officeDocument/2006/relationships/image" Target="../media/image9.wmf"/><Relationship Id="rId7" Type="http://schemas.openxmlformats.org/officeDocument/2006/relationships/image" Target="../media/image13.wmf"/><Relationship Id="rId12" Type="http://schemas.openxmlformats.org/officeDocument/2006/relationships/image" Target="../media/image18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wmf"/><Relationship Id="rId11" Type="http://schemas.openxmlformats.org/officeDocument/2006/relationships/image" Target="../media/image17.wmf"/><Relationship Id="rId5" Type="http://schemas.openxmlformats.org/officeDocument/2006/relationships/image" Target="../media/image11.wmf"/><Relationship Id="rId10" Type="http://schemas.openxmlformats.org/officeDocument/2006/relationships/image" Target="../media/image16.wmf"/><Relationship Id="rId4" Type="http://schemas.openxmlformats.org/officeDocument/2006/relationships/image" Target="../media/image10.wmf"/><Relationship Id="rId9" Type="http://schemas.openxmlformats.org/officeDocument/2006/relationships/image" Target="../media/image15.wmf"/><Relationship Id="rId14" Type="http://schemas.openxmlformats.org/officeDocument/2006/relationships/image" Target="../media/image20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wmf"/><Relationship Id="rId13" Type="http://schemas.openxmlformats.org/officeDocument/2006/relationships/image" Target="../media/image19.jpeg"/><Relationship Id="rId3" Type="http://schemas.openxmlformats.org/officeDocument/2006/relationships/image" Target="../media/image9.wmf"/><Relationship Id="rId7" Type="http://schemas.openxmlformats.org/officeDocument/2006/relationships/image" Target="../media/image13.wmf"/><Relationship Id="rId12" Type="http://schemas.openxmlformats.org/officeDocument/2006/relationships/image" Target="../media/image18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wmf"/><Relationship Id="rId11" Type="http://schemas.openxmlformats.org/officeDocument/2006/relationships/image" Target="../media/image17.wmf"/><Relationship Id="rId5" Type="http://schemas.openxmlformats.org/officeDocument/2006/relationships/image" Target="../media/image11.wmf"/><Relationship Id="rId10" Type="http://schemas.openxmlformats.org/officeDocument/2006/relationships/image" Target="../media/image16.wmf"/><Relationship Id="rId4" Type="http://schemas.openxmlformats.org/officeDocument/2006/relationships/image" Target="../media/image10.wmf"/><Relationship Id="rId9" Type="http://schemas.openxmlformats.org/officeDocument/2006/relationships/image" Target="../media/image15.wmf"/><Relationship Id="rId14" Type="http://schemas.openxmlformats.org/officeDocument/2006/relationships/image" Target="../media/image20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wmf"/><Relationship Id="rId13" Type="http://schemas.openxmlformats.org/officeDocument/2006/relationships/image" Target="../media/image20.jpeg"/><Relationship Id="rId3" Type="http://schemas.openxmlformats.org/officeDocument/2006/relationships/image" Target="../media/image22.jpeg"/><Relationship Id="rId7" Type="http://schemas.openxmlformats.org/officeDocument/2006/relationships/image" Target="../media/image26.wmf"/><Relationship Id="rId12" Type="http://schemas.openxmlformats.org/officeDocument/2006/relationships/image" Target="../media/image31.wmf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wmf"/><Relationship Id="rId11" Type="http://schemas.openxmlformats.org/officeDocument/2006/relationships/image" Target="../media/image30.png"/><Relationship Id="rId5" Type="http://schemas.openxmlformats.org/officeDocument/2006/relationships/image" Target="../media/image24.wmf"/><Relationship Id="rId10" Type="http://schemas.openxmlformats.org/officeDocument/2006/relationships/image" Target="../media/image29.wmf"/><Relationship Id="rId4" Type="http://schemas.openxmlformats.org/officeDocument/2006/relationships/image" Target="../media/image23.wmf"/><Relationship Id="rId9" Type="http://schemas.openxmlformats.org/officeDocument/2006/relationships/image" Target="../media/image28.wmf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wmf"/><Relationship Id="rId13" Type="http://schemas.openxmlformats.org/officeDocument/2006/relationships/image" Target="../media/image20.jpeg"/><Relationship Id="rId3" Type="http://schemas.openxmlformats.org/officeDocument/2006/relationships/image" Target="../media/image22.jpeg"/><Relationship Id="rId7" Type="http://schemas.openxmlformats.org/officeDocument/2006/relationships/image" Target="../media/image26.wmf"/><Relationship Id="rId12" Type="http://schemas.openxmlformats.org/officeDocument/2006/relationships/image" Target="../media/image31.wmf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wmf"/><Relationship Id="rId11" Type="http://schemas.openxmlformats.org/officeDocument/2006/relationships/image" Target="../media/image30.png"/><Relationship Id="rId5" Type="http://schemas.openxmlformats.org/officeDocument/2006/relationships/image" Target="../media/image24.wmf"/><Relationship Id="rId10" Type="http://schemas.openxmlformats.org/officeDocument/2006/relationships/image" Target="../media/image29.wmf"/><Relationship Id="rId4" Type="http://schemas.openxmlformats.org/officeDocument/2006/relationships/image" Target="../media/image23.wmf"/><Relationship Id="rId9" Type="http://schemas.openxmlformats.org/officeDocument/2006/relationships/image" Target="../media/image28.wmf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05489158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Materiál určený pro žáky 2.ročníku ZŠ</a:t>
            </a:r>
          </a:p>
          <a:p>
            <a:r>
              <a:rPr lang="cs-CZ" dirty="0" smtClean="0"/>
              <a:t>Určeno pro využití na interaktivní tabuli</a:t>
            </a:r>
          </a:p>
          <a:p>
            <a:r>
              <a:rPr lang="cs-CZ" dirty="0" smtClean="0"/>
              <a:t>Žáci se seznamují se základními informacemi o savcích</a:t>
            </a:r>
            <a:r>
              <a:rPr lang="cs-CZ" dirty="0"/>
              <a:t> </a:t>
            </a:r>
            <a:r>
              <a:rPr lang="cs-CZ" dirty="0" smtClean="0"/>
              <a:t>– znaky, projevy, zástupci</a:t>
            </a:r>
          </a:p>
          <a:p>
            <a:r>
              <a:rPr lang="cs-CZ" dirty="0" smtClean="0"/>
              <a:t>Práce s materiálem je založena na přetahování objektů a obrázků, s prezentací pracujeme v režimu normálního zobrazení</a:t>
            </a:r>
          </a:p>
          <a:p>
            <a:r>
              <a:rPr lang="cs-CZ" dirty="0" smtClean="0"/>
              <a:t>Po společné práci může materiál dále sloužit pro procvičování ve skupinách</a:t>
            </a:r>
          </a:p>
          <a:p>
            <a:r>
              <a:rPr lang="cs-CZ" dirty="0" smtClean="0"/>
              <a:t>Metodické poznámky -  snímek 4 – žáci vybírají vhodná slova do vět; snímek 6 – žáci podle obrázku doplňují věty, pro kontrolu vytáhnou modrou šipku; na snímcích 8 a 10 žáci vybírají obrázky savců, obrázky ostatních zvířat posílají dveřmi pryč (obrázek zmizí); lichá čísla snímků – kontrolní; věty ze snímku 6 mohou sloužit jako zápis do sešitu</a:t>
            </a:r>
          </a:p>
        </p:txBody>
      </p:sp>
    </p:spTree>
    <p:extLst>
      <p:ext uri="{BB962C8B-B14F-4D97-AF65-F5344CB8AC3E}">
        <p14:creationId xmlns:p14="http://schemas.microsoft.com/office/powerpoint/2010/main" val="345163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59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148064" y="1340768"/>
            <a:ext cx="3122843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96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SAVCI</a:t>
            </a:r>
            <a:endParaRPr lang="cs-CZ" sz="9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245766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ový popisek 1"/>
          <p:cNvSpPr/>
          <p:nvPr/>
        </p:nvSpPr>
        <p:spPr>
          <a:xfrm>
            <a:off x="323528" y="260648"/>
            <a:ext cx="2016224" cy="864096"/>
          </a:xfrm>
          <a:prstGeom prst="wedgeRectCallou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SAVCI</a:t>
            </a:r>
            <a:endParaRPr lang="cs-CZ" sz="4000" b="1" dirty="0"/>
          </a:p>
        </p:txBody>
      </p:sp>
      <p:sp>
        <p:nvSpPr>
          <p:cNvPr id="3" name="Obdélník 2"/>
          <p:cNvSpPr/>
          <p:nvPr/>
        </p:nvSpPr>
        <p:spPr>
          <a:xfrm>
            <a:off x="26404" y="2084151"/>
            <a:ext cx="4248472" cy="61206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Tělo                  pokryté srstí.</a:t>
            </a: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4408629" y="2084151"/>
            <a:ext cx="4680520" cy="61206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Tělo                  pokryté peřím.</a:t>
            </a:r>
            <a:endParaRPr lang="cs-CZ" sz="2800" dirty="0"/>
          </a:p>
        </p:txBody>
      </p:sp>
      <p:sp>
        <p:nvSpPr>
          <p:cNvPr id="5" name="Obdélník 4"/>
          <p:cNvSpPr/>
          <p:nvPr/>
        </p:nvSpPr>
        <p:spPr>
          <a:xfrm>
            <a:off x="3940577" y="1397987"/>
            <a:ext cx="936104" cy="61206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mají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3796561" y="2768227"/>
            <a:ext cx="1224136" cy="61206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nemají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81628" y="4766464"/>
            <a:ext cx="3950177" cy="61206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Teplotu                    stálou.</a:t>
            </a:r>
            <a:endParaRPr lang="cs-CZ" sz="2800" dirty="0"/>
          </a:p>
        </p:txBody>
      </p:sp>
      <p:sp>
        <p:nvSpPr>
          <p:cNvPr id="8" name="Obdélník 7"/>
          <p:cNvSpPr/>
          <p:nvPr/>
        </p:nvSpPr>
        <p:spPr>
          <a:xfrm>
            <a:off x="1408644" y="5472830"/>
            <a:ext cx="1296144" cy="61206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mají</a:t>
            </a:r>
            <a:endParaRPr lang="cs-CZ" sz="2800" dirty="0"/>
          </a:p>
        </p:txBody>
      </p:sp>
      <p:sp>
        <p:nvSpPr>
          <p:cNvPr id="9" name="Obdélník 8"/>
          <p:cNvSpPr/>
          <p:nvPr/>
        </p:nvSpPr>
        <p:spPr>
          <a:xfrm>
            <a:off x="1408644" y="4046384"/>
            <a:ext cx="1296144" cy="61206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nemají</a:t>
            </a:r>
            <a:endParaRPr lang="cs-CZ" sz="2800" dirty="0"/>
          </a:p>
        </p:txBody>
      </p:sp>
      <p:sp>
        <p:nvSpPr>
          <p:cNvPr id="10" name="Obdélník 9"/>
          <p:cNvSpPr/>
          <p:nvPr/>
        </p:nvSpPr>
        <p:spPr>
          <a:xfrm>
            <a:off x="4204046" y="4766464"/>
            <a:ext cx="4860541" cy="61206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                se mateřským mlékem.</a:t>
            </a:r>
            <a:endParaRPr lang="cs-CZ" sz="2800" dirty="0"/>
          </a:p>
        </p:txBody>
      </p:sp>
      <p:sp>
        <p:nvSpPr>
          <p:cNvPr id="11" name="Obdélník 10"/>
          <p:cNvSpPr/>
          <p:nvPr/>
        </p:nvSpPr>
        <p:spPr>
          <a:xfrm>
            <a:off x="4231693" y="4046384"/>
            <a:ext cx="1296144" cy="61206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Živí </a:t>
            </a:r>
            <a:endParaRPr lang="cs-CZ" sz="2800" dirty="0"/>
          </a:p>
        </p:txBody>
      </p:sp>
      <p:sp>
        <p:nvSpPr>
          <p:cNvPr id="12" name="Obdélník 11"/>
          <p:cNvSpPr/>
          <p:nvPr/>
        </p:nvSpPr>
        <p:spPr>
          <a:xfrm>
            <a:off x="4236388" y="5472830"/>
            <a:ext cx="1296144" cy="61206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Neživí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5416689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ový popisek 1"/>
          <p:cNvSpPr/>
          <p:nvPr/>
        </p:nvSpPr>
        <p:spPr>
          <a:xfrm>
            <a:off x="323528" y="260648"/>
            <a:ext cx="2016224" cy="864096"/>
          </a:xfrm>
          <a:prstGeom prst="wedgeRectCallou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SAVCI</a:t>
            </a:r>
            <a:endParaRPr lang="cs-CZ" sz="4000" b="1" dirty="0"/>
          </a:p>
        </p:txBody>
      </p:sp>
      <p:sp>
        <p:nvSpPr>
          <p:cNvPr id="3" name="Obdélník 2"/>
          <p:cNvSpPr/>
          <p:nvPr/>
        </p:nvSpPr>
        <p:spPr>
          <a:xfrm>
            <a:off x="26404" y="2084151"/>
            <a:ext cx="4248472" cy="61206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Tělo                  pokryté srstí.</a:t>
            </a: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4408629" y="2084151"/>
            <a:ext cx="4680520" cy="61206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Tělo                  pokryté peřím.</a:t>
            </a:r>
            <a:endParaRPr lang="cs-CZ" sz="2800" dirty="0"/>
          </a:p>
        </p:txBody>
      </p:sp>
      <p:sp>
        <p:nvSpPr>
          <p:cNvPr id="5" name="Obdélník 4"/>
          <p:cNvSpPr/>
          <p:nvPr/>
        </p:nvSpPr>
        <p:spPr>
          <a:xfrm>
            <a:off x="1120612" y="2084151"/>
            <a:ext cx="936104" cy="61206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mají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5410180" y="2084151"/>
            <a:ext cx="1224136" cy="61206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nemají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81628" y="4766464"/>
            <a:ext cx="3950177" cy="61206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Teplotu                    stálou.</a:t>
            </a:r>
            <a:endParaRPr lang="cs-CZ" sz="2800" dirty="0"/>
          </a:p>
        </p:txBody>
      </p:sp>
      <p:sp>
        <p:nvSpPr>
          <p:cNvPr id="8" name="Obdélník 7"/>
          <p:cNvSpPr/>
          <p:nvPr/>
        </p:nvSpPr>
        <p:spPr>
          <a:xfrm>
            <a:off x="1362580" y="4788054"/>
            <a:ext cx="1296144" cy="61206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mají</a:t>
            </a:r>
            <a:endParaRPr lang="cs-CZ" sz="2800" dirty="0"/>
          </a:p>
        </p:txBody>
      </p:sp>
      <p:sp>
        <p:nvSpPr>
          <p:cNvPr id="9" name="Obdélník 8"/>
          <p:cNvSpPr/>
          <p:nvPr/>
        </p:nvSpPr>
        <p:spPr>
          <a:xfrm>
            <a:off x="1416058" y="4075794"/>
            <a:ext cx="1296144" cy="61206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nemají</a:t>
            </a:r>
            <a:endParaRPr lang="cs-CZ" sz="2800" dirty="0"/>
          </a:p>
        </p:txBody>
      </p:sp>
      <p:sp>
        <p:nvSpPr>
          <p:cNvPr id="10" name="Obdélník 9"/>
          <p:cNvSpPr/>
          <p:nvPr/>
        </p:nvSpPr>
        <p:spPr>
          <a:xfrm>
            <a:off x="4204046" y="4766464"/>
            <a:ext cx="4860541" cy="61206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                se mateřským mlékem.</a:t>
            </a:r>
            <a:endParaRPr lang="cs-CZ" sz="2800" dirty="0"/>
          </a:p>
        </p:txBody>
      </p:sp>
      <p:sp>
        <p:nvSpPr>
          <p:cNvPr id="11" name="Obdélník 10"/>
          <p:cNvSpPr/>
          <p:nvPr/>
        </p:nvSpPr>
        <p:spPr>
          <a:xfrm>
            <a:off x="4187941" y="4764194"/>
            <a:ext cx="1296144" cy="61206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Živí </a:t>
            </a:r>
            <a:endParaRPr lang="cs-CZ" sz="2800" dirty="0"/>
          </a:p>
        </p:txBody>
      </p:sp>
      <p:sp>
        <p:nvSpPr>
          <p:cNvPr id="12" name="Obdélník 11"/>
          <p:cNvSpPr/>
          <p:nvPr/>
        </p:nvSpPr>
        <p:spPr>
          <a:xfrm>
            <a:off x="4236388" y="5472830"/>
            <a:ext cx="1296144" cy="61206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Neživí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1979804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ový popisek 2"/>
          <p:cNvSpPr/>
          <p:nvPr/>
        </p:nvSpPr>
        <p:spPr>
          <a:xfrm>
            <a:off x="5782009" y="58700"/>
            <a:ext cx="2016224" cy="734639"/>
          </a:xfrm>
          <a:prstGeom prst="wedgeRectCallou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SAVCI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7504" y="620688"/>
            <a:ext cx="4608512" cy="60484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250000"/>
              </a:lnSpc>
              <a:buFont typeface="Wingdings" pitchFamily="2" charset="2"/>
              <a:buChar char="v"/>
            </a:pPr>
            <a:r>
              <a:rPr lang="cs-CZ" sz="3200" b="1" dirty="0" smtClean="0"/>
              <a:t>Na těle mají …..</a:t>
            </a:r>
          </a:p>
          <a:p>
            <a:pPr marL="457200" indent="-457200">
              <a:lnSpc>
                <a:spcPct val="250000"/>
              </a:lnSpc>
              <a:buFont typeface="Wingdings" pitchFamily="2" charset="2"/>
              <a:buChar char="v"/>
            </a:pPr>
            <a:r>
              <a:rPr lang="cs-CZ" sz="3200" b="1" dirty="0" smtClean="0"/>
              <a:t>Rodí ……… mláďata.</a:t>
            </a:r>
          </a:p>
          <a:p>
            <a:pPr marL="457200" indent="-457200">
              <a:lnSpc>
                <a:spcPct val="250000"/>
              </a:lnSpc>
              <a:buFont typeface="Wingdings" pitchFamily="2" charset="2"/>
              <a:buChar char="v"/>
            </a:pPr>
            <a:r>
              <a:rPr lang="cs-CZ" sz="3200" b="1" dirty="0" smtClean="0"/>
              <a:t>Mláďata sají ……</a:t>
            </a:r>
          </a:p>
          <a:p>
            <a:pPr marL="457200" indent="-457200">
              <a:lnSpc>
                <a:spcPct val="250000"/>
              </a:lnSpc>
              <a:buFont typeface="Wingdings" pitchFamily="2" charset="2"/>
              <a:buChar char="v"/>
            </a:pPr>
            <a:r>
              <a:rPr lang="cs-CZ" sz="3200" b="1" dirty="0" smtClean="0"/>
              <a:t>Dýchají …….</a:t>
            </a:r>
          </a:p>
          <a:p>
            <a:pPr marL="457200" indent="-457200">
              <a:lnSpc>
                <a:spcPct val="250000"/>
              </a:lnSpc>
              <a:buFont typeface="Wingdings" pitchFamily="2" charset="2"/>
              <a:buChar char="v"/>
            </a:pPr>
            <a:r>
              <a:rPr lang="cs-CZ" sz="3200" b="1" dirty="0" smtClean="0"/>
              <a:t>Jejich teplota je…..</a:t>
            </a:r>
            <a:endParaRPr lang="cs-CZ" sz="3200" b="1" dirty="0"/>
          </a:p>
        </p:txBody>
      </p:sp>
      <p:pic>
        <p:nvPicPr>
          <p:cNvPr id="1026" name="Picture 2" descr="C:\Users\janacechova\AppData\Local\Microsoft\Windows\Temporary Internet Files\Content.IE5\3R451DGJ\MP90043882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1212" y="956532"/>
            <a:ext cx="1179544" cy="785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8516" y="2276872"/>
            <a:ext cx="624069" cy="9361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 descr="C:\Users\janacechova\AppData\Local\Microsoft\Windows\Temporary Internet Files\Content.IE5\3R451DGJ\MC90041244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1212" y="3356992"/>
            <a:ext cx="969339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janacechova\AppData\Local\Microsoft\Windows\Temporary Internet Files\Content.IE5\9IHWF9PC\MC9004261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4591745"/>
            <a:ext cx="927100" cy="874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janacechova\AppData\Local\Microsoft\Windows\Temporary Internet Files\Content.IE5\9IHWF9PC\MC90037131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8887" y="5538707"/>
            <a:ext cx="1388016" cy="1130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Šipka doleva 4"/>
          <p:cNvSpPr/>
          <p:nvPr/>
        </p:nvSpPr>
        <p:spPr>
          <a:xfrm>
            <a:off x="8255965" y="793340"/>
            <a:ext cx="2736304" cy="105888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FF00"/>
                </a:solidFill>
              </a:rPr>
              <a:t>srst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16" name="Šipka doleva 15"/>
          <p:cNvSpPr/>
          <p:nvPr/>
        </p:nvSpPr>
        <p:spPr>
          <a:xfrm>
            <a:off x="8255965" y="1961620"/>
            <a:ext cx="2736304" cy="105888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FF00"/>
                </a:solidFill>
              </a:rPr>
              <a:t>živá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17" name="Šipka doleva 16"/>
          <p:cNvSpPr/>
          <p:nvPr/>
        </p:nvSpPr>
        <p:spPr>
          <a:xfrm>
            <a:off x="8255965" y="3129900"/>
            <a:ext cx="2736304" cy="105888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FF00"/>
                </a:solidFill>
              </a:rPr>
              <a:t>mléko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18" name="Šipka doleva 17"/>
          <p:cNvSpPr/>
          <p:nvPr/>
        </p:nvSpPr>
        <p:spPr>
          <a:xfrm>
            <a:off x="8255965" y="4298180"/>
            <a:ext cx="2736304" cy="105888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FF00"/>
                </a:solidFill>
              </a:rPr>
              <a:t>plícemi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19" name="Šipka doleva 18"/>
          <p:cNvSpPr/>
          <p:nvPr/>
        </p:nvSpPr>
        <p:spPr>
          <a:xfrm>
            <a:off x="8255965" y="5466458"/>
            <a:ext cx="2736304" cy="105888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FF00"/>
                </a:solidFill>
              </a:rPr>
              <a:t>stálá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964488" y="426019"/>
            <a:ext cx="3168352" cy="6243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71437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ový popisek 2"/>
          <p:cNvSpPr/>
          <p:nvPr/>
        </p:nvSpPr>
        <p:spPr>
          <a:xfrm>
            <a:off x="5782009" y="58700"/>
            <a:ext cx="2016224" cy="734639"/>
          </a:xfrm>
          <a:prstGeom prst="wedgeRectCallou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SAVCI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7504" y="620688"/>
            <a:ext cx="4608512" cy="60484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250000"/>
              </a:lnSpc>
              <a:buFont typeface="Wingdings" pitchFamily="2" charset="2"/>
              <a:buChar char="v"/>
            </a:pPr>
            <a:r>
              <a:rPr lang="cs-CZ" sz="3200" b="1" dirty="0" smtClean="0"/>
              <a:t>Na těle mají …..</a:t>
            </a:r>
          </a:p>
          <a:p>
            <a:pPr marL="457200" indent="-457200">
              <a:lnSpc>
                <a:spcPct val="250000"/>
              </a:lnSpc>
              <a:buFont typeface="Wingdings" pitchFamily="2" charset="2"/>
              <a:buChar char="v"/>
            </a:pPr>
            <a:r>
              <a:rPr lang="cs-CZ" sz="3200" b="1" dirty="0" smtClean="0"/>
              <a:t>Rodí ……… mláďata.</a:t>
            </a:r>
          </a:p>
          <a:p>
            <a:pPr marL="457200" indent="-457200">
              <a:lnSpc>
                <a:spcPct val="250000"/>
              </a:lnSpc>
              <a:buFont typeface="Wingdings" pitchFamily="2" charset="2"/>
              <a:buChar char="v"/>
            </a:pPr>
            <a:r>
              <a:rPr lang="cs-CZ" sz="3200" b="1" dirty="0" smtClean="0"/>
              <a:t>Mláďata sají ……</a:t>
            </a:r>
          </a:p>
          <a:p>
            <a:pPr marL="457200" indent="-457200">
              <a:lnSpc>
                <a:spcPct val="250000"/>
              </a:lnSpc>
              <a:buFont typeface="Wingdings" pitchFamily="2" charset="2"/>
              <a:buChar char="v"/>
            </a:pPr>
            <a:r>
              <a:rPr lang="cs-CZ" sz="3200" b="1" dirty="0" smtClean="0"/>
              <a:t>Dýchají …….</a:t>
            </a:r>
          </a:p>
          <a:p>
            <a:pPr marL="457200" indent="-457200">
              <a:lnSpc>
                <a:spcPct val="250000"/>
              </a:lnSpc>
              <a:buFont typeface="Wingdings" pitchFamily="2" charset="2"/>
              <a:buChar char="v"/>
            </a:pPr>
            <a:r>
              <a:rPr lang="cs-CZ" sz="3200" b="1" dirty="0" smtClean="0"/>
              <a:t>Jejich teplota je…..</a:t>
            </a:r>
            <a:endParaRPr lang="cs-CZ" sz="3200" b="1" dirty="0"/>
          </a:p>
        </p:txBody>
      </p:sp>
      <p:pic>
        <p:nvPicPr>
          <p:cNvPr id="1026" name="Picture 2" descr="C:\Users\janacechova\AppData\Local\Microsoft\Windows\Temporary Internet Files\Content.IE5\3R451DGJ\MP90043882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1212" y="956532"/>
            <a:ext cx="1179544" cy="785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8516" y="2276872"/>
            <a:ext cx="624069" cy="9361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 descr="C:\Users\janacechova\AppData\Local\Microsoft\Windows\Temporary Internet Files\Content.IE5\3R451DGJ\MC90041244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1212" y="3356992"/>
            <a:ext cx="969339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janacechova\AppData\Local\Microsoft\Windows\Temporary Internet Files\Content.IE5\9IHWF9PC\MC9004261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4591745"/>
            <a:ext cx="927100" cy="874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janacechova\AppData\Local\Microsoft\Windows\Temporary Internet Files\Content.IE5\9IHWF9PC\MC90037131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8887" y="5538707"/>
            <a:ext cx="1388016" cy="1130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Šipka doleva 4"/>
          <p:cNvSpPr/>
          <p:nvPr/>
        </p:nvSpPr>
        <p:spPr>
          <a:xfrm>
            <a:off x="5519661" y="793340"/>
            <a:ext cx="2736304" cy="105888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FF00"/>
                </a:solidFill>
              </a:rPr>
              <a:t>srst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16" name="Šipka doleva 15"/>
          <p:cNvSpPr/>
          <p:nvPr/>
        </p:nvSpPr>
        <p:spPr>
          <a:xfrm>
            <a:off x="5421969" y="2147613"/>
            <a:ext cx="2736304" cy="105888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FF00"/>
                </a:solidFill>
              </a:rPr>
              <a:t>živá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17" name="Šipka doleva 16"/>
          <p:cNvSpPr/>
          <p:nvPr/>
        </p:nvSpPr>
        <p:spPr>
          <a:xfrm>
            <a:off x="5421969" y="3356992"/>
            <a:ext cx="2736304" cy="105888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FF00"/>
                </a:solidFill>
              </a:rPr>
              <a:t>mléko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18" name="Šipka doleva 17"/>
          <p:cNvSpPr/>
          <p:nvPr/>
        </p:nvSpPr>
        <p:spPr>
          <a:xfrm>
            <a:off x="5421969" y="4591745"/>
            <a:ext cx="2736304" cy="105888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FF00"/>
                </a:solidFill>
              </a:rPr>
              <a:t>plícemi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19" name="Šipka doleva 18"/>
          <p:cNvSpPr/>
          <p:nvPr/>
        </p:nvSpPr>
        <p:spPr>
          <a:xfrm>
            <a:off x="5418449" y="5799114"/>
            <a:ext cx="2736304" cy="105888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FF00"/>
                </a:solidFill>
              </a:rPr>
              <a:t>stálá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964488" y="426019"/>
            <a:ext cx="3168352" cy="6243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51318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janacechova\AppData\Local\Microsoft\Windows\Temporary Internet Files\Content.IE5\9IHWF9PC\MP90042234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705" y="1340768"/>
            <a:ext cx="4077271" cy="5196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ový popisek 1"/>
          <p:cNvSpPr/>
          <p:nvPr/>
        </p:nvSpPr>
        <p:spPr>
          <a:xfrm>
            <a:off x="415215" y="62311"/>
            <a:ext cx="4804857" cy="734639"/>
          </a:xfrm>
          <a:prstGeom prst="wedgeRectCallou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SAVCI U DOMU</a:t>
            </a:r>
            <a:endParaRPr lang="cs-CZ" sz="4000" b="1" dirty="0"/>
          </a:p>
        </p:txBody>
      </p:sp>
      <p:pic>
        <p:nvPicPr>
          <p:cNvPr id="2052" name="Picture 4" descr="C:\Users\janacechova\AppData\Local\Microsoft\Windows\Temporary Internet Files\Content.IE5\O1HPO4DP\MC90032647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1636" y="1072608"/>
            <a:ext cx="1392270" cy="10186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janacechova\AppData\Local\Microsoft\Windows\Temporary Internet Files\Content.IE5\3R451DGJ\MC90040607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4650" y="1646952"/>
            <a:ext cx="1008119" cy="11884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janacechova\AppData\Local\Microsoft\Windows\Temporary Internet Files\Content.IE5\9IHWF9PC\MC90034485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409758"/>
            <a:ext cx="1810512" cy="11274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janacechova\AppData\Local\Microsoft\Windows\Temporary Internet Files\Content.IE5\6JHUXX64\MC90034691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0224" y="2136071"/>
            <a:ext cx="915314" cy="550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janacechova\AppData\Local\Microsoft\Windows\Temporary Internet Files\Content.IE5\6JHUXX64\MC90031893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8549" y="2071403"/>
            <a:ext cx="1440159" cy="1630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janacechova\AppData\Local\Microsoft\Windows\Temporary Internet Files\Content.IE5\O1HPO4DP\MC90010935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1521" y="348914"/>
            <a:ext cx="1210013" cy="10608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janacechova\AppData\Local\Microsoft\Windows\Temporary Internet Files\Content.IE5\3R451DGJ\MC900346925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8855" y="2537213"/>
            <a:ext cx="1176319" cy="1100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janacechova\AppData\Local\Microsoft\Windows\Temporary Internet Files\Content.IE5\9IHWF9PC\MC900297217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6963" y="3200900"/>
            <a:ext cx="1093261" cy="10027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janacechova\AppData\Local\Microsoft\Windows\Temporary Internet Files\Content.IE5\6JHUXX64\MC900324454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4220328"/>
            <a:ext cx="1185463" cy="1195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janacechova\AppData\Local\Microsoft\Windows\Temporary Internet Files\Content.IE5\3R451DGJ\MC900438501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4650" y="166238"/>
            <a:ext cx="884780" cy="901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janacechova\AppData\Local\Microsoft\Windows\Temporary Internet Files\Content.IE5\3R451DGJ\MP900446598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9514" y="5494694"/>
            <a:ext cx="841758" cy="1090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janacechova\AppData\Local\Microsoft\Windows\Temporary Internet Files\Content.IE5\9IHWF9PC\MP900427874[1].jpg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156176" y="3606054"/>
            <a:ext cx="2876948" cy="32519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074704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janacechova\AppData\Local\Microsoft\Windows\Temporary Internet Files\Content.IE5\9IHWF9PC\MP90042234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705" y="1340768"/>
            <a:ext cx="4077271" cy="5196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ový popisek 1"/>
          <p:cNvSpPr/>
          <p:nvPr/>
        </p:nvSpPr>
        <p:spPr>
          <a:xfrm>
            <a:off x="415215" y="62311"/>
            <a:ext cx="4804857" cy="734639"/>
          </a:xfrm>
          <a:prstGeom prst="wedgeRectCallou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SAVCI U DOMU</a:t>
            </a:r>
            <a:endParaRPr lang="cs-CZ" sz="4000" b="1" dirty="0"/>
          </a:p>
        </p:txBody>
      </p:sp>
      <p:pic>
        <p:nvPicPr>
          <p:cNvPr id="2052" name="Picture 4" descr="C:\Users\janacechova\AppData\Local\Microsoft\Windows\Temporary Internet Files\Content.IE5\O1HPO4DP\MC90032647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331159"/>
            <a:ext cx="1392270" cy="10186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janacechova\AppData\Local\Microsoft\Windows\Temporary Internet Files\Content.IE5\3R451DGJ\MC90040607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5863" y="3938849"/>
            <a:ext cx="1008119" cy="11884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janacechova\AppData\Local\Microsoft\Windows\Temporary Internet Files\Content.IE5\9IHWF9PC\MC90034485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705" y="1284079"/>
            <a:ext cx="1810512" cy="11274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janacechova\AppData\Local\Microsoft\Windows\Temporary Internet Files\Content.IE5\6JHUXX64\MC90034691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1229" y="5232027"/>
            <a:ext cx="915314" cy="550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janacechova\AppData\Local\Microsoft\Windows\Temporary Internet Files\Content.IE5\6JHUXX64\MC90031893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881" y="3637621"/>
            <a:ext cx="1440159" cy="1630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janacechova\AppData\Local\Microsoft\Windows\Temporary Internet Files\Content.IE5\O1HPO4DP\MC90010935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89831" y="4977068"/>
            <a:ext cx="1210013" cy="10608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janacechova\AppData\Local\Microsoft\Windows\Temporary Internet Files\Content.IE5\3R451DGJ\MC900346925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0224" y="3789040"/>
            <a:ext cx="1176319" cy="1100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janacechova\AppData\Local\Microsoft\Windows\Temporary Internet Files\Content.IE5\9IHWF9PC\MC900297217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214" y="2603297"/>
            <a:ext cx="1093261" cy="10027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janacechova\AppData\Local\Microsoft\Windows\Temporary Internet Files\Content.IE5\6JHUXX64\MC900324454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3425" y="2411534"/>
            <a:ext cx="1185463" cy="1195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janacechova\AppData\Local\Microsoft\Windows\Temporary Internet Files\Content.IE5\3R451DGJ\MC900438501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8886" y="4330067"/>
            <a:ext cx="884780" cy="901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janacechova\AppData\Local\Microsoft\Windows\Temporary Internet Files\Content.IE5\3R451DGJ\MP900446598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7127" y="4141980"/>
            <a:ext cx="841758" cy="1090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janacechova\AppData\Local\Microsoft\Windows\Temporary Internet Files\Content.IE5\9IHWF9PC\MP900427874[1].jpg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156176" y="3606054"/>
            <a:ext cx="2876948" cy="32519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7657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ový popisek 1"/>
          <p:cNvSpPr/>
          <p:nvPr/>
        </p:nvSpPr>
        <p:spPr>
          <a:xfrm>
            <a:off x="415215" y="62311"/>
            <a:ext cx="4804857" cy="734639"/>
          </a:xfrm>
          <a:prstGeom prst="wedgeRectCallou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SAVCI V LESE</a:t>
            </a:r>
            <a:endParaRPr lang="cs-CZ" sz="4000" b="1" dirty="0"/>
          </a:p>
        </p:txBody>
      </p:sp>
      <p:pic>
        <p:nvPicPr>
          <p:cNvPr id="3075" name="Picture 3" descr="C:\Users\janacechova\AppData\Local\Microsoft\Windows\Temporary Internet Files\Content.IE5\3R451DGJ\MP90042776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133" y="980728"/>
            <a:ext cx="4392488" cy="5445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janacechova\AppData\Local\Microsoft\Windows\Temporary Internet Files\Content.IE5\K0O7W0UI\MP9004448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6664" y="415616"/>
            <a:ext cx="867544" cy="669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janacechova\AppData\Local\Microsoft\Windows\Temporary Internet Files\Content.IE5\K0O7W0UI\MC90008391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2749" y="1358906"/>
            <a:ext cx="1255674" cy="609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janacechova\AppData\Local\Microsoft\Windows\Temporary Internet Files\Content.IE5\S7687CZ2\MC90011138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3816" y="1192300"/>
            <a:ext cx="1072360" cy="15515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janacechova\AppData\Local\Microsoft\Windows\Temporary Internet Files\Content.IE5\DE4CGPLA\MC90011085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150469"/>
            <a:ext cx="1396966" cy="10418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janacechova\AppData\Local\Microsoft\Windows\Temporary Internet Files\Content.IE5\S7687CZ2\MC90033236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081" y="1326967"/>
            <a:ext cx="1174216" cy="8197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janacechova\AppData\Local\Microsoft\Windows\Temporary Internet Files\Content.IE5\AM1I8PN9\MC900441413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5594" y="2924944"/>
            <a:ext cx="1124074" cy="10100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janacechova\AppData\Local\Microsoft\Windows\Temporary Internet Files\Content.IE5\K0O7W0UI\MC90044139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3532" y="2194053"/>
            <a:ext cx="1119312" cy="1099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janacechova\AppData\Local\Microsoft\Windows\Temporary Internet Files\Content.IE5\K0O7W0UI\MC900346989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9576" y="4077072"/>
            <a:ext cx="1141976" cy="8884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Users\janacechova\AppData\Local\Microsoft\Windows\Temporary Internet Files\Content.IE5\DE4CGPLA\MC900438036[1].pn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9576" y="5232027"/>
            <a:ext cx="1227584" cy="1227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5" name="Picture 13" descr="C:\Users\janacechova\AppData\Local\Microsoft\Windows\Temporary Internet Files\Content.IE5\AM1I8PN9\MC900356163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63304" y="2528020"/>
            <a:ext cx="1201379" cy="7307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janacechova\AppData\Local\Microsoft\Windows\Temporary Internet Files\Content.IE5\9IHWF9PC\MP900427874[1].jpg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156176" y="3606054"/>
            <a:ext cx="2876948" cy="32519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189092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ový popisek 1"/>
          <p:cNvSpPr/>
          <p:nvPr/>
        </p:nvSpPr>
        <p:spPr>
          <a:xfrm>
            <a:off x="415215" y="62311"/>
            <a:ext cx="4804857" cy="734639"/>
          </a:xfrm>
          <a:prstGeom prst="wedgeRectCallou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SAVCI V LESE</a:t>
            </a:r>
            <a:endParaRPr lang="cs-CZ" sz="4000" b="1" dirty="0"/>
          </a:p>
        </p:txBody>
      </p:sp>
      <p:pic>
        <p:nvPicPr>
          <p:cNvPr id="3075" name="Picture 3" descr="C:\Users\janacechova\AppData\Local\Microsoft\Windows\Temporary Internet Files\Content.IE5\3R451DGJ\MP90042776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133" y="980728"/>
            <a:ext cx="4392488" cy="5445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janacechova\AppData\Local\Microsoft\Windows\Temporary Internet Files\Content.IE5\K0O7W0UI\MP9004448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6961" y="4491824"/>
            <a:ext cx="867544" cy="669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janacechova\AppData\Local\Microsoft\Windows\Temporary Internet Files\Content.IE5\K0O7W0UI\MC90008391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76472"/>
            <a:ext cx="1255674" cy="609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janacechova\AppData\Local\Microsoft\Windows\Temporary Internet Files\Content.IE5\S7687CZ2\MC90011138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189742"/>
            <a:ext cx="1072360" cy="15515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janacechova\AppData\Local\Microsoft\Windows\Temporary Internet Files\Content.IE5\DE4CGPLA\MC90011085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7643" y="5232027"/>
            <a:ext cx="1396966" cy="10418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janacechova\AppData\Local\Microsoft\Windows\Temporary Internet Files\Content.IE5\S7687CZ2\MC90033236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883560"/>
            <a:ext cx="1174216" cy="8197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janacechova\AppData\Local\Microsoft\Windows\Temporary Internet Files\Content.IE5\AM1I8PN9\MC900441413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463039"/>
            <a:ext cx="1124074" cy="10100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janacechova\AppData\Local\Microsoft\Windows\Temporary Internet Files\Content.IE5\K0O7W0UI\MC90044139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7643" y="2343561"/>
            <a:ext cx="1119312" cy="1099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janacechova\AppData\Local\Microsoft\Windows\Temporary Internet Files\Content.IE5\K0O7W0UI\MC900346989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1010" y="4047596"/>
            <a:ext cx="1141976" cy="8884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Users\janacechova\AppData\Local\Microsoft\Windows\Temporary Internet Files\Content.IE5\DE4CGPLA\MC900438036[1].pn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4732448"/>
            <a:ext cx="1227584" cy="1227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5" name="Picture 13" descr="C:\Users\janacechova\AppData\Local\Microsoft\Windows\Temporary Internet Files\Content.IE5\AM1I8PN9\MC900356163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4980879"/>
            <a:ext cx="1201379" cy="7307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janacechova\AppData\Local\Microsoft\Windows\Temporary Internet Files\Content.IE5\9IHWF9PC\MP900427874[1].jpg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156176" y="3606054"/>
            <a:ext cx="2876948" cy="32519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905082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Citace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z galerie: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 </a:t>
            </a:r>
            <a:r>
              <a:rPr lang="cs-CZ" smtClean="0">
                <a:hlinkClick r:id="rId2"/>
              </a:rPr>
              <a:t>http://office.microsoft.com</a:t>
            </a:r>
            <a:endParaRPr lang="cs-CZ" smtClean="0"/>
          </a:p>
          <a:p>
            <a:pPr marL="0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08368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293</TotalTime>
  <Words>265</Words>
  <Application>Microsoft Office PowerPoint</Application>
  <PresentationFormat>Předvádění na obrazovce (4:3)</PresentationFormat>
  <Paragraphs>64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Anotace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Čechová Jana</cp:lastModifiedBy>
  <cp:revision>35</cp:revision>
  <dcterms:created xsi:type="dcterms:W3CDTF">2011-08-21T15:31:45Z</dcterms:created>
  <dcterms:modified xsi:type="dcterms:W3CDTF">2012-08-13T09:04:50Z</dcterms:modified>
</cp:coreProperties>
</file>