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56" r:id="rId2"/>
    <p:sldId id="257" r:id="rId3"/>
    <p:sldId id="268" r:id="rId4"/>
    <p:sldId id="258" r:id="rId5"/>
    <p:sldId id="259" r:id="rId6"/>
    <p:sldId id="261" r:id="rId7"/>
    <p:sldId id="262" r:id="rId8"/>
    <p:sldId id="264" r:id="rId9"/>
    <p:sldId id="260" r:id="rId10"/>
    <p:sldId id="263" r:id="rId11"/>
    <p:sldId id="266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D3D7"/>
    <a:srgbClr val="3BD1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VY_32_INOVACE_7A07Prv2_Ptáci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Ptáci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VY_32_INOVACE_7A07Prv2_Ptáci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Ptáci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1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ripravy.estranky.cz/clanky/prvouka/tazni-a-stali-ptaci.html" TargetMode="Externa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1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ripravy.estranky.cz/clanky/prvouka/tazni-a-stali-ptaci.html" TargetMode="Externa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rysava.websnadno.cz/prvouka_1.roc/podzim_zvirata2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hyperlink" Target="http://rysava.websnadno.cz/prvouka_1.roc/podzim_zvirata3.htm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52177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je určen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Učivo o ptácích – hlavní znaky a projevy, ptáci stálí a stěhovaví, hlasy ptáků; slouží k prezentaci žákům, k procvičování ve skupinách</a:t>
            </a:r>
          </a:p>
          <a:p>
            <a:r>
              <a:rPr lang="cs-CZ" dirty="0" smtClean="0"/>
              <a:t>Práce na některých snímcích je založena na přesouvání objektů – </a:t>
            </a:r>
            <a:r>
              <a:rPr lang="cs-CZ" dirty="0"/>
              <a:t>p</a:t>
            </a:r>
            <a:r>
              <a:rPr lang="cs-CZ" dirty="0" smtClean="0"/>
              <a:t>racujeme v režimu normálního zobrazení; na snímku 8 a 12 je potřeba přepnout na prezentaci, aby bylo možné použít hypertextových odkazů na www stránky</a:t>
            </a:r>
          </a:p>
          <a:p>
            <a:r>
              <a:rPr lang="cs-CZ" dirty="0" smtClean="0"/>
              <a:t>Metodické poznámky – snímek 4 a 6 – žáci vybírají správná slova do vět, snímek 6 může sloužit k zápisu do sešitu; na snímku 8 a 10 žáci přiřazují názvy k obrázkům, na snímku 8 je odkaz na internet, kde žáci mohou pozorovat další obrázky ptáků; snímek 12 nabízí 2 odkazy na internet – test o ptácích a poznávání ptáků podle hlasu; liché snímky zobrazují správné 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5225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4549892"/>
            <a:ext cx="429156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 T Á C I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362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23528" y="260648"/>
            <a:ext cx="2016224" cy="864096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PTÁCI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04" y="2084151"/>
            <a:ext cx="4248472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Tělo                  pokryté srstí.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08629" y="2084151"/>
            <a:ext cx="4680520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Tělo                  pokryté peřím.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40577" y="1397987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96561" y="2768227"/>
            <a:ext cx="1224136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1628" y="4766464"/>
            <a:ext cx="3950177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Teplotu                    stálou.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08644" y="5472830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08644" y="404638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04046" y="4766464"/>
            <a:ext cx="4860541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                se mateřským mlékem.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31693" y="404638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Živí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36388" y="5472830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Neživí 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268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23528" y="260648"/>
            <a:ext cx="2016224" cy="864096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PTÁCI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04" y="2084151"/>
            <a:ext cx="4248472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Tělo                  pokryté srstí.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08629" y="2084151"/>
            <a:ext cx="4680520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Tělo                  pokryté peřím.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27837" y="2084151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26504" y="2085652"/>
            <a:ext cx="1224136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1628" y="4766464"/>
            <a:ext cx="3950177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Teplotu                    stálou.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88762" y="476646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08644" y="404638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04046" y="4766464"/>
            <a:ext cx="4860541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                se mateřským mlékem.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31693" y="404638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Živí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04046" y="476646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Neživí 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182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ový popisek 2"/>
          <p:cNvSpPr/>
          <p:nvPr/>
        </p:nvSpPr>
        <p:spPr>
          <a:xfrm>
            <a:off x="5782009" y="58700"/>
            <a:ext cx="201622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PTÁCI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20688"/>
            <a:ext cx="460851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5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prstClr val="black"/>
                </a:solidFill>
              </a:rPr>
              <a:t>Na těle mají …..</a:t>
            </a:r>
          </a:p>
          <a:p>
            <a:pPr marL="457200" indent="-457200">
              <a:lnSpc>
                <a:spcPct val="25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prstClr val="black"/>
                </a:solidFill>
              </a:rPr>
              <a:t>Mláďata se líhnou z ….</a:t>
            </a:r>
          </a:p>
          <a:p>
            <a:pPr marL="457200" indent="-457200">
              <a:lnSpc>
                <a:spcPct val="25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prstClr val="black"/>
                </a:solidFill>
              </a:rPr>
              <a:t>Jejich teplota je…..</a:t>
            </a:r>
          </a:p>
          <a:p>
            <a:pPr marL="457200" indent="-457200">
              <a:lnSpc>
                <a:spcPct val="25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prstClr val="black"/>
                </a:solidFill>
              </a:rPr>
              <a:t>Místo předních končetin mají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8255965" y="793340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peří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8255965" y="2314582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vajec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8255965" y="3835824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stálá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8255965" y="5357066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křídla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64488" y="426019"/>
            <a:ext cx="3168352" cy="6243120"/>
          </a:xfrm>
          <a:prstGeom prst="rect">
            <a:avLst/>
          </a:prstGeom>
          <a:solidFill>
            <a:srgbClr val="3BD18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" name="Picture 2" descr="C:\Users\janacechova\AppData\Local\Microsoft\Windows\Temporary Internet Files\Content.IE5\S7687CZ2\MP9003867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958608"/>
            <a:ext cx="1252736" cy="89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janacechova\AppData\Local\Microsoft\Windows\Temporary Internet Files\Content.IE5\K0O7W0UI\MP9004065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2902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janacechova\AppData\Local\Microsoft\Windows\Temporary Internet Files\Content.IE5\9IHWF9PC\MC9003713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453" y="3547579"/>
            <a:ext cx="1388016" cy="113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cechova\AppData\Local\Microsoft\Windows\Temporary Internet Files\Content.IE5\O1HPO4DP\MP9004038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478" y="4914608"/>
            <a:ext cx="1754531" cy="175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787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ový popisek 2"/>
          <p:cNvSpPr/>
          <p:nvPr/>
        </p:nvSpPr>
        <p:spPr>
          <a:xfrm>
            <a:off x="5782009" y="58700"/>
            <a:ext cx="201622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PTÁCI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20688"/>
            <a:ext cx="460851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5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prstClr val="black"/>
                </a:solidFill>
              </a:rPr>
              <a:t>Na těle mají …..</a:t>
            </a:r>
          </a:p>
          <a:p>
            <a:pPr marL="457200" indent="-457200">
              <a:lnSpc>
                <a:spcPct val="25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prstClr val="black"/>
                </a:solidFill>
              </a:rPr>
              <a:t>Mláďata se líhnou z ….</a:t>
            </a:r>
          </a:p>
          <a:p>
            <a:pPr marL="457200" indent="-457200">
              <a:lnSpc>
                <a:spcPct val="25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prstClr val="black"/>
                </a:solidFill>
              </a:rPr>
              <a:t>Jejich teplota je…..</a:t>
            </a:r>
          </a:p>
          <a:p>
            <a:pPr marL="457200" indent="-457200">
              <a:lnSpc>
                <a:spcPct val="25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prstClr val="black"/>
                </a:solidFill>
              </a:rPr>
              <a:t>Místo předních končetin mají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6430081" y="793339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peří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6522720" y="2249571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vajec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6522720" y="3744620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stálá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6556374" y="5375038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křídla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64488" y="426019"/>
            <a:ext cx="3168352" cy="6243120"/>
          </a:xfrm>
          <a:prstGeom prst="rect">
            <a:avLst/>
          </a:prstGeom>
          <a:solidFill>
            <a:srgbClr val="3BD18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" name="Picture 2" descr="C:\Users\janacechova\AppData\Local\Microsoft\Windows\Temporary Internet Files\Content.IE5\S7687CZ2\MP9003867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958608"/>
            <a:ext cx="1252736" cy="89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janacechova\AppData\Local\Microsoft\Windows\Temporary Internet Files\Content.IE5\K0O7W0UI\MP9004065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2902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janacechova\AppData\Local\Microsoft\Windows\Temporary Internet Files\Content.IE5\9IHWF9PC\MC9003713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453" y="3547579"/>
            <a:ext cx="1388016" cy="113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cechova\AppData\Local\Microsoft\Windows\Temporary Internet Files\Content.IE5\O1HPO4DP\MP9004038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478" y="4914608"/>
            <a:ext cx="1754531" cy="175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725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S7687CZ2\MC900109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274" y="1468253"/>
            <a:ext cx="2159823" cy="181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O1HPO4DP\MC900084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561" y="1159313"/>
            <a:ext cx="1584095" cy="243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cechova\AppData\Local\Microsoft\Windows\Temporary Internet Files\Content.IE5\9IHWF9PC\MC9004060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55287"/>
            <a:ext cx="15621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cechova\AppData\Local\Microsoft\Windows\Temporary Internet Files\Content.IE5\S7687CZ2\MC9000839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10" y="1818774"/>
            <a:ext cx="2335794" cy="113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ový popisek 7"/>
          <p:cNvSpPr/>
          <p:nvPr/>
        </p:nvSpPr>
        <p:spPr>
          <a:xfrm>
            <a:off x="395536" y="299430"/>
            <a:ext cx="201622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PTÁCI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3203848" y="275073"/>
            <a:ext cx="309634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STĚHOVAVÍ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2411760" y="621030"/>
            <a:ext cx="792088" cy="14367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Zkosené hrany 11">
            <a:hlinkClick r:id="rId6"/>
          </p:cNvPr>
          <p:cNvSpPr/>
          <p:nvPr/>
        </p:nvSpPr>
        <p:spPr>
          <a:xfrm>
            <a:off x="230867" y="5517232"/>
            <a:ext cx="1409039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anacechova\AppData\Local\Microsoft\Windows\Temporary Internet Files\Content.IE5\DE4CGPLA\MP900402015[1]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686019"/>
            <a:ext cx="1057676" cy="704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6637982" y="4731607"/>
            <a:ext cx="2223674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vlaštovka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4067944" y="4725144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kukačka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4067944" y="5700428"/>
            <a:ext cx="266429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husa divoká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6896503" y="5692223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čáp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95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S7687CZ2\MC900109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274" y="1468253"/>
            <a:ext cx="2159823" cy="181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O1HPO4DP\MC900084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561" y="1159313"/>
            <a:ext cx="1584095" cy="243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cechova\AppData\Local\Microsoft\Windows\Temporary Internet Files\Content.IE5\9IHWF9PC\MC9004060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55287"/>
            <a:ext cx="15621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cechova\AppData\Local\Microsoft\Windows\Temporary Internet Files\Content.IE5\S7687CZ2\MC9000839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10" y="1818774"/>
            <a:ext cx="2335794" cy="113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ový popisek 7"/>
          <p:cNvSpPr/>
          <p:nvPr/>
        </p:nvSpPr>
        <p:spPr>
          <a:xfrm>
            <a:off x="395536" y="299430"/>
            <a:ext cx="201622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PTÁCI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3203848" y="275073"/>
            <a:ext cx="309634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STĚHOVAVÍ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2411760" y="621030"/>
            <a:ext cx="792088" cy="14367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Zkosené hrany 11">
            <a:hlinkClick r:id="rId6"/>
          </p:cNvPr>
          <p:cNvSpPr/>
          <p:nvPr/>
        </p:nvSpPr>
        <p:spPr>
          <a:xfrm>
            <a:off x="230867" y="5517232"/>
            <a:ext cx="1409039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anacechova\AppData\Local\Microsoft\Windows\Temporary Internet Files\Content.IE5\DE4CGPLA\MP900402015[1]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686019"/>
            <a:ext cx="1057676" cy="704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2217973" y="3543475"/>
            <a:ext cx="2223674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vlaštovka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240352" y="2951966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kukačka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4613265" y="3348010"/>
            <a:ext cx="266429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husa divoká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7182616" y="3720158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čáp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51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nacechova\AppData\Local\Microsoft\Windows\Temporary Internet Files\Content.IE5\6JHUXX64\MC900057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8651"/>
            <a:ext cx="1656184" cy="2358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S7687CZ2\MC900109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70557"/>
            <a:ext cx="1298624" cy="201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395536" y="299430"/>
            <a:ext cx="201622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PTÁCI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3203848" y="275073"/>
            <a:ext cx="309634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STÁLÍ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411760" y="621030"/>
            <a:ext cx="792088" cy="14367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6452766" y="4869189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jestřáb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6452766" y="5877272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anacechova\AppData\Local\Microsoft\Windows\Temporary Internet Files\Content.IE5\9IHWF9PC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308" y="1613266"/>
            <a:ext cx="1267458" cy="152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ámeček 11"/>
          <p:cNvSpPr/>
          <p:nvPr/>
        </p:nvSpPr>
        <p:spPr>
          <a:xfrm>
            <a:off x="4268432" y="5877272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sýkora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janacechova\AppData\Local\Microsoft\Windows\Temporary Internet Files\Content.IE5\3R451DGJ\MC9000532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416" y="1748009"/>
            <a:ext cx="1810512" cy="125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ámeček 13"/>
          <p:cNvSpPr/>
          <p:nvPr/>
        </p:nvSpPr>
        <p:spPr>
          <a:xfrm>
            <a:off x="4268432" y="4869189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bažant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39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nacechova\AppData\Local\Microsoft\Windows\Temporary Internet Files\Content.IE5\6JHUXX64\MC900057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8651"/>
            <a:ext cx="1656184" cy="2358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S7687CZ2\MC900109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70557"/>
            <a:ext cx="1298624" cy="201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395536" y="299430"/>
            <a:ext cx="201622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PTÁCI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3203848" y="275073"/>
            <a:ext cx="309634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STÁLÍ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411760" y="621030"/>
            <a:ext cx="792088" cy="14367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2807804" y="3690415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jestřáb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7169880" y="3693040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anacechova\AppData\Local\Microsoft\Windows\Temporary Internet Files\Content.IE5\9IHWF9PC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308" y="1613266"/>
            <a:ext cx="1267458" cy="152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ámeček 11"/>
          <p:cNvSpPr/>
          <p:nvPr/>
        </p:nvSpPr>
        <p:spPr>
          <a:xfrm>
            <a:off x="4973200" y="3717032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sýkora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janacechova\AppData\Local\Microsoft\Windows\Temporary Internet Files\Content.IE5\3R451DGJ\MC9000532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416" y="1748009"/>
            <a:ext cx="1810512" cy="125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ámeček 13"/>
          <p:cNvSpPr/>
          <p:nvPr/>
        </p:nvSpPr>
        <p:spPr>
          <a:xfrm>
            <a:off x="323528" y="3717032"/>
            <a:ext cx="1944216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bažant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250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kosené hrany 1"/>
          <p:cNvSpPr/>
          <p:nvPr/>
        </p:nvSpPr>
        <p:spPr>
          <a:xfrm>
            <a:off x="1403648" y="2038741"/>
            <a:ext cx="2808312" cy="172819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janacechova\AppData\Local\Microsoft\Windows\Temporary Internet Files\Content.IE5\AM1I8PN9\MP900402015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4"/>
            <a:ext cx="2376264" cy="139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971600" y="692696"/>
            <a:ext cx="7128792" cy="1080120"/>
          </a:xfrm>
          <a:prstGeom prst="roundRect">
            <a:avLst/>
          </a:prstGeom>
          <a:solidFill>
            <a:srgbClr val="35D3D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Umíš se rozhodnout?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4725144"/>
            <a:ext cx="7128792" cy="1080120"/>
          </a:xfrm>
          <a:prstGeom prst="roundRect">
            <a:avLst/>
          </a:prstGeom>
          <a:solidFill>
            <a:srgbClr val="35D3D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smtClean="0">
                <a:solidFill>
                  <a:srgbClr val="FF0000"/>
                </a:solidFill>
              </a:rPr>
              <a:t>Poznáš podle hlasu?             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Zkosené hrany 3">
            <a:hlinkClick r:id="rId4"/>
          </p:cNvPr>
          <p:cNvSpPr/>
          <p:nvPr/>
        </p:nvSpPr>
        <p:spPr>
          <a:xfrm>
            <a:off x="5638216" y="4941168"/>
            <a:ext cx="1310048" cy="7200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janacechova\AppData\Local\Microsoft\Windows\Temporary Internet Files\Content.IE5\DE4CGPLA\MC900424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891" y="4947987"/>
            <a:ext cx="745326" cy="63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07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96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</TotalTime>
  <Words>318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37</cp:revision>
  <dcterms:created xsi:type="dcterms:W3CDTF">2011-08-21T15:31:45Z</dcterms:created>
  <dcterms:modified xsi:type="dcterms:W3CDTF">2012-08-13T11:03:10Z</dcterms:modified>
</cp:coreProperties>
</file>