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8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4" r:id="rId11"/>
    <p:sldId id="267" r:id="rId12"/>
    <p:sldId id="268" r:id="rId13"/>
    <p:sldId id="270" r:id="rId14"/>
    <p:sldId id="269" r:id="rId15"/>
    <p:sldId id="271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980" autoAdjust="0"/>
  </p:normalViewPr>
  <p:slideViewPr>
    <p:cSldViewPr>
      <p:cViewPr>
        <p:scale>
          <a:sx n="70" d="100"/>
          <a:sy n="70" d="100"/>
        </p:scale>
        <p:origin x="-1386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VY_32_INOVACE_7A15Prv2_Rodina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Rodina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VY_32_INOVACE_7A15Prv2_Rodina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Rodina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89333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Rodinné vztahy, názvy osob, které patří do rodiny – nové pojmy (neteř, synovec)</a:t>
            </a:r>
          </a:p>
          <a:p>
            <a:r>
              <a:rPr lang="cs-CZ" dirty="0" smtClean="0"/>
              <a:t>Pracujeme v režimu normálního zobrazení, které umožňuje přetahování objektů, od snímku 6 můžeme využít prezentaci, žáci používají fixu na tabuli</a:t>
            </a:r>
          </a:p>
          <a:p>
            <a:r>
              <a:rPr lang="cs-CZ" dirty="0" smtClean="0"/>
              <a:t>Metodické poznámky – na snímku 4 žáci vybírají osoby, které patří do rodiny, snímek 5 je kontrolní; na snímcích 6, 8, 10, 12 žáci doplňují fixou na tabuli vhodné dvojice, které se hodí k obrázku, mohou též pracovat v lavicích na své tabulky a práci si vždy podle následujícího snímku zkontrolovat; na snímku 14 žáci doplňují věty rodinných vztahů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654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2932161"/>
            <a:ext cx="508279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RODINA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6639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X25OCSI3\MP90040931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89" b="9254"/>
          <a:stretch/>
        </p:blipFill>
        <p:spPr bwMode="auto">
          <a:xfrm>
            <a:off x="5724128" y="1427887"/>
            <a:ext cx="3278138" cy="191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504557"/>
            <a:ext cx="60342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Kdo patří do rodiny?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7792037"/>
              </p:ext>
            </p:extLst>
          </p:nvPr>
        </p:nvGraphicFramePr>
        <p:xfrm>
          <a:off x="395536" y="1427887"/>
          <a:ext cx="5040560" cy="524147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52128"/>
                <a:gridCol w="3888432"/>
              </a:tblGrid>
              <a:tr h="32972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4421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Users\janacechova\AppData\Local\Microsoft\Windows\Temporary Internet Files\Content.IE5\9IHWF9PC\MC9004413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2514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VNVWNQTE\MC9004413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10989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7219283" y="3938299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máma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5605278" y="3938299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teta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5581240" y="4437112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vnuk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7200912" y="4408607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sestřenice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5605278" y="4954357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bratr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7200912" y="4954357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tatínek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7250247" y="5403108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babička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578772" y="5345439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kamarád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7226572" y="5811659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sousedka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581240" y="5818054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dědeček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6511219" y="6281936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spolužák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1926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cechova\AppData\Local\Microsoft\Windows\Temporary Internet Files\Content.IE5\X25OCSI3\MP90040931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89" b="9254"/>
          <a:stretch/>
        </p:blipFill>
        <p:spPr bwMode="auto">
          <a:xfrm>
            <a:off x="5724128" y="1427887"/>
            <a:ext cx="3278138" cy="191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504557"/>
            <a:ext cx="60342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Kdo patří do rodiny?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1219040"/>
              </p:ext>
            </p:extLst>
          </p:nvPr>
        </p:nvGraphicFramePr>
        <p:xfrm>
          <a:off x="395536" y="1427887"/>
          <a:ext cx="5040560" cy="516946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52128"/>
                <a:gridCol w="3888432"/>
              </a:tblGrid>
              <a:tr h="30812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8823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Users\janacechova\AppData\Local\Microsoft\Windows\Temporary Internet Files\Content.IE5\9IHWF9PC\MC90044132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2514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VNVWNQTE\MC9004413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10989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586799" y="2797034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máma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3481624" y="3568322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teta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1562486" y="3573016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vnuk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451285" y="2195933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sestřenice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481624" y="2797034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bratr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552416" y="2158094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tatínek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415598" y="1534925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babička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1651085" y="5592688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kamarád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1681424" y="4829209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sousedka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1552416" y="1534925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dědeček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3510863" y="4800324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spolužák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1417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4177912"/>
              </p:ext>
            </p:extLst>
          </p:nvPr>
        </p:nvGraphicFramePr>
        <p:xfrm>
          <a:off x="2195736" y="1484784"/>
          <a:ext cx="6792416" cy="5128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6208"/>
                <a:gridCol w="3396208"/>
              </a:tblGrid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bratr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sestřenice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dcera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vnuk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1520" y="188640"/>
            <a:ext cx="4112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dvojice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04" y="1111970"/>
            <a:ext cx="2005325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613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1761050"/>
              </p:ext>
            </p:extLst>
          </p:nvPr>
        </p:nvGraphicFramePr>
        <p:xfrm>
          <a:off x="2195736" y="1484784"/>
          <a:ext cx="6792416" cy="5128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6208"/>
                <a:gridCol w="3396208"/>
              </a:tblGrid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bratr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sestra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bratranec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sestřenice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syn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dcera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vnuk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vnučka</a:t>
                      </a:r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1520" y="188640"/>
            <a:ext cx="4112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dvojice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04" y="1111970"/>
            <a:ext cx="2005325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702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7543637"/>
              </p:ext>
            </p:extLst>
          </p:nvPr>
        </p:nvGraphicFramePr>
        <p:xfrm>
          <a:off x="2195736" y="2420888"/>
          <a:ext cx="6792416" cy="38462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6208"/>
                <a:gridCol w="3396208"/>
              </a:tblGrid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otec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synovec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syn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1520" y="188640"/>
            <a:ext cx="4112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dvojice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857" y="188640"/>
            <a:ext cx="3064463" cy="214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669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8315716"/>
              </p:ext>
            </p:extLst>
          </p:nvPr>
        </p:nvGraphicFramePr>
        <p:xfrm>
          <a:off x="2195736" y="2420888"/>
          <a:ext cx="6792416" cy="38462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6208"/>
                <a:gridCol w="3396208"/>
              </a:tblGrid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otec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syn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strýc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synovec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syn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vnuk</a:t>
                      </a:r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1520" y="188640"/>
            <a:ext cx="4112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dvojice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3543" y="188640"/>
            <a:ext cx="3160785" cy="2207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86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4276044"/>
              </p:ext>
            </p:extLst>
          </p:nvPr>
        </p:nvGraphicFramePr>
        <p:xfrm>
          <a:off x="2123728" y="2564904"/>
          <a:ext cx="6792416" cy="38462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6208"/>
                <a:gridCol w="3396208"/>
              </a:tblGrid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matka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vnučka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teta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1520" y="188640"/>
            <a:ext cx="4112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dvojice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7218" y="247873"/>
            <a:ext cx="2839078" cy="2167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35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0187578"/>
              </p:ext>
            </p:extLst>
          </p:nvPr>
        </p:nvGraphicFramePr>
        <p:xfrm>
          <a:off x="2123728" y="2564904"/>
          <a:ext cx="6792416" cy="38462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6208"/>
                <a:gridCol w="3396208"/>
              </a:tblGrid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matka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dcera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dcera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vnučka</a:t>
                      </a:r>
                      <a:endParaRPr lang="cs-CZ" sz="3600" dirty="0"/>
                    </a:p>
                  </a:txBody>
                  <a:tcPr anchor="ctr"/>
                </a:tc>
              </a:tr>
              <a:tr h="128208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teta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neteř</a:t>
                      </a:r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1520" y="188640"/>
            <a:ext cx="4112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dvojice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7218" y="247873"/>
            <a:ext cx="2839078" cy="2167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383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8810739"/>
              </p:ext>
            </p:extLst>
          </p:nvPr>
        </p:nvGraphicFramePr>
        <p:xfrm>
          <a:off x="2195736" y="1484784"/>
          <a:ext cx="6948264" cy="518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4132"/>
                <a:gridCol w="3474132"/>
              </a:tblGrid>
              <a:tr h="172819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dědeček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  <a:tr h="1728192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vnučka</a:t>
                      </a:r>
                      <a:endParaRPr lang="cs-CZ" sz="3600" dirty="0"/>
                    </a:p>
                  </a:txBody>
                  <a:tcPr anchor="ctr"/>
                </a:tc>
              </a:tr>
              <a:tr h="172819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strýc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1520" y="188640"/>
            <a:ext cx="4112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dvojice</a:t>
            </a:r>
            <a:endParaRPr lang="cs-CZ" sz="5400" b="1" dirty="0">
              <a:ln w="1905"/>
              <a:gradFill>
                <a:gsLst>
                  <a:gs pos="0">
                    <a:srgbClr val="F79646">
                      <a:shade val="20000"/>
                      <a:satMod val="200000"/>
                    </a:srgbClr>
                  </a:gs>
                  <a:gs pos="78000">
                    <a:srgbClr val="F79646">
                      <a:tint val="90000"/>
                      <a:shade val="89000"/>
                      <a:satMod val="220000"/>
                    </a:srgbClr>
                  </a:gs>
                  <a:gs pos="100000">
                    <a:srgbClr val="F79646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68760"/>
            <a:ext cx="1584176" cy="13775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348" y="2996952"/>
            <a:ext cx="1320552" cy="1887528"/>
          </a:xfrm>
          <a:prstGeom prst="rect">
            <a:avLst/>
          </a:prstGeom>
        </p:spPr>
      </p:pic>
      <p:pic>
        <p:nvPicPr>
          <p:cNvPr id="1026" name="Picture 2" descr="C:\Users\janacechova\AppData\Local\Microsoft\Windows\Temporary Internet Files\Content.IE5\9IHWF9PC\MC9003246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27" y="5013176"/>
            <a:ext cx="1288394" cy="148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8628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9601227"/>
              </p:ext>
            </p:extLst>
          </p:nvPr>
        </p:nvGraphicFramePr>
        <p:xfrm>
          <a:off x="2195736" y="1484784"/>
          <a:ext cx="6948264" cy="518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4132"/>
                <a:gridCol w="3474132"/>
              </a:tblGrid>
              <a:tr h="172819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dědeček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vnuk</a:t>
                      </a:r>
                      <a:endParaRPr lang="cs-CZ" sz="3600" dirty="0"/>
                    </a:p>
                  </a:txBody>
                  <a:tcPr anchor="ctr"/>
                </a:tc>
              </a:tr>
              <a:tr h="172819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babička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vnučka</a:t>
                      </a:r>
                      <a:endParaRPr lang="cs-CZ" sz="3600" dirty="0"/>
                    </a:p>
                  </a:txBody>
                  <a:tcPr anchor="ctr"/>
                </a:tc>
              </a:tr>
              <a:tr h="1728192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strýc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teta</a:t>
                      </a:r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51520" y="188640"/>
            <a:ext cx="41120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dvojice</a:t>
            </a:r>
            <a:endParaRPr lang="cs-CZ" sz="5400" b="1" dirty="0">
              <a:ln w="1905"/>
              <a:gradFill>
                <a:gsLst>
                  <a:gs pos="0">
                    <a:srgbClr val="F79646">
                      <a:shade val="20000"/>
                      <a:satMod val="200000"/>
                    </a:srgbClr>
                  </a:gs>
                  <a:gs pos="78000">
                    <a:srgbClr val="F79646">
                      <a:tint val="90000"/>
                      <a:shade val="89000"/>
                      <a:satMod val="220000"/>
                    </a:srgbClr>
                  </a:gs>
                  <a:gs pos="100000">
                    <a:srgbClr val="F79646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68760"/>
            <a:ext cx="1584176" cy="137754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348" y="2996952"/>
            <a:ext cx="1320552" cy="1887528"/>
          </a:xfrm>
          <a:prstGeom prst="rect">
            <a:avLst/>
          </a:prstGeom>
        </p:spPr>
      </p:pic>
      <p:pic>
        <p:nvPicPr>
          <p:cNvPr id="1026" name="Picture 2" descr="C:\Users\janacechova\AppData\Local\Microsoft\Windows\Temporary Internet Files\Content.IE5\9IHWF9PC\MC9003246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27" y="5013176"/>
            <a:ext cx="1288394" cy="148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459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2931926"/>
              </p:ext>
            </p:extLst>
          </p:nvPr>
        </p:nvGraphicFramePr>
        <p:xfrm>
          <a:off x="467544" y="1196752"/>
          <a:ext cx="8352928" cy="5400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/>
                <a:gridCol w="4176464"/>
              </a:tblGrid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Tátův</a:t>
                      </a:r>
                      <a:r>
                        <a:rPr lang="cs-CZ" sz="3600" baseline="0" dirty="0" smtClean="0"/>
                        <a:t> otec 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je můj</a:t>
                      </a:r>
                      <a:endParaRPr lang="cs-CZ" sz="3600" dirty="0"/>
                    </a:p>
                  </a:txBody>
                  <a:tcPr anchor="ctr"/>
                </a:tc>
              </a:tr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Maminčina</a:t>
                      </a:r>
                      <a:r>
                        <a:rPr lang="cs-CZ" sz="3600" baseline="0" dirty="0" smtClean="0"/>
                        <a:t> sestra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je moje</a:t>
                      </a:r>
                      <a:endParaRPr lang="cs-CZ" sz="3600" dirty="0"/>
                    </a:p>
                  </a:txBody>
                  <a:tcPr anchor="ctr"/>
                </a:tc>
              </a:tr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Strýcova dcera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je moje</a:t>
                      </a:r>
                      <a:endParaRPr lang="cs-CZ" sz="3600" dirty="0"/>
                    </a:p>
                  </a:txBody>
                  <a:tcPr anchor="ctr"/>
                </a:tc>
              </a:tr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Tetin</a:t>
                      </a:r>
                      <a:r>
                        <a:rPr lang="cs-CZ" sz="3600" baseline="0" dirty="0" smtClean="0"/>
                        <a:t> syn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je můj</a:t>
                      </a:r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275837" y="188640"/>
            <a:ext cx="2063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</a:t>
            </a:r>
            <a:endParaRPr lang="cs-CZ" sz="5400" b="1" dirty="0">
              <a:ln w="1905"/>
              <a:gradFill>
                <a:gsLst>
                  <a:gs pos="0">
                    <a:srgbClr val="F79646">
                      <a:shade val="20000"/>
                      <a:satMod val="200000"/>
                    </a:srgbClr>
                  </a:gs>
                  <a:gs pos="78000">
                    <a:srgbClr val="F79646">
                      <a:tint val="90000"/>
                      <a:shade val="89000"/>
                      <a:satMod val="220000"/>
                    </a:srgbClr>
                  </a:gs>
                  <a:gs pos="100000">
                    <a:srgbClr val="F79646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67312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344936"/>
              </p:ext>
            </p:extLst>
          </p:nvPr>
        </p:nvGraphicFramePr>
        <p:xfrm>
          <a:off x="467544" y="1196752"/>
          <a:ext cx="8352928" cy="5400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/>
                <a:gridCol w="4176464"/>
              </a:tblGrid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Tátův</a:t>
                      </a:r>
                      <a:r>
                        <a:rPr lang="cs-CZ" sz="3600" baseline="0" dirty="0" smtClean="0"/>
                        <a:t> otec 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je můj dědeček.</a:t>
                      </a:r>
                      <a:endParaRPr lang="cs-CZ" sz="3600" dirty="0"/>
                    </a:p>
                  </a:txBody>
                  <a:tcPr anchor="ctr"/>
                </a:tc>
              </a:tr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Maminčina</a:t>
                      </a:r>
                      <a:r>
                        <a:rPr lang="cs-CZ" sz="3600" baseline="0" dirty="0" smtClean="0"/>
                        <a:t> sestra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je moje teta.</a:t>
                      </a:r>
                      <a:endParaRPr lang="cs-CZ" sz="3600" dirty="0"/>
                    </a:p>
                  </a:txBody>
                  <a:tcPr anchor="ctr"/>
                </a:tc>
              </a:tr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Strýcova dcera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je moje sestřenice.</a:t>
                      </a:r>
                      <a:endParaRPr lang="cs-CZ" sz="3600" dirty="0"/>
                    </a:p>
                  </a:txBody>
                  <a:tcPr anchor="ctr"/>
                </a:tc>
              </a:tr>
              <a:tr h="135015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Tetin</a:t>
                      </a:r>
                      <a:r>
                        <a:rPr lang="cs-CZ" sz="3600" baseline="0" dirty="0" smtClean="0"/>
                        <a:t> syn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600" dirty="0" smtClean="0"/>
                        <a:t>je můj bratranec.</a:t>
                      </a:r>
                      <a:endParaRPr lang="cs-CZ" sz="3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275837" y="188640"/>
            <a:ext cx="2063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</a:t>
            </a:r>
            <a:endParaRPr lang="cs-CZ" sz="5400" b="1" dirty="0">
              <a:ln w="1905"/>
              <a:gradFill>
                <a:gsLst>
                  <a:gs pos="0">
                    <a:srgbClr val="F79646">
                      <a:shade val="20000"/>
                      <a:satMod val="200000"/>
                    </a:srgbClr>
                  </a:gs>
                  <a:gs pos="78000">
                    <a:srgbClr val="F79646">
                      <a:tint val="90000"/>
                      <a:shade val="89000"/>
                      <a:satMod val="220000"/>
                    </a:srgbClr>
                  </a:gs>
                  <a:gs pos="100000">
                    <a:srgbClr val="F79646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173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Obrázky </a:t>
            </a:r>
            <a:r>
              <a:rPr lang="cs-CZ" dirty="0" smtClean="0"/>
              <a:t>z </a:t>
            </a:r>
            <a:r>
              <a:rPr lang="cs-CZ" dirty="0" smtClean="0"/>
              <a:t>galerií: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CD-ROM 30000 </a:t>
            </a:r>
            <a:r>
              <a:rPr lang="cs-CZ" dirty="0" err="1"/>
              <a:t>clip</a:t>
            </a:r>
            <a:r>
              <a:rPr lang="cs-CZ" dirty="0"/>
              <a:t> art </a:t>
            </a:r>
            <a:r>
              <a:rPr lang="cs-CZ" dirty="0" err="1"/>
              <a:t>images</a:t>
            </a:r>
            <a:r>
              <a:rPr lang="cs-CZ" dirty="0"/>
              <a:t> ve vlastnictví školy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2639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347</TotalTime>
  <Words>300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36</cp:revision>
  <dcterms:created xsi:type="dcterms:W3CDTF">2011-08-21T15:31:45Z</dcterms:created>
  <dcterms:modified xsi:type="dcterms:W3CDTF">2012-08-13T13:38:06Z</dcterms:modified>
</cp:coreProperties>
</file>