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67" r:id="rId5"/>
    <p:sldId id="269" r:id="rId6"/>
    <p:sldId id="259" r:id="rId7"/>
    <p:sldId id="266" r:id="rId8"/>
    <p:sldId id="261" r:id="rId9"/>
    <p:sldId id="263" r:id="rId10"/>
    <p:sldId id="260" r:id="rId11"/>
    <p:sldId id="262" r:id="rId12"/>
    <p:sldId id="264" r:id="rId13"/>
    <p:sldId id="268" r:id="rId14"/>
    <p:sldId id="265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8/86/Karlstejn.jpg/800px-Karlstejn.jpg" TargetMode="External"/><Relationship Id="rId13" Type="http://schemas.openxmlformats.org/officeDocument/2006/relationships/hyperlink" Target="http://www.svet-bydleni.cz/Files/FckGallery/Karel%20IV.%20v%C3%BD%C5%99ez.jpg" TargetMode="External"/><Relationship Id="rId3" Type="http://schemas.openxmlformats.org/officeDocument/2006/relationships/hyperlink" Target="http://fragmenty.cz/archiv/images/klenoty%20koruna%20DSC03279%2018-04-2008.jpg" TargetMode="External"/><Relationship Id="rId7" Type="http://schemas.openxmlformats.org/officeDocument/2006/relationships/hyperlink" Target="http://upload.wikimedia.org/wikipedia/commons/thumb/4/44/Karel4_rakev.jpg/367px-Karel4_rakev.jpg" TargetMode="External"/><Relationship Id="rId12" Type="http://schemas.openxmlformats.org/officeDocument/2006/relationships/hyperlink" Target="http://www.fototuristika.cz/data/pictures/t3_4.jpg" TargetMode="External"/><Relationship Id="rId2" Type="http://schemas.openxmlformats.org/officeDocument/2006/relationships/hyperlink" Target="http://upload.wikimedia.org/wikipedia/commons/thumb/3/3a/Imperial_Crown_of_the_Holy_Roman_Empire_back.jpg/659px-Imperial_Crown_of_the_Holy_Roman_Empire_back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media.novinky.cz/320/233206-free1-fl01k.jpg" TargetMode="External"/><Relationship Id="rId11" Type="http://schemas.openxmlformats.org/officeDocument/2006/relationships/hyperlink" Target="http://upload.wikimedia.org/wikipedia/commons/thumb/0/03/Praha_Petrin_Hladova_zed.jpg/800px-Praha_Petrin_Hladova_zed.jpg" TargetMode="External"/><Relationship Id="rId5" Type="http://schemas.openxmlformats.org/officeDocument/2006/relationships/hyperlink" Target="http://img.ahaonline.cz/img/18/article/1268149_hrad-krivoklat.jpg" TargetMode="External"/><Relationship Id="rId15" Type="http://schemas.openxmlformats.org/officeDocument/2006/relationships/hyperlink" Target="http://abicko.avcr.cz/miranda2/export/sitesavcr/data.avcr.cz/abicko/archiv/2006/5/obsah/images/b_2006-05-10_214854.jpg" TargetMode="External"/><Relationship Id="rId10" Type="http://schemas.openxmlformats.org/officeDocument/2006/relationships/hyperlink" Target="http://www.praguecityline.cz/wp-content/uploads/2010/03/Karel-IV-Karluv-most1.jpg" TargetMode="External"/><Relationship Id="rId4" Type="http://schemas.openxmlformats.org/officeDocument/2006/relationships/hyperlink" Target="http://upload.wikimedia.org/wikipedia/commons/thumb/1/16/Charles_IV-John_Ocko_votive_picture-fragment.jpg/250px-Charles_IV-John_Ocko_votive_picture-fragment.jpg" TargetMode="External"/><Relationship Id="rId9" Type="http://schemas.openxmlformats.org/officeDocument/2006/relationships/hyperlink" Target="http://upload.wikimedia.org/wikipedia/commons/thumb/1/17/Praha,_Star%C3%A9_M%C4%9Bsto,_Univerzita_Karlova_II_EX.JPG/800px-Praha,_Star%C3%A9_M%C4%9Bsto,_Univerzita_Karlova_II_EX.JPG" TargetMode="External"/><Relationship Id="rId14" Type="http://schemas.openxmlformats.org/officeDocument/2006/relationships/hyperlink" Target="http://upload.wikimedia.org/wikipedia/commons/3/31/Koruna_ceska_Karel_IV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01881135"/>
              </p:ext>
            </p:extLst>
          </p:nvPr>
        </p:nvGraphicFramePr>
        <p:xfrm>
          <a:off x="1600200" y="1463675"/>
          <a:ext cx="5883275" cy="3886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4" imgW="5977460" imgH="3927731" progId="Word.Document.12">
                  <p:embed/>
                </p:oleObj>
              </mc:Choice>
              <mc:Fallback>
                <p:oleObj name="Dokument" r:id="rId4" imgW="5977460" imgH="392773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0200" y="1463675"/>
                        <a:ext cx="5883275" cy="3886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163" y="5445224"/>
            <a:ext cx="45116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5518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KAREL IV.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636912"/>
            <a:ext cx="8011616" cy="252028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KRÁL ČESKÝ A CÍSAŘ ŘÍMSKÝ</a:t>
            </a:r>
            <a:endParaRPr lang="cs-CZ" sz="40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435394"/>
            <a:ext cx="3138487" cy="285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57" b="24230"/>
          <a:stretch/>
        </p:blipFill>
        <p:spPr bwMode="auto">
          <a:xfrm>
            <a:off x="1084812" y="3435393"/>
            <a:ext cx="3793382" cy="285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http://www.gify.nou.cz/lid_rytir_soubory/ry14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836712"/>
            <a:ext cx="942975" cy="971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4565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25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25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25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Karla IV. (1316 – 1378 )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47800"/>
            <a:ext cx="8244408" cy="4800600"/>
          </a:xfrm>
        </p:spPr>
        <p:txBody>
          <a:bodyPr>
            <a:normAutofit fontScale="70000" lnSpcReduction="20000"/>
          </a:bodyPr>
          <a:lstStyle/>
          <a:p>
            <a:r>
              <a:rPr lang="cs-CZ" sz="4600" dirty="0" smtClean="0"/>
              <a:t>Narodil se jako Václav Elišce Přemyslovně  </a:t>
            </a:r>
          </a:p>
          <a:p>
            <a:pPr marL="82296" indent="0">
              <a:buNone/>
            </a:pPr>
            <a:r>
              <a:rPr lang="cs-CZ" sz="4600" dirty="0" smtClean="0"/>
              <a:t>                           a   Janu Lucemburskému .</a:t>
            </a:r>
          </a:p>
          <a:p>
            <a:pPr marL="82296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</a:t>
            </a:r>
            <a:r>
              <a:rPr lang="cs-CZ" sz="4600" dirty="0"/>
              <a:t>B</a:t>
            </a:r>
            <a:r>
              <a:rPr lang="cs-CZ" sz="4600" dirty="0" smtClean="0"/>
              <a:t>yl vychován ve Francii a zde získal jméno</a:t>
            </a:r>
          </a:p>
          <a:p>
            <a:pPr marL="82296" indent="0">
              <a:buNone/>
            </a:pPr>
            <a:r>
              <a:rPr lang="cs-CZ" sz="4600" dirty="0" smtClean="0"/>
              <a:t>   Karel.</a:t>
            </a:r>
          </a:p>
          <a:p>
            <a:pPr marL="82296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Ovládal několik jazyků, ale česky se musel </a:t>
            </a:r>
          </a:p>
          <a:p>
            <a:pPr marL="82296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znovu naučit po návratu.</a:t>
            </a:r>
          </a:p>
          <a:p>
            <a:pPr marL="82296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Byl obratný diplomat, ale také bojovník.</a:t>
            </a:r>
          </a:p>
          <a:p>
            <a:pPr marL="82296" indent="0">
              <a:buNone/>
            </a:pPr>
            <a:r>
              <a:rPr lang="cs-CZ" sz="4600" dirty="0" smtClean="0"/>
              <a:t>   Měl čtyři manželky.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82296" indent="0">
              <a:buNone/>
            </a:pPr>
            <a:r>
              <a:rPr lang="cs-CZ" dirty="0" smtClean="0"/>
              <a:t>  Na dvoře Karla IV. se chovali lvi a velcí hadi.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8420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9280"/>
            <a:ext cx="5460350" cy="3631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9186" y="2564904"/>
            <a:ext cx="28575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476672"/>
            <a:ext cx="29904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Křivoklát, </a:t>
            </a:r>
          </a:p>
          <a:p>
            <a:r>
              <a:rPr lang="cs-CZ" sz="2000" b="1" dirty="0" smtClean="0"/>
              <a:t>zde trávil Václav dětství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62330" y="4062504"/>
            <a:ext cx="2505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Jezdecká pečeť krále</a:t>
            </a:r>
          </a:p>
          <a:p>
            <a:r>
              <a:rPr lang="cs-CZ" b="1" dirty="0" smtClean="0"/>
              <a:t> Jana Lucemburského</a:t>
            </a:r>
            <a:endParaRPr lang="cs-CZ" b="1" dirty="0"/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114" y="4178884"/>
            <a:ext cx="2255143" cy="2196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55257" y="5877272"/>
            <a:ext cx="2921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Pečeť Elišky Přemyslovny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046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113" y="31545"/>
            <a:ext cx="2984351" cy="6090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92" y="31545"/>
            <a:ext cx="4565342" cy="6090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7112" y="6392741"/>
            <a:ext cx="4606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domě U Kamenného zvonu žili </a:t>
            </a:r>
            <a:r>
              <a:rPr lang="cs-CZ" dirty="0"/>
              <a:t>K</a:t>
            </a:r>
            <a:r>
              <a:rPr lang="cs-CZ" dirty="0" smtClean="0"/>
              <a:t>arlovi rodiče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3234" y="6392741"/>
            <a:ext cx="3748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dirty="0" smtClean="0"/>
              <a:t>Podoba Karla IV. </a:t>
            </a:r>
            <a:r>
              <a:rPr lang="cs-CZ" dirty="0"/>
              <a:t> (</a:t>
            </a:r>
            <a:r>
              <a:rPr lang="cs-CZ" dirty="0" smtClean="0"/>
              <a:t> Kolín nad  Rýnem)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206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493" y="218016"/>
            <a:ext cx="4185995" cy="6111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8016"/>
            <a:ext cx="3750066" cy="6120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4160" y="6462309"/>
            <a:ext cx="2887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Nejznámější portrét Karla IV.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6462309"/>
            <a:ext cx="3179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Ostatky v kryptě chrámu sv. Víta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8615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444" y="191072"/>
            <a:ext cx="6480720" cy="571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93725" y="6143066"/>
            <a:ext cx="35596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Země Koruny české  za Karla IV.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37362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Karlovy činy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Založil v Praze univerzitu</a:t>
            </a:r>
          </a:p>
          <a:p>
            <a:r>
              <a:rPr lang="cs-CZ" dirty="0" smtClean="0"/>
              <a:t>Začal se stavbou chrámu sv. Víta</a:t>
            </a:r>
          </a:p>
          <a:p>
            <a:r>
              <a:rPr lang="cs-CZ" dirty="0" smtClean="0"/>
              <a:t>Nechal postavit kamenný most ( nyní Karlův) v Praze a hrad Karlštejn.</a:t>
            </a:r>
          </a:p>
          <a:p>
            <a:r>
              <a:rPr lang="cs-CZ" dirty="0" smtClean="0"/>
              <a:t>Založil Nové Město pražské </a:t>
            </a:r>
          </a:p>
          <a:p>
            <a:r>
              <a:rPr lang="cs-CZ" dirty="0" smtClean="0"/>
              <a:t>Pražské biskupství bylo povýšeno na arcibiskupství </a:t>
            </a:r>
          </a:p>
          <a:p>
            <a:r>
              <a:rPr lang="cs-CZ" dirty="0" smtClean="0"/>
              <a:t>Nechal zhotovit Svatováclavskou korunu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737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013" y="4372581"/>
            <a:ext cx="1938511" cy="2145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6917091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5445224"/>
            <a:ext cx="5151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Historická budova Univerzity Karlovy a  pečeť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0144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5"/>
          <a:stretch/>
        </p:blipFill>
        <p:spPr bwMode="auto">
          <a:xfrm>
            <a:off x="0" y="2429508"/>
            <a:ext cx="5760837" cy="4428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186" y="-19116"/>
            <a:ext cx="3909814" cy="4904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47594" y="5661248"/>
            <a:ext cx="22829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Karlštejn,</a:t>
            </a:r>
          </a:p>
          <a:p>
            <a:r>
              <a:rPr lang="cs-CZ" sz="2000" b="1" dirty="0" smtClean="0"/>
              <a:t> současná podoba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32656"/>
            <a:ext cx="71674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Kaple </a:t>
            </a:r>
            <a:r>
              <a:rPr lang="cs-CZ" b="1" dirty="0" err="1" smtClean="0"/>
              <a:t>sv.Kříže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sloužila k úschově </a:t>
            </a:r>
          </a:p>
          <a:p>
            <a:r>
              <a:rPr lang="cs-CZ" b="1" dirty="0" smtClean="0"/>
              <a:t>korunovačních klenotů. </a:t>
            </a:r>
          </a:p>
          <a:p>
            <a:r>
              <a:rPr lang="cs-CZ" b="1" dirty="0" smtClean="0"/>
              <a:t>Je zdobena zlatem</a:t>
            </a:r>
          </a:p>
          <a:p>
            <a:r>
              <a:rPr lang="cs-CZ" b="1" dirty="0" smtClean="0"/>
              <a:t> a vzácnými obrazy.</a:t>
            </a:r>
            <a:endParaRPr lang="cs-CZ" b="1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6965"/>
            <a:ext cx="2476500" cy="2724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768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8" t="-1679" r="-885" b="21131"/>
          <a:stretch/>
        </p:blipFill>
        <p:spPr bwMode="auto">
          <a:xfrm>
            <a:off x="179512" y="241889"/>
            <a:ext cx="8862878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6165304"/>
            <a:ext cx="73468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KARLŮV MOST A PRAŽSKÝ HRAD S CHRÁMEM SV.VÍTA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500114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633" y="15846"/>
            <a:ext cx="6012160" cy="4005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66489" y="261423"/>
            <a:ext cx="1746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Hladová zeď</a:t>
            </a:r>
            <a:endParaRPr lang="cs-CZ" b="1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6" t="4277" b="5017"/>
          <a:stretch/>
        </p:blipFill>
        <p:spPr bwMode="auto">
          <a:xfrm>
            <a:off x="3494453" y="2348880"/>
            <a:ext cx="5573929" cy="4387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5445224"/>
            <a:ext cx="1722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Chrám sv. Víta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657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322" y="298706"/>
            <a:ext cx="3489233" cy="523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79911" y="5880007"/>
            <a:ext cx="3376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Nové Město pražské - radnice</a:t>
            </a:r>
            <a:endParaRPr lang="cs-CZ" b="1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9043"/>
            <a:ext cx="3481387" cy="524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917138" y="5810735"/>
            <a:ext cx="21307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Emauzský  klášter</a:t>
            </a:r>
          </a:p>
        </p:txBody>
      </p:sp>
    </p:spTree>
    <p:extLst>
      <p:ext uri="{BB962C8B-B14F-4D97-AF65-F5344CB8AC3E}">
        <p14:creationId xmlns:p14="http://schemas.microsoft.com/office/powerpoint/2010/main" val="1667190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08" y="149455"/>
            <a:ext cx="3815373" cy="4251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067" y="149455"/>
            <a:ext cx="3932279" cy="4251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4941168"/>
            <a:ext cx="4298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Dobové iluminace z cesty do Francie (1377)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5022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116632"/>
            <a:ext cx="9144000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upload.wikimedia.org/wikipedia/commons/thumb/3/3a/Imperial_Crown_of_the_Holy_Roman_Empire_back.jpg/659px-Imperial_Crown_of_the_Holy_Roman_Empire_back.jpg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fragmenty.cz/archiv/images/klenoty%20koruna%20DSC03279%2018-04-2008.jpg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upload.wikimedia.org/wikipedia/commons/thumb/1/16/Charles_IV-John_Ocko_votive_picture-fragment.jpg/250px-Charles_IV-John_Ocko_votive_picture-fragment.jpg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img.ahaonline.cz/img/18/article/1268149_hrad-krivoklat.jpg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media.novinky.cz/320/233206-free1-fl01k.jpg</a:t>
            </a:r>
            <a:endParaRPr lang="cs-CZ" sz="1400" dirty="0" smtClean="0"/>
          </a:p>
          <a:p>
            <a:r>
              <a:rPr lang="cs-CZ" sz="1400" dirty="0"/>
              <a:t>http://upload.wikimedia.org/wikipedia/commons/thumb/6/68/Praha_Old_Town_sq_U_zvonu_CIMG0089.JPG/449px-Praha_Old_Town_sq_U_zvonu_CIMG0089.JPG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upload.wikimedia.org/wikipedia/commons/thumb/4/44/Karel4_rakev.jpg/367px-Karel4_rakev.jpg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upload.wikimedia.org/wikipedia/commons/thumb/8/86/Karlstejn.jpg/800px-Karlstejn.jpg</a:t>
            </a:r>
            <a:endParaRPr lang="cs-CZ" sz="1400" dirty="0" smtClean="0"/>
          </a:p>
          <a:p>
            <a:r>
              <a:rPr lang="cs-CZ" sz="1400" dirty="0"/>
              <a:t>http://nd04.jxs.cz/209/742/013af0ec66_71642764_o2.jpg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upload.wikimedia.org/wikipedia/commons/thumb/1/17/Praha%2C_Star%C3%A9_M%C4%9Bsto%2C_Univerzita_Karlova_II_EX.JPG/800px-Praha%2C_Star%C3%A9_M%C4%9Bsto%2C_Univerzita_Karlova_II_EX.JPG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www.praguecityline.cz/wp-content/uploads/2010/03/Karel-IV-Karluv-most1.jpg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upload.wikimedia.org/wikipedia/commons/thumb/0/03/Praha_Petrin_Hladova_zed.jpg/800px-Praha_Petrin_Hladova_zed.jpg</a:t>
            </a:r>
            <a:r>
              <a:rPr lang="cs-CZ" sz="1400" dirty="0"/>
              <a:t> http://upload.wikimedia.org/wikipedia/commons/thumb/9/99/Praha%2C_Katedr%C3%A1la%2C_JV_01.jpg/605px-Praha%2C_Katedr%C3%A1la%2C_JV_01.jpg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www.fototuristika.cz/data/pictures/t3_4.jpg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http://www.svet-bydleni.cz/Files/FckGallery/Karel%20IV.%</a:t>
            </a:r>
            <a:r>
              <a:rPr lang="cs-CZ" sz="1400" dirty="0" smtClean="0">
                <a:hlinkClick r:id="rId13"/>
              </a:rPr>
              <a:t>20v%C3%BD%C5%99ez.jpg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upload.wikimedia.org/wikipedia/commons/3/31/Koruna_ceska_Karel_IV.png</a:t>
            </a:r>
            <a:endParaRPr lang="cs-CZ" sz="1400" dirty="0" smtClean="0"/>
          </a:p>
          <a:p>
            <a:r>
              <a:rPr lang="cs-CZ" sz="1400" dirty="0"/>
              <a:t>http://upload.wikimedia.org/wikipedia/commons/thumb/0/0f/Praha%2C_Nove_Mesto_-_Novomestska_radnice_III.jpg/254px-Praha%2C_Nove_Mesto_-_Novomestska_radnice_III.jpg</a:t>
            </a:r>
            <a:endParaRPr lang="cs-CZ" sz="1400" dirty="0" smtClean="0"/>
          </a:p>
          <a:p>
            <a:r>
              <a:rPr lang="cs-CZ" sz="1400" dirty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abicko.avcr.cz/miranda2/export/sitesavcr/data.avcr.cz/abicko/archiv/2006/5/obsah/images/b_2006-05-10_214854.jpg</a:t>
            </a:r>
            <a:endParaRPr lang="cs-CZ" sz="1400" dirty="0" smtClean="0"/>
          </a:p>
          <a:p>
            <a:r>
              <a:rPr lang="cs-CZ" sz="1400" dirty="0"/>
              <a:t>http://abicko.avcr.cz/miranda2/export/sitesavcr/data.avcr.cz/abicko/archiv/2006/5/obsah/images/b_2006-05-10_214855.jpg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392266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155</TotalTime>
  <Words>296</Words>
  <Application>Microsoft Office PowerPoint</Application>
  <PresentationFormat>Předvádění na obrazovce (4:3)</PresentationFormat>
  <Paragraphs>63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Slunovrat</vt:lpstr>
      <vt:lpstr>Dokument</vt:lpstr>
      <vt:lpstr>Prezentace aplikace PowerPoint</vt:lpstr>
      <vt:lpstr>KAREL IV.</vt:lpstr>
      <vt:lpstr>Život Karla IV. (1316 – 1378 )</vt:lpstr>
      <vt:lpstr>Prezentace aplikace PowerPoint</vt:lpstr>
      <vt:lpstr>Prezentace aplikace PowerPoint</vt:lpstr>
      <vt:lpstr>Prezentace aplikace PowerPoint</vt:lpstr>
      <vt:lpstr>Prezentace aplikace PowerPoint</vt:lpstr>
      <vt:lpstr>           Karlovy činy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IV.</dc:title>
  <dc:creator>Lenka Dostálová</dc:creator>
  <cp:lastModifiedBy>pc</cp:lastModifiedBy>
  <cp:revision>17</cp:revision>
  <dcterms:created xsi:type="dcterms:W3CDTF">2012-05-14T18:28:18Z</dcterms:created>
  <dcterms:modified xsi:type="dcterms:W3CDTF">2013-06-18T14:22:49Z</dcterms:modified>
</cp:coreProperties>
</file>