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74" r:id="rId2"/>
    <p:sldId id="275" r:id="rId3"/>
    <p:sldId id="270" r:id="rId4"/>
    <p:sldId id="271" r:id="rId5"/>
    <p:sldId id="272" r:id="rId6"/>
    <p:sldId id="265" r:id="rId7"/>
    <p:sldId id="276" r:id="rId8"/>
    <p:sldId id="277" r:id="rId9"/>
    <p:sldId id="27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0BA10E0-1F04-48F9-95D7-2F7B460B090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6C5EDB0-2E4C-4F7D-B3D5-B6F6D59D03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776C45-6BE2-4BB2-B210-B344E2E132E8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ECCB5C7-B0B8-4C07-BBD0-2A413A90A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B4637-96EE-4FE7-AE68-1DFA982FFCC5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57128-21BA-40F6-8D6C-7AB3B98FF9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21E3F9-83E9-495E-9287-3FD3CFB4B0F9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D90D44C-A0AF-4EDB-865E-7022542315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44A7F-1DC4-4927-986D-FE1B3D3E1F79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DF322-E38F-4FFF-A14A-6902357F0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00B0E2-29B5-4C95-8767-03C2BC5C5DFF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352253C-9D2B-4A91-B69A-EBA79F486B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EA048-6DEC-4391-AF83-F0466F2E3F27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EEBF5-9938-4ACC-B15C-F4E31099C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3F46BC-330C-49B6-9A2A-A8BDCEA14FF7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281C04A-6785-451A-BD8A-EEE90914A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F4958EE-63D7-4B9B-85DF-064F8CF7E01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E342597-49E8-4B58-AB5D-11C1E6471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E500B96-7988-4856-BB76-6415691402E5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E740905-3796-4056-A74B-2945B026B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DDF34-B7F2-4A13-87EB-ACEBD1867997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B5652-0209-4976-8564-FAE44F3FAE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35D1B-20EE-4A83-87E2-368B57D62270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3CB16-0E39-4159-8B9B-255C68FB05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80B67FD-C737-41AF-A9E6-386155F5B182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A7860764-1A00-46EA-B028-5823AAE7CA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576263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Elektrický obvod II.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Základní škola Čelákovice</a:t>
            </a:r>
            <a:endParaRPr lang="cs-CZ" sz="24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VY_52_PŘÍRODNÍ VĚDY_003_Elektrický obvod II.</a:t>
            </a:r>
            <a:endParaRPr lang="cs-CZ">
              <a:solidFill>
                <a:schemeClr val="tx2"/>
              </a:solidFill>
              <a:latin typeface="Gill Sans MT" pitchFamily="34" charset="-18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95288" y="1700213"/>
            <a:ext cx="8497887" cy="427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25. 5.2011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Přírodní vědy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Fyzika –  6.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Elektrický obvod II.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 Žák se seznámí s pojmy elektrický vodič, elektrický izolant. Tepelné a magnetické účinky elektrického proudu.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prezentace + procvičování.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Žák experimentem rozhodne zda je látka vodič nebo izolant. Uvede příklady využití tepelných účinků elektrického proudu. Pokusem prokáže existenci magnetického pole kolem cívky s elektrickým proudem.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0" y="765175"/>
            <a:ext cx="91440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Elektrický obvod II.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  <a:cs typeface="Times New Roman" pitchFamily="18" charset="0"/>
              </a:rPr>
              <a:t>Elektrický obvod II.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  <a:cs typeface="Times New Roman" pitchFamily="18" charset="0"/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cs typeface="Times New Roman" pitchFamily="18" charset="0"/>
              </a:rPr>
              <a:t>Látky, které </a:t>
            </a:r>
            <a:r>
              <a:rPr lang="cs-CZ" sz="2400" u="sng" smtClean="0">
                <a:cs typeface="Times New Roman" pitchFamily="18" charset="0"/>
              </a:rPr>
              <a:t>vedou elektrický proud</a:t>
            </a:r>
            <a:r>
              <a:rPr lang="cs-CZ" sz="2400" smtClean="0">
                <a:cs typeface="Times New Roman" pitchFamily="18" charset="0"/>
              </a:rPr>
              <a:t>, nazýváme </a:t>
            </a:r>
            <a:r>
              <a:rPr lang="cs-CZ" sz="2400" u="sng" smtClean="0">
                <a:cs typeface="Times New Roman" pitchFamily="18" charset="0"/>
              </a:rPr>
              <a:t>elektrické vodiče</a:t>
            </a:r>
            <a:r>
              <a:rPr lang="cs-CZ" sz="2400" smtClean="0">
                <a:cs typeface="Times New Roman" pitchFamily="18" charset="0"/>
              </a:rPr>
              <a:t>.</a:t>
            </a:r>
          </a:p>
          <a:p>
            <a:r>
              <a:rPr lang="cs-CZ" sz="2400" smtClean="0">
                <a:cs typeface="Times New Roman" pitchFamily="18" charset="0"/>
              </a:rPr>
              <a:t>Látky, které </a:t>
            </a:r>
            <a:r>
              <a:rPr lang="cs-CZ" sz="2400" u="sng" smtClean="0">
                <a:cs typeface="Times New Roman" pitchFamily="18" charset="0"/>
              </a:rPr>
              <a:t>nevedou elektrický proud</a:t>
            </a:r>
            <a:r>
              <a:rPr lang="cs-CZ" sz="2400" smtClean="0">
                <a:cs typeface="Times New Roman" pitchFamily="18" charset="0"/>
              </a:rPr>
              <a:t>, nazýváme </a:t>
            </a:r>
            <a:r>
              <a:rPr lang="cs-CZ" sz="2400" u="sng" smtClean="0">
                <a:cs typeface="Times New Roman" pitchFamily="18" charset="0"/>
              </a:rPr>
              <a:t>elektrické izolanty</a:t>
            </a:r>
            <a:r>
              <a:rPr lang="cs-CZ" sz="2400" smtClean="0">
                <a:cs typeface="Times New Roman" pitchFamily="18" charset="0"/>
              </a:rPr>
              <a:t>.</a:t>
            </a:r>
          </a:p>
          <a:p>
            <a:r>
              <a:rPr lang="cs-CZ" sz="2400" smtClean="0">
                <a:cs typeface="Times New Roman" pitchFamily="18" charset="0"/>
              </a:rPr>
              <a:t>Dobrými vodiči elektrického proudu jsou kovy (zlato, stříbro, měď, hliník, železo).</a:t>
            </a:r>
          </a:p>
          <a:p>
            <a:r>
              <a:rPr lang="cs-CZ" sz="2400" smtClean="0">
                <a:cs typeface="Times New Roman" pitchFamily="18" charset="0"/>
              </a:rPr>
              <a:t>Elektrickými izolanty jsou sklo, plasty, guma a jiné.</a:t>
            </a:r>
          </a:p>
          <a:p>
            <a:r>
              <a:rPr lang="cs-CZ" sz="2400" smtClean="0">
                <a:cs typeface="Times New Roman" pitchFamily="18" charset="0"/>
              </a:rPr>
              <a:t>Vodné roztoky některých látek vedou elektrický proud (soli, kyseliny, pot a jiné) – nebezpečí úrazu.</a:t>
            </a:r>
          </a:p>
          <a:p>
            <a:r>
              <a:rPr lang="cs-CZ" sz="2400" smtClean="0">
                <a:cs typeface="Times New Roman" pitchFamily="18" charset="0"/>
              </a:rPr>
              <a:t>Plynné látky se za určitých podmínek stávají vodivými – blesky.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cs typeface="Times New Roman" pitchFamily="18" charset="0"/>
              </a:rPr>
              <a:t>Elektrický obvod II.</a:t>
            </a:r>
            <a:endParaRPr lang="cs-CZ" sz="32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cs typeface="Times New Roman" pitchFamily="18" charset="0"/>
              </a:rPr>
              <a:t>Procházejícím elektrickým proudem se vodič </a:t>
            </a:r>
            <a:r>
              <a:rPr lang="cs-CZ" sz="2400" u="sng" smtClean="0">
                <a:cs typeface="Times New Roman" pitchFamily="18" charset="0"/>
              </a:rPr>
              <a:t>zahřívá</a:t>
            </a:r>
            <a:r>
              <a:rPr lang="cs-CZ" sz="2400" smtClean="0">
                <a:cs typeface="Times New Roman" pitchFamily="18" charset="0"/>
              </a:rPr>
              <a:t>.</a:t>
            </a:r>
          </a:p>
          <a:p>
            <a:r>
              <a:rPr lang="cs-CZ" sz="2400" smtClean="0">
                <a:cs typeface="Times New Roman" pitchFamily="18" charset="0"/>
              </a:rPr>
              <a:t>Při větším proudu – větší zahřívání.</a:t>
            </a:r>
          </a:p>
          <a:p>
            <a:r>
              <a:rPr lang="cs-CZ" sz="2400" smtClean="0">
                <a:cs typeface="Times New Roman" pitchFamily="18" charset="0"/>
              </a:rPr>
              <a:t>Ohřátí vodiče závisí na jeho </a:t>
            </a:r>
            <a:r>
              <a:rPr lang="cs-CZ" sz="2400" b="1" smtClean="0">
                <a:cs typeface="Times New Roman" pitchFamily="18" charset="0"/>
              </a:rPr>
              <a:t>délce</a:t>
            </a:r>
            <a:r>
              <a:rPr lang="cs-CZ" sz="2400" smtClean="0">
                <a:cs typeface="Times New Roman" pitchFamily="18" charset="0"/>
              </a:rPr>
              <a:t>, </a:t>
            </a:r>
            <a:r>
              <a:rPr lang="cs-CZ" sz="2400" b="1" smtClean="0">
                <a:cs typeface="Times New Roman" pitchFamily="18" charset="0"/>
              </a:rPr>
              <a:t>tloušťce</a:t>
            </a:r>
            <a:r>
              <a:rPr lang="cs-CZ" sz="2400" smtClean="0">
                <a:cs typeface="Times New Roman" pitchFamily="18" charset="0"/>
              </a:rPr>
              <a:t> (průřezu) a </a:t>
            </a:r>
            <a:r>
              <a:rPr lang="cs-CZ" sz="2400" b="1" smtClean="0">
                <a:cs typeface="Times New Roman" pitchFamily="18" charset="0"/>
              </a:rPr>
              <a:t>druhu</a:t>
            </a:r>
            <a:r>
              <a:rPr lang="cs-CZ" sz="2400" smtClean="0">
                <a:cs typeface="Times New Roman" pitchFamily="18" charset="0"/>
              </a:rPr>
              <a:t> látky.</a:t>
            </a:r>
          </a:p>
          <a:p>
            <a:r>
              <a:rPr lang="cs-CZ" sz="2400" smtClean="0">
                <a:cs typeface="Times New Roman" pitchFamily="18" charset="0"/>
              </a:rPr>
              <a:t>Využití tohoto jevu – topná tělesa, žárovky.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cs typeface="Times New Roman" pitchFamily="18" charset="0"/>
              </a:rPr>
              <a:t>Elektrický obvod II.</a:t>
            </a:r>
            <a:endParaRPr lang="cs-CZ" sz="32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cs typeface="Times New Roman" pitchFamily="18" charset="0"/>
              </a:rPr>
              <a:t>Pojistky chrání elektrický obvod před přetížením, zkratem a následným trvalým poškozením elektrického obvodu.</a:t>
            </a:r>
          </a:p>
          <a:p>
            <a:r>
              <a:rPr lang="cs-CZ" sz="2400" smtClean="0">
                <a:cs typeface="Times New Roman" pitchFamily="18" charset="0"/>
              </a:rPr>
              <a:t>Zkrat – dotyk dvou neizolovaných vodičů, kterými prochází elektrický proud. Dojde k prudkému nárůstu protékajícího proudu, zahřátí vodiče a požáru.</a:t>
            </a:r>
          </a:p>
          <a:p>
            <a:r>
              <a:rPr lang="cs-CZ" sz="2400" smtClean="0">
                <a:cs typeface="Times New Roman" pitchFamily="18" charset="0"/>
              </a:rPr>
              <a:t>Pojistky a automatické jističe.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cs typeface="Times New Roman" pitchFamily="18" charset="0"/>
              </a:rPr>
              <a:t>Elektrický obvod II.</a:t>
            </a:r>
            <a:endParaRPr lang="cs-CZ" sz="32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cs typeface="Times New Roman" pitchFamily="18" charset="0"/>
              </a:rPr>
              <a:t>Kolem vodiče, kterým protéká elektrický proud vzniká magnetické pole – způsobuje vychýlení magnetky.</a:t>
            </a:r>
          </a:p>
          <a:p>
            <a:r>
              <a:rPr lang="cs-CZ" sz="2400" smtClean="0">
                <a:cs typeface="Times New Roman" pitchFamily="18" charset="0"/>
              </a:rPr>
              <a:t>Navinutý vodič se nazývá cívka.</a:t>
            </a:r>
          </a:p>
          <a:p>
            <a:r>
              <a:rPr lang="cs-CZ" sz="2400" smtClean="0">
                <a:cs typeface="Times New Roman" pitchFamily="18" charset="0"/>
              </a:rPr>
              <a:t>Kolem cívky, kterou prochází elektrický proud vzniká magnetické pole, podobné tyčovému magnetu (severní a jižní pól).</a:t>
            </a:r>
          </a:p>
          <a:p>
            <a:r>
              <a:rPr lang="cs-CZ" sz="2400" smtClean="0">
                <a:cs typeface="Times New Roman" pitchFamily="18" charset="0"/>
              </a:rPr>
              <a:t>Magnetické póly cívky s proudem určujeme pomocí magnetky.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cs typeface="Times New Roman" pitchFamily="18" charset="0"/>
              </a:rPr>
              <a:t>Procvičování</a:t>
            </a:r>
            <a:endParaRPr lang="cs-CZ" sz="32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cs typeface="Times New Roman" pitchFamily="18" charset="0"/>
              </a:rPr>
              <a:t>1.) Které látky nazýváme elektrické vodiče?</a:t>
            </a:r>
          </a:p>
          <a:p>
            <a:r>
              <a:rPr lang="cs-CZ" sz="2400" smtClean="0">
                <a:cs typeface="Times New Roman" pitchFamily="18" charset="0"/>
              </a:rPr>
              <a:t>2.) Uveď několik příkladů látky – elektrického vodiče.</a:t>
            </a:r>
          </a:p>
          <a:p>
            <a:r>
              <a:rPr lang="cs-CZ" sz="2400" smtClean="0">
                <a:cs typeface="Times New Roman" pitchFamily="18" charset="0"/>
              </a:rPr>
              <a:t>3.) Které látky nazýváme elektrické izolanty?</a:t>
            </a:r>
          </a:p>
          <a:p>
            <a:r>
              <a:rPr lang="cs-CZ" sz="2400" smtClean="0">
                <a:cs typeface="Times New Roman" pitchFamily="18" charset="0"/>
              </a:rPr>
              <a:t>4.) Uveď několik příkladů látky – elektrického izolantu.</a:t>
            </a:r>
          </a:p>
          <a:p>
            <a:r>
              <a:rPr lang="cs-CZ" sz="2400" smtClean="0">
                <a:cs typeface="Times New Roman" pitchFamily="18" charset="0"/>
              </a:rPr>
              <a:t>5.) Jaké účinky má procházející elektrický proud elektrickým vodičem?</a:t>
            </a:r>
          </a:p>
          <a:p>
            <a:r>
              <a:rPr lang="cs-CZ" sz="2400" smtClean="0">
                <a:cs typeface="Times New Roman" pitchFamily="18" charset="0"/>
              </a:rPr>
              <a:t>6.) Jaké nebezpečí vzniká při zkratu?</a:t>
            </a:r>
          </a:p>
          <a:p>
            <a:r>
              <a:rPr lang="cs-CZ" sz="2400" smtClean="0">
                <a:cs typeface="Times New Roman" pitchFamily="18" charset="0"/>
              </a:rPr>
              <a:t>7.) Jakou funkci má tavná pojistka v elektrickém obvodu?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cs typeface="Times New Roman" pitchFamily="18" charset="0"/>
              </a:rPr>
              <a:t>Procvičování</a:t>
            </a:r>
            <a:endParaRPr lang="cs-CZ" sz="32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cs typeface="Times New Roman" pitchFamily="18" charset="0"/>
              </a:rPr>
              <a:t>7.) Co je to cívka?</a:t>
            </a:r>
          </a:p>
          <a:p>
            <a:r>
              <a:rPr lang="cs-CZ" sz="2400" smtClean="0">
                <a:cs typeface="Times New Roman" pitchFamily="18" charset="0"/>
              </a:rPr>
              <a:t>8.) Jak určíš magnetické póly cívky s proudem?</a:t>
            </a:r>
          </a:p>
          <a:p>
            <a:endParaRPr lang="cs-CZ" sz="2400" smtClean="0"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576262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TextovéPole 2"/>
          <p:cNvSpPr txBox="1">
            <a:spLocks noChangeArrowheads="1"/>
          </p:cNvSpPr>
          <p:nvPr/>
        </p:nvSpPr>
        <p:spPr bwMode="auto">
          <a:xfrm>
            <a:off x="1116013" y="1700213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 pitchFamily="34" charset="-18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 pitchFamily="34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605</TotalTime>
  <Words>339</Words>
  <Application>Microsoft Office PowerPoint</Application>
  <PresentationFormat>On-screen Show (4:3)</PresentationFormat>
  <Paragraphs>55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2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Elektrický obvod II.</vt:lpstr>
      <vt:lpstr>Snímek 2</vt:lpstr>
      <vt:lpstr>Elektrický obvod II.</vt:lpstr>
      <vt:lpstr>Elektrický obvod II.</vt:lpstr>
      <vt:lpstr>Elektrický obvod II.</vt:lpstr>
      <vt:lpstr>Elektrický obvod II.</vt:lpstr>
      <vt:lpstr>Procvičování</vt:lpstr>
      <vt:lpstr>Procvičování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89</cp:revision>
  <dcterms:created xsi:type="dcterms:W3CDTF">2011-03-24T11:59:00Z</dcterms:created>
  <dcterms:modified xsi:type="dcterms:W3CDTF">2012-03-07T20:52:21Z</dcterms:modified>
</cp:coreProperties>
</file>