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58" r:id="rId3"/>
    <p:sldId id="259" r:id="rId4"/>
    <p:sldId id="261" r:id="rId5"/>
    <p:sldId id="260" r:id="rId6"/>
    <p:sldId id="262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122" autoAdjust="0"/>
    <p:restoredTop sz="94660"/>
  </p:normalViewPr>
  <p:slideViewPr>
    <p:cSldViewPr>
      <p:cViewPr varScale="1">
        <p:scale>
          <a:sx n="70" d="100"/>
          <a:sy n="70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-2196" y="-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Podpora výuky v technických oborech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NÁZEV ŠKOLY:SOŠ Net Office, spol. s r.o. Orlová Lutyně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AUTOR: Mgr. Jana Kijonková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TEMA: Relační databáze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/>
        </a:solidFill>
      </dgm:spPr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CZ.1.5.00/34.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-83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105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-1440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 custLinFactNeighborX="-225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 custLinFactNeighborX="-521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21247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ŠKOLY:SOŠ Net Office, spol. s r.o. Orlová Lutyně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46255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Kijonková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13741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Podpora výuky v technických oborech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781263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Relační databáze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48773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CZ.1.5.00/34.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417C37-CB5E-40CE-BF1C-7CA2986A88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48728B-588B-43C9-96C5-B37E69BCFC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5936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6782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3938483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836712"/>
            <a:ext cx="1702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Co je databáze?</a:t>
            </a:r>
            <a:endParaRPr lang="cs-CZ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3805" y="1232756"/>
            <a:ext cx="80866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Databáze je množina záznamů a souborů, které jsou organizovány za určitým účelem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628800"/>
            <a:ext cx="1771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Uveďte příklady </a:t>
            </a:r>
            <a:endParaRPr lang="cs-CZ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9270" y="179348"/>
            <a:ext cx="37131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Relační databáze - úvod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3805" y="2132856"/>
            <a:ext cx="78419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Každý záznam v databázi obsahuje informace vztažené (v relaci) k jinému subjektu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43805" y="2492896"/>
            <a:ext cx="31581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Př. Zákazníci a jejich objednávky</a:t>
            </a:r>
            <a:endParaRPr lang="cs-CZ" dirty="0"/>
          </a:p>
        </p:txBody>
      </p:sp>
      <p:pic>
        <p:nvPicPr>
          <p:cNvPr id="1027" name="Picture 3" descr="H:\Pracovní_12_13\ŠablonyDum\1_Úvod\Tab_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270" y="3007933"/>
            <a:ext cx="8123539" cy="2943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8350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9270" y="260648"/>
            <a:ext cx="29504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Co se Vám na tabulce nezdá?</a:t>
            </a:r>
            <a:endParaRPr lang="cs-CZ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Picture 3" descr="H:\Pracovní_12_13\ŠablonyDum\1_Úvod\Tab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270" y="1198441"/>
            <a:ext cx="8123539" cy="2943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836414" y="1198441"/>
            <a:ext cx="2736000" cy="2943178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572414" y="1198441"/>
            <a:ext cx="1727778" cy="2943178"/>
          </a:xfrm>
          <a:prstGeom prst="rect">
            <a:avLst/>
          </a:prstGeom>
          <a:noFill/>
          <a:ln w="381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2178924" y="980728"/>
            <a:ext cx="687159" cy="897214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67544" y="692696"/>
            <a:ext cx="37033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Příliš mnoho informací v jednom poli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2178924" y="980728"/>
            <a:ext cx="2697273" cy="978514"/>
          </a:xfrm>
          <a:prstGeom prst="straightConnector1">
            <a:avLst/>
          </a:prstGeom>
          <a:ln w="3810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467544" y="4438853"/>
            <a:ext cx="3703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Příliš mnoho informací v jednom poli, (použití pro úřední dopis je nemožné)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7544" y="5147900"/>
            <a:ext cx="3207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Řešení: rozdělit data do více polí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915062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16" grpId="0"/>
      <p:bldP spid="19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H:\Pracovní_12_13\ŠablonyDum\1_Úvod\Tab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270" y="1198441"/>
            <a:ext cx="8123539" cy="2943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9270" y="1547500"/>
            <a:ext cx="8086490" cy="1296144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936845" y="692696"/>
            <a:ext cx="31423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Přebytečnost dat (redundance)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5678223" y="980728"/>
            <a:ext cx="360040" cy="89721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467544" y="5589240"/>
            <a:ext cx="53992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Redundance dat – dochází k zatěžování paměti počítače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5949280"/>
            <a:ext cx="3559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>
                <a:solidFill>
                  <a:schemeClr val="tx2">
                    <a:lumMod val="75000"/>
                  </a:schemeClr>
                </a:solidFill>
              </a:rPr>
              <a:t>Řešení: rozdělit data do více tabulek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67544" y="4438853"/>
            <a:ext cx="37033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Příliš mnoho informací v jednom poli, (použití pro úřední dopis je nemožné)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7544" y="5147900"/>
            <a:ext cx="3207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>
                <a:solidFill>
                  <a:schemeClr val="tx2">
                    <a:lumMod val="75000"/>
                  </a:schemeClr>
                </a:solidFill>
              </a:rPr>
              <a:t>Řešení: rozdělit data do více polí</a:t>
            </a:r>
            <a:endParaRPr lang="cs-CZ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75435" y="4293096"/>
            <a:ext cx="66877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0" dirty="0" smtClean="0"/>
              <a:t>}</a:t>
            </a:r>
            <a:endParaRPr lang="cs-CZ" sz="1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4869160"/>
            <a:ext cx="22226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Tab</a:t>
            </a:r>
            <a:r>
              <a:rPr lang="cs-CZ" dirty="0" smtClean="0"/>
              <a:t>ulku je nutno</a:t>
            </a:r>
          </a:p>
          <a:p>
            <a:r>
              <a:rPr lang="cs-CZ" dirty="0" smtClean="0"/>
              <a:t>převést do tzv.</a:t>
            </a:r>
          </a:p>
          <a:p>
            <a:r>
              <a:rPr lang="cs-CZ" dirty="0" smtClean="0"/>
              <a:t>normální formy</a:t>
            </a:r>
          </a:p>
          <a:p>
            <a:r>
              <a:rPr lang="cs-CZ" dirty="0" smtClean="0"/>
              <a:t>(dále jen NF)</a:t>
            </a:r>
            <a:endParaRPr lang="cs-CZ" dirty="0"/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3527560" y="980728"/>
            <a:ext cx="2510703" cy="97851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683568" y="980728"/>
            <a:ext cx="5354695" cy="121484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399270" y="2843644"/>
            <a:ext cx="8086490" cy="945396"/>
          </a:xfrm>
          <a:prstGeom prst="rect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289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3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3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3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30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9" grpId="0"/>
      <p:bldP spid="10" grpId="0"/>
      <p:bldP spid="16" grpId="0"/>
      <p:bldP spid="17" grpId="0" uiExpand="1" build="p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9270" y="179348"/>
            <a:ext cx="63164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Relační databáze – dělení dat do více polí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H:\Pracovní_12_13\ŠablonyDum\1_Úvod\Tab_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366" y="1555082"/>
            <a:ext cx="4412826" cy="63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2607446" y="1366953"/>
            <a:ext cx="0" cy="98192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3357969" y="1366953"/>
            <a:ext cx="0" cy="473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079924" y="1837832"/>
            <a:ext cx="0" cy="473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3357969" y="1837832"/>
            <a:ext cx="721955" cy="283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539552" y="908720"/>
            <a:ext cx="36044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Navrhněte, jak data účelně rozdělit:</a:t>
            </a:r>
            <a:endParaRPr lang="cs-CZ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3563724"/>
            <a:ext cx="1971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Navrhněte postup:</a:t>
            </a:r>
            <a:endParaRPr lang="cs-CZ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87366" y="2420888"/>
            <a:ext cx="538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PSČ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2420888"/>
            <a:ext cx="792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Město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99992" y="2420888"/>
            <a:ext cx="1220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Ulice a č.p.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3568" y="4005064"/>
            <a:ext cx="58672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tabLst>
                <a:tab pos="723900" algn="l"/>
              </a:tabLst>
            </a:pPr>
            <a:r>
              <a:rPr lang="cs-CZ" dirty="0" smtClean="0"/>
              <a:t>Excel	export dat, pak rozdělit pomocí nástrojů této aplikace</a:t>
            </a:r>
          </a:p>
          <a:p>
            <a:pPr>
              <a:tabLst>
                <a:tab pos="723900" algn="l"/>
              </a:tabLst>
            </a:pPr>
            <a:r>
              <a:rPr lang="cs-CZ" dirty="0"/>
              <a:t>	</a:t>
            </a:r>
            <a:r>
              <a:rPr lang="cs-CZ" dirty="0" smtClean="0"/>
              <a:t>upravenou tabulku importovat zpět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3568" y="5230941"/>
            <a:ext cx="56272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tabLst>
                <a:tab pos="723900" algn="l"/>
              </a:tabLst>
            </a:pPr>
            <a:r>
              <a:rPr lang="cs-CZ" dirty="0" smtClean="0"/>
              <a:t>Access	rozdělit pomoci dotazu s využitím textových funkcí</a:t>
            </a:r>
          </a:p>
          <a:p>
            <a:pPr>
              <a:tabLst>
                <a:tab pos="723900" algn="l"/>
              </a:tabLst>
            </a:pPr>
            <a:r>
              <a:rPr lang="cs-CZ" dirty="0"/>
              <a:t>	</a:t>
            </a:r>
            <a:r>
              <a:rPr lang="cs-CZ" dirty="0" smtClean="0"/>
              <a:t>vytvořit novou tabulku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99992" y="4537681"/>
            <a:ext cx="3769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Úpravu tabulky proveďte samostatně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499992" y="5867980"/>
            <a:ext cx="3960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Úpravu tabulky společně v příští hodině</a:t>
            </a:r>
            <a:endParaRPr lang="cs-CZ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8310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0" grpId="0"/>
      <p:bldP spid="7" grpId="0"/>
      <p:bldP spid="11" grpId="0"/>
      <p:bldP spid="12" grpId="0"/>
      <p:bldP spid="13" grpId="0" build="p"/>
      <p:bldP spid="15" grpId="0" build="p"/>
      <p:bldP spid="14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597421"/>
            <a:ext cx="8652826" cy="187220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06476" y="633462"/>
            <a:ext cx="16312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Návod k řešení: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09707" y="1740673"/>
            <a:ext cx="14432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Zleva 6 znaků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17759" y="1444571"/>
            <a:ext cx="18142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Počet znaků </a:t>
            </a:r>
          </a:p>
          <a:p>
            <a:r>
              <a:rPr lang="cs-CZ" dirty="0" smtClean="0"/>
              <a:t>zbývajícího textu</a:t>
            </a:r>
          </a:p>
          <a:p>
            <a:r>
              <a:rPr lang="cs-CZ" dirty="0" smtClean="0"/>
              <a:t>bez PSČ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98671" y="1381834"/>
            <a:ext cx="16107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Vypsat</a:t>
            </a:r>
          </a:p>
          <a:p>
            <a:r>
              <a:rPr lang="cs-CZ" dirty="0" smtClean="0"/>
              <a:t>zbývající text </a:t>
            </a:r>
          </a:p>
          <a:p>
            <a:r>
              <a:rPr lang="cs-CZ" dirty="0" smtClean="0"/>
              <a:t>bez PSČ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04050" y="4537181"/>
            <a:ext cx="1322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Pozice čárky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43576" y="1434914"/>
            <a:ext cx="17055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Vypsat text</a:t>
            </a:r>
          </a:p>
          <a:p>
            <a:r>
              <a:rPr lang="cs-CZ" dirty="0" smtClean="0"/>
              <a:t>zleva až po</a:t>
            </a:r>
          </a:p>
          <a:p>
            <a:r>
              <a:rPr lang="cs-CZ" dirty="0" smtClean="0"/>
              <a:t>čárku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61354" y="5086925"/>
            <a:ext cx="19174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Vypsat text zprava </a:t>
            </a:r>
          </a:p>
          <a:p>
            <a:r>
              <a:rPr lang="cs-CZ" dirty="0" smtClean="0"/>
              <a:t>až po čárku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2627784" y="2110005"/>
            <a:ext cx="288032" cy="814939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6278035" y="3933056"/>
            <a:ext cx="144016" cy="63914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7876047" y="3533525"/>
            <a:ext cx="656393" cy="155340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707904" y="2305164"/>
            <a:ext cx="316995" cy="105182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5508104" y="2262405"/>
            <a:ext cx="195946" cy="814939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7236296" y="2110005"/>
            <a:ext cx="288032" cy="864669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1755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build="p"/>
      <p:bldP spid="6" grpId="0" build="p"/>
      <p:bldP spid="7" grpId="0"/>
      <p:bldP spid="8" grpId="0" build="p"/>
      <p:bldP spid="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Prezentace slouží k motivaci a jako úvod nového učiva</a:t>
            </a:r>
          </a:p>
          <a:p>
            <a:r>
              <a:rPr lang="cs-CZ" dirty="0" smtClean="0"/>
              <a:t>Žáci si zopakují propojení mezi </a:t>
            </a:r>
            <a:r>
              <a:rPr lang="cs-CZ" dirty="0" smtClean="0"/>
              <a:t>aplikacemi</a:t>
            </a:r>
          </a:p>
          <a:p>
            <a:r>
              <a:rPr lang="cs-CZ" dirty="0" smtClean="0"/>
              <a:t>Žáci mají k dispozici pracovní soubor s daty na školní databázi</a:t>
            </a:r>
            <a:endParaRPr lang="cs-CZ" dirty="0" smtClean="0"/>
          </a:p>
          <a:p>
            <a:r>
              <a:rPr lang="cs-CZ" dirty="0" smtClean="0"/>
              <a:t>Předpokládaná doba 15 minut.</a:t>
            </a:r>
          </a:p>
          <a:p>
            <a:pPr marL="0" indent="0" algn="ctr">
              <a:buNone/>
            </a:pPr>
            <a:r>
              <a:rPr lang="cs-CZ" sz="4400" dirty="0" smtClean="0"/>
              <a:t>CITACE</a:t>
            </a:r>
            <a:endParaRPr lang="cs-CZ" sz="4400" dirty="0"/>
          </a:p>
          <a:p>
            <a:r>
              <a:rPr lang="cs-CZ" dirty="0" smtClean="0"/>
              <a:t>Nápověda k aplikaci MS Access 2010</a:t>
            </a:r>
          </a:p>
          <a:p>
            <a:r>
              <a:rPr lang="cs-CZ" dirty="0" smtClean="0"/>
              <a:t>Podrobný průvodce Microsoft Access pro Windows 95, autor: John L. Viescat</a:t>
            </a:r>
          </a:p>
          <a:p>
            <a:pPr marL="355600" indent="-355600">
              <a:buNone/>
            </a:pPr>
            <a:r>
              <a:rPr lang="cs-CZ" dirty="0"/>
              <a:t>	</a:t>
            </a:r>
            <a:r>
              <a:rPr lang="cs-CZ" dirty="0" smtClean="0"/>
              <a:t>Computer Press 1997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594</TotalTime>
  <Words>293</Words>
  <Application>Microsoft Office PowerPoint</Application>
  <PresentationFormat>Předvádění na obrazovce (4:3)</PresentationFormat>
  <Paragraphs>62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SOS NET OFFICE</cp:lastModifiedBy>
  <cp:revision>60</cp:revision>
  <dcterms:created xsi:type="dcterms:W3CDTF">2011-06-20T10:40:08Z</dcterms:created>
  <dcterms:modified xsi:type="dcterms:W3CDTF">2012-09-17T07:05:29Z</dcterms:modified>
</cp:coreProperties>
</file>