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57" r:id="rId4"/>
    <p:sldId id="262" r:id="rId5"/>
    <p:sldId id="261" r:id="rId6"/>
    <p:sldId id="264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236CDC-8ABC-4701-A472-1957B003BB1F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EE593E-DC06-4786-AFE8-0F4EF35258B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548680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PŘÍRODOPIS</a:t>
            </a:r>
            <a:r>
              <a:rPr lang="cs-CZ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6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6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8. ROČNÍK</a:t>
            </a:r>
            <a:endParaRPr lang="cs-CZ" sz="660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3284984"/>
            <a:ext cx="7280351" cy="12066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539552" y="5373216"/>
            <a:ext cx="8280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000" b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VY_52_INOVACE_01_01_první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pomoc při poranění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14480" y="500042"/>
            <a:ext cx="14398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POPIS</a:t>
            </a:r>
          </a:p>
        </p:txBody>
      </p:sp>
      <p:sp>
        <p:nvSpPr>
          <p:cNvPr id="3" name="Obdélník 2"/>
          <p:cNvSpPr/>
          <p:nvPr/>
        </p:nvSpPr>
        <p:spPr>
          <a:xfrm>
            <a:off x="714348" y="1357298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4" name="Obdélník 3"/>
          <p:cNvSpPr/>
          <p:nvPr/>
        </p:nvSpPr>
        <p:spPr>
          <a:xfrm>
            <a:off x="714348" y="5000636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5" name="Obdélník 4"/>
          <p:cNvSpPr/>
          <p:nvPr/>
        </p:nvSpPr>
        <p:spPr>
          <a:xfrm>
            <a:off x="683568" y="2348880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6" name="Obdélník 5"/>
          <p:cNvSpPr/>
          <p:nvPr/>
        </p:nvSpPr>
        <p:spPr>
          <a:xfrm>
            <a:off x="683568" y="3284984"/>
            <a:ext cx="3449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•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57290" y="1500174"/>
            <a:ext cx="75724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č.3 - na tomto snímku jsou vysvětlena různá poraněné kostí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a svalů,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331640" y="2348880"/>
            <a:ext cx="7500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č.4 - na tomto snímku je vysvětlena první pomoc a prevence různých zranění kostí a svalů, 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59632" y="3284984"/>
            <a:ext cx="7643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č.5 - na tomto snímku je popsána první pomoc při poranění kostí nebo svalů,vhodné pro výklad učitele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7290" y="5143512"/>
            <a:ext cx="75723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č.7 - na tomto snímku jsou ukázky zavazování rány či zranění pomocí obinadla, vhodné nejen pro výklad učitele,ale též pro názornou ukázku a pro osobní zkušenost žáků, žáci si mohou na spolužákovi jednotlivé varianty obvazové techniky vyzkoušet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59632" y="4221088"/>
            <a:ext cx="74719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č. 6 – na tomto snímku jsou znázorněny ukázky první pomoci při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zlomeninách, úkolem žáků je spojit popis s obrázkem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4437112"/>
            <a:ext cx="3401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"/>
                <a:cs typeface="Arial"/>
              </a:rPr>
              <a:t>●</a:t>
            </a:r>
            <a:endParaRPr lang="cs-CZ" sz="20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8569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POMOC PŘI PORANĚNÍ </a:t>
            </a:r>
          </a:p>
          <a:p>
            <a:pPr algn="ctr"/>
            <a:r>
              <a:rPr lang="cs-CZ" sz="32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POŠKOZENÍ KOSTÍ</a:t>
            </a:r>
            <a:endParaRPr lang="cs-CZ" sz="32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2996952"/>
            <a:ext cx="705678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solidFill>
                <a:srgbClr val="FFC000"/>
              </a:solidFill>
            </a:endParaRPr>
          </a:p>
          <a:p>
            <a:r>
              <a:rPr lang="cs-CZ" sz="2000" b="1" u="sng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Podvrknutí </a:t>
            </a:r>
            <a:r>
              <a:rPr lang="cs-CZ" sz="2000" b="1" u="sng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kloubu:</a:t>
            </a:r>
            <a:r>
              <a:rPr lang="cs-CZ" sz="2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jestliže po úrazu zůstávají styčné plochy kostí u sebe</a:t>
            </a:r>
          </a:p>
          <a:p>
            <a:endParaRPr lang="cs-CZ" sz="2800" dirty="0" smtClean="0">
              <a:solidFill>
                <a:srgbClr val="92D050"/>
              </a:solidFill>
            </a:endParaRPr>
          </a:p>
          <a:p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483768" y="1844824"/>
            <a:ext cx="6048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Poranění kloubů</a:t>
            </a:r>
            <a:r>
              <a:rPr lang="cs-CZ" sz="2000" b="1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cs-CZ" sz="2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nejčastěji </a:t>
            </a:r>
            <a:r>
              <a:rPr lang="cs-CZ" sz="2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 pádu nebo nárazu končetin</a:t>
            </a:r>
          </a:p>
        </p:txBody>
      </p:sp>
      <p:sp>
        <p:nvSpPr>
          <p:cNvPr id="8" name="Obdélník 7"/>
          <p:cNvSpPr/>
          <p:nvPr/>
        </p:nvSpPr>
        <p:spPr>
          <a:xfrm>
            <a:off x="1907704" y="5517232"/>
            <a:ext cx="68762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Vymknutí </a:t>
            </a:r>
            <a:r>
              <a:rPr lang="cs-CZ" sz="20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kloubu:</a:t>
            </a:r>
            <a:r>
              <a:rPr lang="cs-CZ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jestliže se kosti nevrátily do původní polohy a zůstávají odděleny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3893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340768"/>
            <a:ext cx="817642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sz="20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Při podvrtnutí kotníku </a:t>
            </a:r>
            <a:r>
              <a:rPr lang="cs-CZ" sz="2000" b="1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je potřeba dostat postiženou nohu do zvýšené polohy a končetinu a místo poranění chladit. Na otok a bolest je vhodné přiložit </a:t>
            </a:r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studený obklad </a:t>
            </a:r>
            <a:r>
              <a:rPr lang="cs-CZ" sz="2000" b="1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a použít  speciální krém či gel (například </a:t>
            </a:r>
            <a:r>
              <a:rPr lang="cs-CZ" sz="20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Dolgit</a:t>
            </a:r>
            <a:r>
              <a:rPr lang="cs-CZ" sz="2000" b="1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000" b="1" dirty="0" err="1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Efffi</a:t>
            </a:r>
            <a:r>
              <a:rPr lang="cs-CZ" sz="2000" b="1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 emulze při natažení nebo namožení, </a:t>
            </a:r>
            <a:r>
              <a:rPr lang="cs-CZ" sz="2000" b="1" dirty="0" err="1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Barny</a:t>
            </a:r>
            <a:r>
              <a:rPr lang="cs-CZ" sz="2000" b="1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´s </a:t>
            </a:r>
            <a:r>
              <a:rPr lang="cs-CZ" sz="2000" b="1" dirty="0" err="1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Celadrin</a:t>
            </a:r>
            <a:r>
              <a:rPr lang="cs-CZ" sz="2000" b="1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 krém pro namožené klouby a svaly atd.).</a:t>
            </a:r>
          </a:p>
          <a:p>
            <a:pPr algn="just"/>
            <a:endParaRPr lang="cs-CZ" sz="20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1520" y="4437112"/>
            <a:ext cx="85324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Na postižené místo je také možné přiložit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elastické obinadlo</a:t>
            </a:r>
            <a:r>
              <a:rPr lang="cs-CZ" sz="2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, které ale nesmí škrtit. Prevencí proti zvýšenému riziku podvrtnutého kotníku je nošení vhodné obuvi, která zajistí potřebnou stabilitu nohy (zvláště při sportu nebo při chůzi na nerovném terénu).</a:t>
            </a:r>
            <a:endParaRPr lang="cs-CZ" sz="20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83568" y="476672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První pomoc a prevence </a:t>
            </a:r>
            <a:endParaRPr lang="cs-CZ" sz="24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0034" y="642918"/>
            <a:ext cx="80324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b="1" u="sng" dirty="0" smtClean="0">
              <a:solidFill>
                <a:srgbClr val="FF0000"/>
              </a:solidFill>
            </a:endParaRPr>
          </a:p>
          <a:p>
            <a:endParaRPr lang="cs-CZ" sz="2400" b="1" u="sng" dirty="0" smtClean="0">
              <a:solidFill>
                <a:srgbClr val="FF0000"/>
              </a:solidFill>
            </a:endParaRPr>
          </a:p>
          <a:p>
            <a:endParaRPr lang="cs-CZ" sz="2400" b="1" u="sng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92D050"/>
                </a:solidFill>
              </a:rPr>
              <a:t>Spočívá ve znehybnění postiženého kloubu nebo celé končetiny.</a:t>
            </a:r>
          </a:p>
          <a:p>
            <a:endParaRPr lang="cs-CZ" sz="2400" b="1" dirty="0" smtClean="0">
              <a:solidFill>
                <a:srgbClr val="FF505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Nikdy se nepokoušíme o napravení do správné polohy.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Při kloubním zranění na horní končetině je nejlepším řešením použít závěs.</a:t>
            </a:r>
          </a:p>
          <a:p>
            <a:endParaRPr lang="cs-CZ" sz="2400" b="1" dirty="0" smtClean="0">
              <a:solidFill>
                <a:srgbClr val="FF505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Nečastějším poraněním jsou zlomeniny, snažíme se nohu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zafixovat dlahou a obvazem nebo šátkem</a:t>
            </a:r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, popřípadě svážeme obě nohy k sobě.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548680"/>
            <a:ext cx="26220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PRVNÍ   POMOC </a:t>
            </a:r>
            <a:endParaRPr lang="cs-CZ" sz="24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Kolstrunkova\Hotovo\dlaha noho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3190887" cy="123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Tejinka\Desktop\Bez názvu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52936"/>
            <a:ext cx="2858167" cy="140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Tejinka\Desktop\Bez názvu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373216"/>
            <a:ext cx="2791593" cy="115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3140968"/>
            <a:ext cx="46858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Znehybnění končetiny při zlomenině </a:t>
            </a:r>
          </a:p>
          <a:p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bércových kostí</a:t>
            </a:r>
            <a:endParaRPr lang="cs-CZ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32040" y="4941168"/>
            <a:ext cx="35461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Znehybnění končetiny jejím</a:t>
            </a:r>
          </a:p>
          <a:p>
            <a:r>
              <a:rPr lang="cs-CZ" sz="2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připoutáním k druhé</a:t>
            </a:r>
            <a:endParaRPr lang="cs-CZ" sz="2000" b="1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76672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PRVNÍ   POMOC   PŘI   ZLOMENINÁCH</a:t>
            </a:r>
            <a:endParaRPr lang="cs-CZ" sz="24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11960" y="1052736"/>
            <a:ext cx="4657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</a:t>
            </a:r>
            <a:r>
              <a:rPr lang="cs-CZ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spoj čarou správný výraz a obrázek</a:t>
            </a:r>
            <a:endParaRPr lang="cs-CZ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4860032" y="3501008"/>
            <a:ext cx="1440160" cy="216024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3275856" y="3501008"/>
            <a:ext cx="1584176" cy="2088232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H="1" flipV="1">
            <a:off x="3131840" y="1988840"/>
            <a:ext cx="2016224" cy="29523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81591"/>
            <a:ext cx="4929222" cy="2550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0" dist="50800" dir="5400000" sx="110000" sy="110000" algn="ctr" rotWithShape="0">
              <a:schemeClr val="accent1">
                <a:lumMod val="60000"/>
                <a:lumOff val="40000"/>
                <a:alpha val="50000"/>
              </a:schemeClr>
            </a:outerShd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429000"/>
            <a:ext cx="3448257" cy="3008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0" dist="50800" dir="5400000" sx="110000" sy="110000" algn="ctr" rotWithShape="0">
              <a:schemeClr val="accent2">
                <a:lumMod val="60000"/>
                <a:lumOff val="40000"/>
                <a:alpha val="50000"/>
              </a:scheme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0" y="214290"/>
            <a:ext cx="94313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OBVAZOVÁ TECHNIKA</a:t>
            </a:r>
            <a:endParaRPr lang="cs-CZ" sz="32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zkuste tyto obvazové techniky pomocí obinadla na spolužákovi</a:t>
            </a:r>
            <a:endParaRPr lang="cs-CZ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71604" y="4000504"/>
            <a:ext cx="6336704" cy="92333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cmpd="sng">
            <a:solidFill>
              <a:schemeClr val="accent1">
                <a:alpha val="0"/>
              </a:schemeClr>
            </a:solidFill>
          </a:ln>
          <a:effectLst>
            <a:outerShdw blurRad="825500" dist="38100" dir="16200000" sx="111000" sy="111000" rotWithShape="0">
              <a:prstClr val="black">
                <a:alpha val="3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Autorem materiálu a všech jeho částí,</a:t>
            </a:r>
          </a:p>
          <a:p>
            <a:pPr algn="ctr"/>
            <a:r>
              <a:rPr lang="cs-CZ" i="1" dirty="0" smtClean="0"/>
              <a:t> není-li uvedeno jinak, je</a:t>
            </a:r>
          </a:p>
          <a:p>
            <a:pPr algn="ctr"/>
            <a:r>
              <a:rPr lang="cs-CZ" i="1" dirty="0" smtClean="0"/>
              <a:t> Mgr. Lenka </a:t>
            </a:r>
            <a:r>
              <a:rPr lang="cs-CZ" i="1" dirty="0" err="1" smtClean="0"/>
              <a:t>Kolstrunková</a:t>
            </a:r>
            <a:r>
              <a:rPr lang="cs-CZ" i="1" dirty="0" smtClean="0"/>
              <a:t>.</a:t>
            </a:r>
            <a:endParaRPr lang="cs-CZ" i="1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085184"/>
            <a:ext cx="7280503" cy="120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285852" y="428604"/>
            <a:ext cx="21608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71538" y="1285860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034" y="1214422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DVOŘÁKOVÁ, E.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Zdravověda pro odborná učiliště 1. ročník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1.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Praha: 	Septima, 1999, 72 s. ISBN 80-7216-101-6.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034" y="2000240"/>
            <a:ext cx="81979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KROULÍKOVÁ, J. a KROULÍK.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pro 8. ročník zvláštní 	školy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(pracovní sešit)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3. vyd. Praha: Septima, 2001, 56 s.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	ISBN 80-7216-155-5</a:t>
            </a:r>
            <a:r>
              <a:rPr lang="cs-CZ" dirty="0" smtClean="0"/>
              <a:t>.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3071810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KROULÍKOVÁ, J, KROULÍK, J.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8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3. vyd. Praha: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Septima, 2004, 96 s. ISBN 80-7216-204-7.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57451" y="1214422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•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57451" y="3099180"/>
            <a:ext cx="264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•</a:t>
            </a:r>
          </a:p>
        </p:txBody>
      </p:sp>
      <p:sp>
        <p:nvSpPr>
          <p:cNvPr id="8" name="Obdélník 7"/>
          <p:cNvSpPr/>
          <p:nvPr/>
        </p:nvSpPr>
        <p:spPr>
          <a:xfrm>
            <a:off x="1157451" y="2060848"/>
            <a:ext cx="2648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•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88</TotalTime>
  <Words>383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Tejinka</dc:creator>
  <cp:lastModifiedBy>Martin a Lída</cp:lastModifiedBy>
  <cp:revision>16</cp:revision>
  <dcterms:created xsi:type="dcterms:W3CDTF">2011-12-27T20:25:43Z</dcterms:created>
  <dcterms:modified xsi:type="dcterms:W3CDTF">2012-09-17T09:32:53Z</dcterms:modified>
</cp:coreProperties>
</file>