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70" r:id="rId4"/>
    <p:sldId id="264" r:id="rId5"/>
    <p:sldId id="260" r:id="rId6"/>
    <p:sldId id="267" r:id="rId7"/>
    <p:sldId id="261" r:id="rId8"/>
    <p:sldId id="265" r:id="rId9"/>
    <p:sldId id="268" r:id="rId10"/>
    <p:sldId id="269" r:id="rId11"/>
    <p:sldId id="266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46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C96727-DDFD-4917-B8AB-E3741BD9F486}" type="datetimeFigureOut">
              <a:rPr lang="cs-CZ"/>
              <a:pPr>
                <a:defRPr/>
              </a:pPr>
              <a:t>18.9.2012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0471CC-896E-47D6-BAFE-F68E349E9A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7AF4CC-06D6-43ED-B1B4-6366899C0763}" type="datetimeFigureOut">
              <a:rPr lang="cs-CZ"/>
              <a:pPr>
                <a:defRPr/>
              </a:pPr>
              <a:t>18.9.2012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D3ECD9-20BD-4BA9-8C76-31DBFCB5AA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EC5CD4-AE10-4B48-A60E-B4D5007D88DF}" type="datetimeFigureOut">
              <a:rPr lang="cs-CZ"/>
              <a:pPr>
                <a:defRPr/>
              </a:pPr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7FD8F2-9794-4290-BDD2-CD3B873BF1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4716A8-6EB2-4C22-A6A4-30EA9B241953}" type="datetimeFigureOut">
              <a:rPr lang="cs-CZ"/>
              <a:pPr>
                <a:defRPr/>
              </a:pPr>
              <a:t>18.9.2012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7B7C20-E392-4222-A96B-F2BDEF5587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0F8795-F59A-486D-816F-CF2F606E0C81}" type="datetimeFigureOut">
              <a:rPr lang="cs-CZ"/>
              <a:pPr>
                <a:defRPr/>
              </a:pPr>
              <a:t>18.9.2012</a:t>
            </a:fld>
            <a:endParaRPr lang="cs-CZ"/>
          </a:p>
        </p:txBody>
      </p:sp>
      <p:sp>
        <p:nvSpPr>
          <p:cNvPr id="8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E92DF5-12E1-4A3E-8231-4D6E542D2E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4A8AC9-9D5B-4EF4-BACE-1B3B8F70FAFD}" type="datetimeFigureOut">
              <a:rPr lang="cs-CZ"/>
              <a:pPr>
                <a:defRPr/>
              </a:pPr>
              <a:t>18.9.2012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CBF236-D345-4949-AE7C-35AF46B0B3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00E118-2C57-40D4-AE1F-E8F947696801}" type="datetimeFigureOut">
              <a:rPr lang="cs-CZ"/>
              <a:pPr>
                <a:defRPr/>
              </a:pPr>
              <a:t>18.9.2012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AB9EF-683C-45CE-B1EA-C500DC0A1D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F12FD6-DA47-4120-B84E-960751D9CA3C}" type="datetimeFigureOut">
              <a:rPr lang="cs-CZ"/>
              <a:pPr>
                <a:defRPr/>
              </a:pPr>
              <a:t>18.9.2012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3BC7D5-4547-469D-83FD-3DBB83049D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s odříznutým a zakulaceným jedním rohem 8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Pravoúhlý trojúhelník 11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9F39AB-DDD5-489A-8D11-321E4A5DC15F}" type="datetimeFigureOut">
              <a:rPr lang="cs-CZ"/>
              <a:pPr>
                <a:defRPr/>
              </a:pPr>
              <a:t>18.9.2012</a:t>
            </a:fld>
            <a:endParaRPr lang="cs-CZ"/>
          </a:p>
        </p:txBody>
      </p:sp>
      <p:sp>
        <p:nvSpPr>
          <p:cNvPr id="10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E44352-6100-4923-9579-CB3568779A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21AF8D-BC43-4824-BF11-6CB2D4A421CA}" type="datetimeFigureOut">
              <a:rPr lang="cs-CZ"/>
              <a:pPr>
                <a:defRPr/>
              </a:pPr>
              <a:t>18.9.2012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170806-FA6A-4508-806F-A76F1F7D97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A5AF2A-AA1F-4046-80F1-3BA3C8E2F172}" type="datetimeFigureOut">
              <a:rPr lang="cs-CZ"/>
              <a:pPr>
                <a:defRPr/>
              </a:pPr>
              <a:t>18.9.2012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A95E64-0CF9-44DF-897F-D907047C2D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8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75C26B3-8FC6-4C58-AB28-DF8B5FB4F4CA}" type="datetimeFigureOut">
              <a:rPr lang="cs-CZ"/>
              <a:pPr>
                <a:defRPr/>
              </a:pPr>
              <a:t>18.9.2012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E22AA07-C90A-49E5-B294-ECB696D73C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3" name="Skupina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69" r:id="rId5"/>
    <p:sldLayoutId id="2147483668" r:id="rId6"/>
    <p:sldLayoutId id="2147483667" r:id="rId7"/>
    <p:sldLayoutId id="2147483666" r:id="rId8"/>
    <p:sldLayoutId id="2147483674" r:id="rId9"/>
    <p:sldLayoutId id="2147483665" r:id="rId10"/>
    <p:sldLayoutId id="2147483664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eaLnBrk="0" fontAlgn="base" hangingPunct="0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eaLnBrk="0" fontAlgn="base" hangingPunct="0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76375" y="549275"/>
            <a:ext cx="6840538" cy="2122488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  <a:t>PŘÍRODOPIS</a:t>
            </a:r>
            <a:br>
              <a:rPr lang="cs-CZ" sz="66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6600" b="1" dirty="0">
                <a:solidFill>
                  <a:srgbClr val="00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  <a:t>8. ROČNÍK</a:t>
            </a:r>
            <a:endParaRPr lang="cs-CZ" sz="6600" dirty="0">
              <a:solidFill>
                <a:srgbClr val="00FF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3314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58888" y="3284538"/>
            <a:ext cx="7281862" cy="120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5" name="Obdélník 4"/>
          <p:cNvSpPr>
            <a:spLocks noChangeArrowheads="1"/>
          </p:cNvSpPr>
          <p:nvPr/>
        </p:nvSpPr>
        <p:spPr bwMode="auto">
          <a:xfrm>
            <a:off x="323850" y="5373688"/>
            <a:ext cx="842486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000" b="1">
                <a:solidFill>
                  <a:srgbClr val="000000"/>
                </a:solidFill>
                <a:cs typeface="Arial" charset="0"/>
              </a:rPr>
              <a:t>VY_52_INOVACE_02_01_ první pomoc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28750" y="285750"/>
            <a:ext cx="2071688" cy="7699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u="sng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POPIS</a:t>
            </a:r>
          </a:p>
        </p:txBody>
      </p:sp>
      <p:sp>
        <p:nvSpPr>
          <p:cNvPr id="14338" name="TextovéPole 2"/>
          <p:cNvSpPr txBox="1">
            <a:spLocks noChangeArrowheads="1"/>
          </p:cNvSpPr>
          <p:nvPr/>
        </p:nvSpPr>
        <p:spPr bwMode="auto">
          <a:xfrm>
            <a:off x="642938" y="1143000"/>
            <a:ext cx="34448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>
                <a:latin typeface="Constantia" pitchFamily="18" charset="0"/>
              </a:rPr>
              <a:t>•</a:t>
            </a:r>
          </a:p>
        </p:txBody>
      </p:sp>
      <p:sp>
        <p:nvSpPr>
          <p:cNvPr id="14339" name="TextovéPole 3"/>
          <p:cNvSpPr txBox="1">
            <a:spLocks noChangeArrowheads="1"/>
          </p:cNvSpPr>
          <p:nvPr/>
        </p:nvSpPr>
        <p:spPr bwMode="auto">
          <a:xfrm>
            <a:off x="642938" y="2143125"/>
            <a:ext cx="34448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>
                <a:latin typeface="Constantia" pitchFamily="18" charset="0"/>
              </a:rPr>
              <a:t>•</a:t>
            </a:r>
          </a:p>
        </p:txBody>
      </p:sp>
      <p:sp>
        <p:nvSpPr>
          <p:cNvPr id="14340" name="TextovéPole 4"/>
          <p:cNvSpPr txBox="1">
            <a:spLocks noChangeArrowheads="1"/>
          </p:cNvSpPr>
          <p:nvPr/>
        </p:nvSpPr>
        <p:spPr bwMode="auto">
          <a:xfrm>
            <a:off x="642938" y="3500438"/>
            <a:ext cx="34448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>
                <a:latin typeface="Constantia" pitchFamily="18" charset="0"/>
              </a:rPr>
              <a:t>•</a:t>
            </a:r>
          </a:p>
        </p:txBody>
      </p:sp>
      <p:sp>
        <p:nvSpPr>
          <p:cNvPr id="14341" name="TextovéPole 5"/>
          <p:cNvSpPr txBox="1">
            <a:spLocks noChangeArrowheads="1"/>
          </p:cNvSpPr>
          <p:nvPr/>
        </p:nvSpPr>
        <p:spPr bwMode="auto">
          <a:xfrm>
            <a:off x="642938" y="4429125"/>
            <a:ext cx="34448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>
                <a:latin typeface="Constantia" pitchFamily="18" charset="0"/>
              </a:rPr>
              <a:t>•</a:t>
            </a:r>
          </a:p>
        </p:txBody>
      </p:sp>
      <p:sp>
        <p:nvSpPr>
          <p:cNvPr id="14342" name="TextovéPole 6"/>
          <p:cNvSpPr txBox="1">
            <a:spLocks noChangeArrowheads="1"/>
          </p:cNvSpPr>
          <p:nvPr/>
        </p:nvSpPr>
        <p:spPr bwMode="auto">
          <a:xfrm>
            <a:off x="642938" y="5500688"/>
            <a:ext cx="34448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>
                <a:latin typeface="Constantia" pitchFamily="18" charset="0"/>
              </a:rPr>
              <a:t>•</a:t>
            </a:r>
          </a:p>
        </p:txBody>
      </p:sp>
      <p:sp>
        <p:nvSpPr>
          <p:cNvPr id="14343" name="TextovéPole 7"/>
          <p:cNvSpPr txBox="1">
            <a:spLocks noChangeArrowheads="1"/>
          </p:cNvSpPr>
          <p:nvPr/>
        </p:nvSpPr>
        <p:spPr bwMode="auto">
          <a:xfrm>
            <a:off x="1357313" y="1285875"/>
            <a:ext cx="75533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cs typeface="Arial" charset="0"/>
              </a:rPr>
              <a:t>č.4 - na tomto snímku je popsaná první pomoc při umělém dýchání, vhodné pro výklad učitele </a:t>
            </a:r>
          </a:p>
        </p:txBody>
      </p:sp>
      <p:sp>
        <p:nvSpPr>
          <p:cNvPr id="14344" name="TextovéPole 8"/>
          <p:cNvSpPr txBox="1">
            <a:spLocks noChangeArrowheads="1"/>
          </p:cNvSpPr>
          <p:nvPr/>
        </p:nvSpPr>
        <p:spPr bwMode="auto">
          <a:xfrm>
            <a:off x="1428750" y="2357438"/>
            <a:ext cx="7410450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cs typeface="Arial" charset="0"/>
              </a:rPr>
              <a:t>č.5 - na tomto snímku je zobrazen postup při umělém dýchání, vhodné pro výklad učitele, především si mohou tento postup žáci vyzkoušet na spolužákovi</a:t>
            </a:r>
          </a:p>
        </p:txBody>
      </p:sp>
      <p:sp>
        <p:nvSpPr>
          <p:cNvPr id="14345" name="TextovéPole 9"/>
          <p:cNvSpPr txBox="1">
            <a:spLocks noChangeArrowheads="1"/>
          </p:cNvSpPr>
          <p:nvPr/>
        </p:nvSpPr>
        <p:spPr bwMode="auto">
          <a:xfrm>
            <a:off x="1428750" y="3643313"/>
            <a:ext cx="72866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cs typeface="Arial" charset="0"/>
              </a:rPr>
              <a:t>č.6 - na tomto snímku je úkol pro žáky, mají doplnit věty</a:t>
            </a:r>
          </a:p>
        </p:txBody>
      </p:sp>
      <p:sp>
        <p:nvSpPr>
          <p:cNvPr id="14346" name="TextovéPole 10"/>
          <p:cNvSpPr txBox="1">
            <a:spLocks noChangeArrowheads="1"/>
          </p:cNvSpPr>
          <p:nvPr/>
        </p:nvSpPr>
        <p:spPr bwMode="auto">
          <a:xfrm>
            <a:off x="1476375" y="4581525"/>
            <a:ext cx="67691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cs typeface="Arial" charset="0"/>
              </a:rPr>
              <a:t>č.7 - na tomto snímku je popsaná masáž srdcem, vhodné pro výklad učitele</a:t>
            </a:r>
          </a:p>
        </p:txBody>
      </p:sp>
      <p:sp>
        <p:nvSpPr>
          <p:cNvPr id="14347" name="Obdélník 12"/>
          <p:cNvSpPr>
            <a:spLocks noChangeArrowheads="1"/>
          </p:cNvSpPr>
          <p:nvPr/>
        </p:nvSpPr>
        <p:spPr bwMode="auto">
          <a:xfrm>
            <a:off x="1476375" y="5516563"/>
            <a:ext cx="705643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cs typeface="Arial" charset="0"/>
              </a:rPr>
              <a:t>č.4- na tomto snímku je popsán správný postup při masáži srdce, vhodné pro výklad učitele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Obdélník 2"/>
          <p:cNvSpPr>
            <a:spLocks noChangeArrowheads="1"/>
          </p:cNvSpPr>
          <p:nvPr/>
        </p:nvSpPr>
        <p:spPr bwMode="auto">
          <a:xfrm>
            <a:off x="1258888" y="908050"/>
            <a:ext cx="763428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cs typeface="Arial" charset="0"/>
              </a:rPr>
              <a:t>č.8 - na tomto snímku je popsán správný postup při masáži srdce, vhodné pro výklad učitele</a:t>
            </a:r>
          </a:p>
        </p:txBody>
      </p:sp>
      <p:sp>
        <p:nvSpPr>
          <p:cNvPr id="15362" name="TextovéPole 3"/>
          <p:cNvSpPr txBox="1">
            <a:spLocks noChangeArrowheads="1"/>
          </p:cNvSpPr>
          <p:nvPr/>
        </p:nvSpPr>
        <p:spPr bwMode="auto">
          <a:xfrm flipH="1">
            <a:off x="1187450" y="2060575"/>
            <a:ext cx="72009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cs typeface="Arial" charset="0"/>
              </a:rPr>
              <a:t>č.9 – na tomto snímku jsou popsány druhy krvácení a způsoby ošetření  </a:t>
            </a:r>
          </a:p>
        </p:txBody>
      </p:sp>
      <p:sp>
        <p:nvSpPr>
          <p:cNvPr id="15363" name="TextovéPole 4"/>
          <p:cNvSpPr txBox="1">
            <a:spLocks noChangeArrowheads="1"/>
          </p:cNvSpPr>
          <p:nvPr/>
        </p:nvSpPr>
        <p:spPr bwMode="auto">
          <a:xfrm>
            <a:off x="1187450" y="3357563"/>
            <a:ext cx="748823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cs typeface="Arial" charset="0"/>
              </a:rPr>
              <a:t>č.10 – na tomto snímku je další úkol pro žáky, mají spojit </a:t>
            </a:r>
          </a:p>
          <a:p>
            <a:r>
              <a:rPr lang="cs-CZ" sz="2000">
                <a:cs typeface="Arial" charset="0"/>
              </a:rPr>
              <a:t>          správná slova s nadpisem</a:t>
            </a:r>
          </a:p>
        </p:txBody>
      </p:sp>
      <p:sp>
        <p:nvSpPr>
          <p:cNvPr id="15364" name="TextovéPole 5"/>
          <p:cNvSpPr txBox="1">
            <a:spLocks noChangeArrowheads="1"/>
          </p:cNvSpPr>
          <p:nvPr/>
        </p:nvSpPr>
        <p:spPr bwMode="auto">
          <a:xfrm>
            <a:off x="827088" y="1052513"/>
            <a:ext cx="34131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>
                <a:cs typeface="Arial" charset="0"/>
              </a:rPr>
              <a:t>●</a:t>
            </a:r>
            <a:endParaRPr lang="cs-CZ" sz="2000">
              <a:latin typeface="Constantia" pitchFamily="18" charset="0"/>
            </a:endParaRPr>
          </a:p>
        </p:txBody>
      </p:sp>
      <p:sp>
        <p:nvSpPr>
          <p:cNvPr id="15365" name="Obdélník 6"/>
          <p:cNvSpPr>
            <a:spLocks noChangeArrowheads="1"/>
          </p:cNvSpPr>
          <p:nvPr/>
        </p:nvSpPr>
        <p:spPr bwMode="auto">
          <a:xfrm>
            <a:off x="755650" y="2205038"/>
            <a:ext cx="3397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>
                <a:cs typeface="Arial" charset="0"/>
              </a:rPr>
              <a:t>●</a:t>
            </a:r>
            <a:endParaRPr lang="cs-CZ" sz="2000">
              <a:latin typeface="Constantia" pitchFamily="18" charset="0"/>
            </a:endParaRPr>
          </a:p>
        </p:txBody>
      </p:sp>
      <p:sp>
        <p:nvSpPr>
          <p:cNvPr id="15366" name="Obdélník 7"/>
          <p:cNvSpPr>
            <a:spLocks noChangeArrowheads="1"/>
          </p:cNvSpPr>
          <p:nvPr/>
        </p:nvSpPr>
        <p:spPr bwMode="auto">
          <a:xfrm>
            <a:off x="755650" y="3429000"/>
            <a:ext cx="3397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>
                <a:cs typeface="Arial" charset="0"/>
              </a:rPr>
              <a:t>●</a:t>
            </a:r>
            <a:endParaRPr lang="cs-CZ" sz="2000">
              <a:latin typeface="Constant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>
            <a:spLocks noChangeArrowheads="1"/>
          </p:cNvSpPr>
          <p:nvPr/>
        </p:nvSpPr>
        <p:spPr bwMode="auto">
          <a:xfrm>
            <a:off x="539750" y="1196975"/>
            <a:ext cx="8072438" cy="7170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b="1">
                <a:cs typeface="Arial" charset="0"/>
              </a:rPr>
              <a:t>   poloha na zádech - rovná, tvrdá podložka</a:t>
            </a:r>
          </a:p>
          <a:p>
            <a:pPr>
              <a:buFont typeface="Wingdings" pitchFamily="2" charset="2"/>
              <a:buChar char="Ø"/>
            </a:pPr>
            <a:endParaRPr lang="cs-CZ" sz="2000" b="1">
              <a:cs typeface="Arial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000" b="1">
                <a:cs typeface="Arial" charset="0"/>
              </a:rPr>
              <a:t>   čistá dutina ústní, vyndaná zubní protéza, odstraněny   </a:t>
            </a:r>
          </a:p>
          <a:p>
            <a:r>
              <a:rPr lang="cs-CZ" sz="2000" b="1">
                <a:cs typeface="Arial" charset="0"/>
              </a:rPr>
              <a:t>      překážky z dýchacích cest</a:t>
            </a:r>
          </a:p>
          <a:p>
            <a:pPr>
              <a:buFont typeface="Wingdings" pitchFamily="2" charset="2"/>
              <a:buChar char="Ø"/>
            </a:pPr>
            <a:endParaRPr lang="cs-CZ" sz="2000" b="1">
              <a:cs typeface="Arial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000" b="1">
                <a:cs typeface="Arial" charset="0"/>
              </a:rPr>
              <a:t>   záklon hlavy, udržovaný dlaní přitisknutou na čelo, tatáž ruka, </a:t>
            </a:r>
          </a:p>
          <a:p>
            <a:r>
              <a:rPr lang="cs-CZ" sz="2000" b="1">
                <a:cs typeface="Arial" charset="0"/>
              </a:rPr>
              <a:t>      nebo prsty drží nos</a:t>
            </a:r>
          </a:p>
          <a:p>
            <a:pPr>
              <a:buFont typeface="Wingdings" pitchFamily="2" charset="2"/>
              <a:buChar char="Ø"/>
            </a:pPr>
            <a:endParaRPr lang="cs-CZ" sz="2000" b="1">
              <a:cs typeface="Arial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000" b="1">
                <a:cs typeface="Arial" charset="0"/>
              </a:rPr>
              <a:t>   zahájení 2 - 4 hlubokými vdechy, nečekáme na první výdech </a:t>
            </a:r>
          </a:p>
          <a:p>
            <a:r>
              <a:rPr lang="cs-CZ" sz="2000" b="1">
                <a:cs typeface="Arial" charset="0"/>
              </a:rPr>
              <a:t>      (zajistí maximální rozpětí plic, jejich okysličení, rozepnutí </a:t>
            </a:r>
          </a:p>
          <a:p>
            <a:r>
              <a:rPr lang="cs-CZ" sz="2000" b="1">
                <a:cs typeface="Arial" charset="0"/>
              </a:rPr>
              <a:t>      nevzdušných ložisek, event. možnost reflexní obnovy   </a:t>
            </a:r>
          </a:p>
          <a:p>
            <a:r>
              <a:rPr lang="cs-CZ" sz="2000" b="1">
                <a:cs typeface="Arial" charset="0"/>
              </a:rPr>
              <a:t>      dýchání)</a:t>
            </a:r>
          </a:p>
          <a:p>
            <a:pPr>
              <a:buFont typeface="Wingdings" pitchFamily="2" charset="2"/>
              <a:buChar char="Ø"/>
            </a:pPr>
            <a:endParaRPr lang="cs-CZ" sz="2000" b="1">
              <a:cs typeface="Arial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000" b="1">
                <a:cs typeface="Arial" charset="0"/>
              </a:rPr>
              <a:t>   každý umělý vdech musí být dostatečně dlouhý a hluboký </a:t>
            </a:r>
          </a:p>
          <a:p>
            <a:r>
              <a:rPr lang="cs-CZ" sz="2000" b="1">
                <a:cs typeface="Arial" charset="0"/>
              </a:rPr>
              <a:t>     (dle standardů Evropy - 0,4 - 0,6 litrů, dle standardů USA - 0,8    </a:t>
            </a:r>
          </a:p>
          <a:p>
            <a:r>
              <a:rPr lang="cs-CZ" sz="2000" b="1">
                <a:cs typeface="Arial" charset="0"/>
              </a:rPr>
              <a:t>     1,2 litrů), </a:t>
            </a:r>
          </a:p>
          <a:p>
            <a:pPr>
              <a:buFont typeface="Wingdings" pitchFamily="2" charset="2"/>
              <a:buChar char="Ø"/>
            </a:pPr>
            <a:endParaRPr lang="cs-CZ" sz="2000" b="1">
              <a:cs typeface="Arial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000" b="1">
                <a:cs typeface="Arial" charset="0"/>
              </a:rPr>
              <a:t>   dále frekvence 12 - 16 vdechů za minutu</a:t>
            </a:r>
          </a:p>
          <a:p>
            <a:endParaRPr lang="cs-CZ" sz="2000">
              <a:cs typeface="Arial" charset="0"/>
            </a:endParaRPr>
          </a:p>
          <a:p>
            <a:endParaRPr lang="cs-CZ" sz="2000">
              <a:cs typeface="Arial" charset="0"/>
            </a:endParaRPr>
          </a:p>
          <a:p>
            <a:endParaRPr lang="cs-CZ" sz="2000">
              <a:cs typeface="Arial" charset="0"/>
            </a:endParaRPr>
          </a:p>
          <a:p>
            <a:endParaRPr lang="cs-CZ" sz="2000">
              <a:cs typeface="Arial" charset="0"/>
            </a:endParaRPr>
          </a:p>
          <a:p>
            <a:endParaRPr lang="cs-CZ" sz="2000">
              <a:cs typeface="Arial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0"/>
            <a:ext cx="9144000" cy="17541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u="sng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První pomoc u dospělých osob - umělé dýchání z plic do plic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600" b="1" u="sng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F:\hotovo\umělé dýchaní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26075" y="3357563"/>
            <a:ext cx="3717925" cy="2438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36950" y="1484313"/>
            <a:ext cx="5607050" cy="2214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95288" y="476250"/>
            <a:ext cx="3571875" cy="227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4067175" y="333375"/>
            <a:ext cx="4340225" cy="120015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u="sng" dirty="0">
                <a:solidFill>
                  <a:srgbClr val="FF33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Postup při dýchání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u="sng" dirty="0">
                <a:solidFill>
                  <a:srgbClr val="FF33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z plic do plic</a:t>
            </a:r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0" y="3500438"/>
            <a:ext cx="5940425" cy="2862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rgbClr val="FF0000"/>
                </a:solidFill>
                <a:cs typeface="Arial" charset="0"/>
              </a:rPr>
              <a:t>Pokud se při úvodu umělého dýchání hrudník nezvedá a je cítit při vdechu odpor, je pravděpodobná překážka v dýchacích cestách. Jak ji odstranit najdete v článku Uvolnění překážky v dýchacích cestách. Pokud nejde těleso z dýchacích cest odstranit, provádíme umělé dýchání i nadále (bez ohledu na zmiňované cizí těleso v dýchacích cestách) - lepší nějaká resuscitace, než žádná!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684213" y="2997200"/>
            <a:ext cx="1460500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cs typeface="Arial" charset="0"/>
              </a:rPr>
              <a:t>POZOR</a:t>
            </a: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3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 flipH="1">
            <a:off x="323850" y="404813"/>
            <a:ext cx="4057650" cy="64611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DOPLŇ   VĚTY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50825" y="1196975"/>
            <a:ext cx="7967663" cy="40005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Zástava srdce je vždy doprovázena i _______________________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0" y="5876925"/>
            <a:ext cx="17272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  <a:cs typeface="Arial" charset="0"/>
              </a:rPr>
              <a:t>NÁPOVĚDA:</a:t>
            </a:r>
          </a:p>
        </p:txBody>
      </p:sp>
      <p:sp>
        <p:nvSpPr>
          <p:cNvPr id="18436" name="TextovéPole 5"/>
          <p:cNvSpPr txBox="1">
            <a:spLocks noChangeArrowheads="1"/>
          </p:cNvSpPr>
          <p:nvPr/>
        </p:nvSpPr>
        <p:spPr bwMode="auto">
          <a:xfrm>
            <a:off x="6516688" y="6165850"/>
            <a:ext cx="2413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onstantia" pitchFamily="18" charset="0"/>
              </a:rPr>
              <a:t>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23850" y="2133600"/>
            <a:ext cx="8704263" cy="40005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chemeClr val="accent4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Postižený má ležet na ___________, rovné a _____________ podložce.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1692275" y="5876925"/>
            <a:ext cx="66960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rgbClr val="FF0000"/>
                </a:solidFill>
                <a:cs typeface="Arial" charset="0"/>
              </a:rPr>
              <a:t>zádech, tvrdé, z plic do plic, záklon, masáž, nos,</a:t>
            </a:r>
          </a:p>
          <a:p>
            <a:r>
              <a:rPr lang="cs-CZ" sz="2000" b="1">
                <a:solidFill>
                  <a:srgbClr val="FF0000"/>
                </a:solidFill>
                <a:cs typeface="Arial" charset="0"/>
              </a:rPr>
              <a:t> zástava dechu, 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395288" y="2997200"/>
            <a:ext cx="81375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rgbClr val="7030A0"/>
                </a:solidFill>
                <a:cs typeface="Arial" charset="0"/>
              </a:rPr>
              <a:t>Hlava musí být v _______________, dlaň  přitisknem na čelo</a:t>
            </a:r>
          </a:p>
          <a:p>
            <a:r>
              <a:rPr lang="cs-CZ" sz="2000" b="1">
                <a:solidFill>
                  <a:srgbClr val="7030A0"/>
                </a:solidFill>
                <a:cs typeface="Arial" charset="0"/>
              </a:rPr>
              <a:t> a tatáž ruka nebo prsty drží __________________________.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539750" y="4724400"/>
            <a:ext cx="8064500" cy="7080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Účinnou pomocí, která může postiženému zachránit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 život  je i __________________srdce.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539750" y="4005263"/>
            <a:ext cx="6386513" cy="40005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Provádíme dýchání __________________________.</a:t>
            </a:r>
          </a:p>
        </p:txBody>
      </p:sp>
      <p:cxnSp>
        <p:nvCxnSpPr>
          <p:cNvPr id="12" name="Přímá spojovací šipka 11"/>
          <p:cNvCxnSpPr/>
          <p:nvPr/>
        </p:nvCxnSpPr>
        <p:spPr>
          <a:xfrm flipV="1">
            <a:off x="2124075" y="2420938"/>
            <a:ext cx="1368425" cy="367188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flipV="1">
            <a:off x="3203575" y="2420938"/>
            <a:ext cx="3097213" cy="360045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flipH="1" flipV="1">
            <a:off x="3851275" y="4221163"/>
            <a:ext cx="576263" cy="180022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>
            <a:cxnSpLocks noChangeShapeType="1"/>
            <a:endCxn id="10" idx="0"/>
          </p:cNvCxnSpPr>
          <p:nvPr/>
        </p:nvCxnSpPr>
        <p:spPr bwMode="auto">
          <a:xfrm flipH="1" flipV="1">
            <a:off x="4464050" y="2997200"/>
            <a:ext cx="971550" cy="3024188"/>
          </a:xfrm>
          <a:prstGeom prst="straightConnector1">
            <a:avLst/>
          </a:prstGeom>
          <a:noFill/>
          <a:ln w="9525" algn="ctr">
            <a:solidFill>
              <a:srgbClr val="065093"/>
            </a:solidFill>
            <a:round/>
            <a:headEnd/>
            <a:tailEnd type="arrow" w="med" len="med"/>
          </a:ln>
        </p:spPr>
      </p:cxnSp>
      <p:cxnSp>
        <p:nvCxnSpPr>
          <p:cNvPr id="24" name="Přímá spojovací šipka 23"/>
          <p:cNvCxnSpPr/>
          <p:nvPr/>
        </p:nvCxnSpPr>
        <p:spPr>
          <a:xfrm flipH="1" flipV="1">
            <a:off x="3563938" y="5229225"/>
            <a:ext cx="2592387" cy="79216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 flipH="1" flipV="1">
            <a:off x="4716463" y="3644900"/>
            <a:ext cx="2303462" cy="252095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>
            <a:endCxn id="4" idx="3"/>
          </p:cNvCxnSpPr>
          <p:nvPr/>
        </p:nvCxnSpPr>
        <p:spPr>
          <a:xfrm flipV="1">
            <a:off x="2771775" y="1397000"/>
            <a:ext cx="5446713" cy="498475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7" grpId="0"/>
      <p:bldP spid="8" grpId="0"/>
      <p:bldP spid="10" grpId="0"/>
      <p:bldP spid="13" grpId="0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0"/>
            <a:ext cx="3570288" cy="64611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u="sng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MASÁŽ SRDCE</a:t>
            </a:r>
          </a:p>
        </p:txBody>
      </p:sp>
      <p:sp>
        <p:nvSpPr>
          <p:cNvPr id="4" name="Obdélník 3"/>
          <p:cNvSpPr>
            <a:spLocks noChangeArrowheads="1"/>
          </p:cNvSpPr>
          <p:nvPr/>
        </p:nvSpPr>
        <p:spPr bwMode="auto">
          <a:xfrm>
            <a:off x="0" y="765175"/>
            <a:ext cx="3348038" cy="5262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cs typeface="Arial" charset="0"/>
              </a:rPr>
              <a:t>Jak nejlépe zjistit, zda zraněnému tluče srdce?</a:t>
            </a:r>
          </a:p>
          <a:p>
            <a:r>
              <a:rPr lang="cs-CZ" sz="2400" b="1">
                <a:cs typeface="Arial" charset="0"/>
              </a:rPr>
              <a:t>pohmatem alespoň dvěma prsty na krční tepny, procházejí krkem po obou stranách hrtanu (foto) </a:t>
            </a:r>
          </a:p>
          <a:p>
            <a:r>
              <a:rPr lang="cs-CZ" sz="2400" b="1">
                <a:cs typeface="Arial" charset="0"/>
              </a:rPr>
              <a:t>toto pozorování se provádí alespoň 10 sekund </a:t>
            </a:r>
          </a:p>
          <a:p>
            <a:r>
              <a:rPr lang="cs-CZ" sz="2400" b="1">
                <a:cs typeface="Arial" charset="0"/>
              </a:rPr>
              <a:t>postižený má bledou až bílou barvu 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356100" y="4581525"/>
            <a:ext cx="4032250" cy="2038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2" descr="F:\hotovo\masaz srdce1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143500" y="0"/>
            <a:ext cx="4000500" cy="2447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4" descr="F:\hotovo\masaz srdce2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63938" y="2781300"/>
            <a:ext cx="2357437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3" descr="F:\hotovo\masaz srdce 3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804025" y="2636838"/>
            <a:ext cx="2339975" cy="1871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>
            <a:spLocks noChangeArrowheads="1"/>
          </p:cNvSpPr>
          <p:nvPr/>
        </p:nvSpPr>
        <p:spPr bwMode="auto">
          <a:xfrm>
            <a:off x="395288" y="692150"/>
            <a:ext cx="8429625" cy="591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b="1">
              <a:latin typeface="Constantia" pitchFamily="18" charset="0"/>
            </a:endParaRPr>
          </a:p>
          <a:p>
            <a:r>
              <a:rPr lang="cs-CZ" sz="2000" b="1">
                <a:cs typeface="Arial" charset="0"/>
              </a:rPr>
              <a:t>-     postiženého položit na záda na tvrdou podložku </a:t>
            </a:r>
          </a:p>
          <a:p>
            <a:r>
              <a:rPr lang="cs-CZ" sz="2000">
                <a:cs typeface="Arial" charset="0"/>
              </a:rPr>
              <a:t>-     </a:t>
            </a:r>
            <a:r>
              <a:rPr lang="cs-CZ" sz="2000" b="1">
                <a:cs typeface="Arial" charset="0"/>
              </a:rPr>
              <a:t>přiložit nejdříve dva prsty na mečíkovitý výběžek hrudní kosti </a:t>
            </a:r>
          </a:p>
          <a:p>
            <a:r>
              <a:rPr lang="cs-CZ" sz="2000" b="1">
                <a:cs typeface="Arial" charset="0"/>
              </a:rPr>
              <a:t>-     k nim přiložit ruce rovnoběžně složené na sebe </a:t>
            </a:r>
          </a:p>
          <a:p>
            <a:r>
              <a:rPr lang="cs-CZ" sz="2000" b="1">
                <a:cs typeface="Arial" charset="0"/>
              </a:rPr>
              <a:t>-     prsty se nedotýkají hrudníku </a:t>
            </a:r>
          </a:p>
          <a:p>
            <a:r>
              <a:rPr lang="cs-CZ" sz="2000" b="1">
                <a:cs typeface="Arial" charset="0"/>
              </a:rPr>
              <a:t>-     lokty jsou napnuté  </a:t>
            </a:r>
          </a:p>
          <a:p>
            <a:r>
              <a:rPr lang="cs-CZ" sz="2000" b="1">
                <a:cs typeface="Arial" charset="0"/>
              </a:rPr>
              <a:t>-     stisky jsou prováděny kolmo k postiženému </a:t>
            </a:r>
          </a:p>
          <a:p>
            <a:pPr>
              <a:buFontTx/>
              <a:buChar char="-"/>
            </a:pPr>
            <a:r>
              <a:rPr lang="cs-CZ" sz="2000" b="1">
                <a:cs typeface="Arial" charset="0"/>
              </a:rPr>
              <a:t>     rytmicky stlačovat hrudník asi 80 až 100 krát za minutu (včetně </a:t>
            </a:r>
          </a:p>
          <a:p>
            <a:r>
              <a:rPr lang="cs-CZ" sz="2000" b="1">
                <a:cs typeface="Arial" charset="0"/>
              </a:rPr>
              <a:t>      vdechů)</a:t>
            </a:r>
          </a:p>
          <a:p>
            <a:r>
              <a:rPr lang="cs-CZ" sz="2000" b="1">
                <a:cs typeface="Arial" charset="0"/>
              </a:rPr>
              <a:t>-     u dětí stlačovat 100 až 120 krát za minutu (včetně vdechů) </a:t>
            </a:r>
          </a:p>
          <a:p>
            <a:r>
              <a:rPr lang="cs-CZ" sz="2000" b="1">
                <a:cs typeface="Arial" charset="0"/>
              </a:rPr>
              <a:t>-     každé stlačení by mělo být plynulé </a:t>
            </a:r>
          </a:p>
          <a:p>
            <a:pPr>
              <a:buFontTx/>
              <a:buChar char="-"/>
            </a:pPr>
            <a:r>
              <a:rPr lang="cs-CZ" sz="2000" b="1">
                <a:cs typeface="Arial" charset="0"/>
              </a:rPr>
              <a:t>     po každém zatlačení oddálit lehce ruce z oblasti hrudní kosti,    </a:t>
            </a:r>
          </a:p>
          <a:p>
            <a:r>
              <a:rPr lang="cs-CZ" sz="2000" b="1">
                <a:cs typeface="Arial" charset="0"/>
              </a:rPr>
              <a:t>      aby se hrudník mohl vrátit do výchozí polohy </a:t>
            </a:r>
          </a:p>
          <a:p>
            <a:pPr>
              <a:buFontTx/>
              <a:buChar char="-"/>
            </a:pPr>
            <a:r>
              <a:rPr lang="cs-CZ" sz="2000" b="1">
                <a:cs typeface="Arial" charset="0"/>
              </a:rPr>
              <a:t>     ruce ale jen povolit, nezvedat z hrudníku, aby zůstal kontakt s   </a:t>
            </a:r>
          </a:p>
          <a:p>
            <a:r>
              <a:rPr lang="cs-CZ" sz="2000" b="1">
                <a:cs typeface="Arial" charset="0"/>
              </a:rPr>
              <a:t>      místem stlačování a nemusel se hledat znovu </a:t>
            </a:r>
          </a:p>
          <a:p>
            <a:pPr>
              <a:buFontTx/>
              <a:buChar char="-"/>
            </a:pPr>
            <a:r>
              <a:rPr lang="cs-CZ" sz="2000" b="1">
                <a:cs typeface="Arial" charset="0"/>
              </a:rPr>
              <a:t>     pravidelně kontrolovat tep, pokud je hmatný a pravidelný,   </a:t>
            </a:r>
          </a:p>
          <a:p>
            <a:r>
              <a:rPr lang="cs-CZ" sz="2000" b="1">
                <a:cs typeface="Arial" charset="0"/>
              </a:rPr>
              <a:t>      zastavit masáž </a:t>
            </a:r>
          </a:p>
          <a:p>
            <a:pPr>
              <a:buFontTx/>
              <a:buChar char="-"/>
            </a:pPr>
            <a:r>
              <a:rPr lang="cs-CZ" sz="2000" b="1">
                <a:cs typeface="Arial" charset="0"/>
              </a:rPr>
              <a:t>     pokračovat až do obnovy životně důležitých funkcí nebo do </a:t>
            </a:r>
          </a:p>
          <a:p>
            <a:r>
              <a:rPr lang="cs-CZ" sz="2000" b="1">
                <a:cs typeface="Arial" charset="0"/>
              </a:rPr>
              <a:t>      příchodu lékařské pomoci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539750" y="0"/>
            <a:ext cx="8208963" cy="64611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u="sng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JAK  SE  DĚLÁ   MASÁŽ    SRDCE?</a:t>
            </a: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2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0825" y="333375"/>
            <a:ext cx="6373813" cy="584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PRVNÍ  POMOC PŘI  KRVÁCENÍ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79388" y="1268413"/>
            <a:ext cx="9031287" cy="46196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buFont typeface="Wingdings"/>
              <a:buChar char="Ø"/>
              <a:defRPr/>
            </a:pP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  <a:latin typeface="Arial"/>
                <a:cs typeface="Arial"/>
              </a:rPr>
              <a:t>Povrchové</a:t>
            </a:r>
            <a:r>
              <a:rPr lang="cs-CZ" sz="2400" dirty="0">
                <a:solidFill>
                  <a:schemeClr val="accent5">
                    <a:lumMod val="75000"/>
                  </a:schemeClr>
                </a:solidFill>
                <a:latin typeface="Arial"/>
                <a:cs typeface="Arial"/>
              </a:rPr>
              <a:t> = vlásečnicové ( bývá plynulé a ustává samovolně)</a:t>
            </a:r>
            <a:endParaRPr lang="cs-CZ" sz="2400" dirty="0">
              <a:solidFill>
                <a:schemeClr val="accent5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0825" y="1773238"/>
            <a:ext cx="7743825" cy="46196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buFont typeface="Wingdings"/>
              <a:buChar char="Ø"/>
              <a:defRPr/>
            </a:pPr>
            <a:r>
              <a:rPr lang="cs-CZ" sz="2400" b="1" dirty="0">
                <a:solidFill>
                  <a:schemeClr val="bg1">
                    <a:lumMod val="50000"/>
                  </a:schemeClr>
                </a:solidFill>
                <a:latin typeface="Arial"/>
                <a:cs typeface="Arial"/>
              </a:rPr>
              <a:t>Hluboké</a:t>
            </a:r>
            <a:r>
              <a:rPr lang="cs-CZ" sz="2400" dirty="0">
                <a:solidFill>
                  <a:schemeClr val="bg1">
                    <a:lumMod val="50000"/>
                  </a:schemeClr>
                </a:solidFill>
                <a:latin typeface="Arial"/>
                <a:cs typeface="Arial"/>
              </a:rPr>
              <a:t> = žilné ( krev je tmavá a teče z rány plynule)</a:t>
            </a:r>
            <a:endParaRPr lang="cs-CZ" sz="2400" dirty="0">
              <a:solidFill>
                <a:schemeClr val="bg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21508" name="TextovéPole 4"/>
          <p:cNvSpPr txBox="1">
            <a:spLocks noChangeArrowheads="1"/>
          </p:cNvSpPr>
          <p:nvPr/>
        </p:nvSpPr>
        <p:spPr bwMode="auto">
          <a:xfrm>
            <a:off x="250825" y="2205038"/>
            <a:ext cx="8355013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>
                <a:solidFill>
                  <a:srgbClr val="FFC000"/>
                </a:solidFill>
                <a:cs typeface="Arial" charset="0"/>
              </a:rPr>
              <a:t>Tepny</a:t>
            </a:r>
            <a:r>
              <a:rPr lang="cs-CZ" sz="2400">
                <a:solidFill>
                  <a:srgbClr val="FFC000"/>
                </a:solidFill>
                <a:cs typeface="Arial" charset="0"/>
              </a:rPr>
              <a:t> =  tepenné ( krev teče prudkým proudem a je jasně</a:t>
            </a:r>
          </a:p>
          <a:p>
            <a:r>
              <a:rPr lang="cs-CZ" sz="2400">
                <a:solidFill>
                  <a:srgbClr val="FFC000"/>
                </a:solidFill>
                <a:cs typeface="Arial" charset="0"/>
              </a:rPr>
              <a:t>    červená, která z rány vystřikuje</a:t>
            </a:r>
            <a:r>
              <a:rPr lang="cs-CZ" sz="2000">
                <a:solidFill>
                  <a:srgbClr val="FFC000"/>
                </a:solidFill>
                <a:cs typeface="Arial" charset="0"/>
              </a:rPr>
              <a:t>) </a:t>
            </a:r>
            <a:endParaRPr lang="cs-CZ" sz="2000">
              <a:solidFill>
                <a:srgbClr val="FFC000"/>
              </a:solidFill>
              <a:latin typeface="Constantia" pitchFamily="18" charset="0"/>
            </a:endParaRPr>
          </a:p>
        </p:txBody>
      </p:sp>
      <p:sp>
        <p:nvSpPr>
          <p:cNvPr id="21509" name="TextovéPole 5"/>
          <p:cNvSpPr txBox="1">
            <a:spLocks noChangeArrowheads="1"/>
          </p:cNvSpPr>
          <p:nvPr/>
        </p:nvSpPr>
        <p:spPr bwMode="auto">
          <a:xfrm>
            <a:off x="323850" y="3284538"/>
            <a:ext cx="8983663" cy="3786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Char char="-"/>
            </a:pPr>
            <a:r>
              <a:rPr lang="cs-CZ" sz="2000" b="1">
                <a:solidFill>
                  <a:srgbClr val="7030A0"/>
                </a:solidFill>
                <a:cs typeface="Arial" charset="0"/>
              </a:rPr>
              <a:t>  nejdůležitější je zastavení krvácení nebo jeho omezení</a:t>
            </a:r>
          </a:p>
          <a:p>
            <a:pPr>
              <a:buFontTx/>
              <a:buChar char="-"/>
            </a:pPr>
            <a:endParaRPr lang="cs-CZ" sz="2000" b="1">
              <a:solidFill>
                <a:srgbClr val="7030A0"/>
              </a:solidFill>
              <a:cs typeface="Arial" charset="0"/>
            </a:endParaRPr>
          </a:p>
          <a:p>
            <a:pPr>
              <a:buFontTx/>
              <a:buChar char="-"/>
            </a:pPr>
            <a:r>
              <a:rPr lang="cs-CZ" sz="2000" b="1">
                <a:solidFill>
                  <a:srgbClr val="7030A0"/>
                </a:solidFill>
                <a:cs typeface="Arial" charset="0"/>
              </a:rPr>
              <a:t>  u </a:t>
            </a:r>
            <a:r>
              <a:rPr lang="cs-CZ" sz="2000" b="1">
                <a:solidFill>
                  <a:srgbClr val="C00000"/>
                </a:solidFill>
                <a:cs typeface="Arial" charset="0"/>
              </a:rPr>
              <a:t>žilného krvácení  </a:t>
            </a:r>
            <a:r>
              <a:rPr lang="cs-CZ" sz="2000" b="1">
                <a:solidFill>
                  <a:srgbClr val="7030A0"/>
                </a:solidFill>
                <a:cs typeface="Arial" charset="0"/>
              </a:rPr>
              <a:t>zastavujeme tlakovým obvazem</a:t>
            </a:r>
          </a:p>
          <a:p>
            <a:pPr>
              <a:buFontTx/>
              <a:buChar char="-"/>
            </a:pPr>
            <a:r>
              <a:rPr lang="cs-CZ" sz="2000" b="1">
                <a:solidFill>
                  <a:srgbClr val="7030A0"/>
                </a:solidFill>
                <a:cs typeface="Arial" charset="0"/>
              </a:rPr>
              <a:t>  přiložíme polštářek ze sterilního gázu, přitlačíme a pevně přichytíme</a:t>
            </a:r>
          </a:p>
          <a:p>
            <a:r>
              <a:rPr lang="cs-CZ" sz="2000" b="1">
                <a:solidFill>
                  <a:srgbClr val="7030A0"/>
                </a:solidFill>
                <a:cs typeface="Arial" charset="0"/>
              </a:rPr>
              <a:t>   obinadlem</a:t>
            </a:r>
          </a:p>
          <a:p>
            <a:endParaRPr lang="cs-CZ" sz="2000" b="1">
              <a:solidFill>
                <a:srgbClr val="7030A0"/>
              </a:solidFill>
              <a:cs typeface="Arial" charset="0"/>
            </a:endParaRPr>
          </a:p>
          <a:p>
            <a:r>
              <a:rPr lang="cs-CZ" sz="2000" b="1">
                <a:solidFill>
                  <a:srgbClr val="7030A0"/>
                </a:solidFill>
                <a:cs typeface="Arial" charset="0"/>
              </a:rPr>
              <a:t>-  u </a:t>
            </a:r>
            <a:r>
              <a:rPr lang="cs-CZ" sz="2000" b="1">
                <a:solidFill>
                  <a:srgbClr val="C00000"/>
                </a:solidFill>
                <a:cs typeface="Arial" charset="0"/>
              </a:rPr>
              <a:t>tepenného krvácení  </a:t>
            </a:r>
            <a:r>
              <a:rPr lang="cs-CZ" sz="2000" b="1">
                <a:solidFill>
                  <a:srgbClr val="7030A0"/>
                </a:solidFill>
                <a:cs typeface="Arial" charset="0"/>
              </a:rPr>
              <a:t>je  nejvhodnější a nejrychlejší způsob stisknout </a:t>
            </a:r>
          </a:p>
          <a:p>
            <a:r>
              <a:rPr lang="cs-CZ" sz="2000" b="1">
                <a:solidFill>
                  <a:srgbClr val="7030A0"/>
                </a:solidFill>
                <a:cs typeface="Arial" charset="0"/>
              </a:rPr>
              <a:t>   přívodné tepny prstem mezi ranou a srdcem</a:t>
            </a:r>
          </a:p>
          <a:p>
            <a:pPr>
              <a:buFontTx/>
              <a:buChar char="-"/>
            </a:pPr>
            <a:r>
              <a:rPr lang="cs-CZ" sz="2000" b="1">
                <a:solidFill>
                  <a:srgbClr val="7030A0"/>
                </a:solidFill>
                <a:cs typeface="Arial" charset="0"/>
              </a:rPr>
              <a:t>  Při tepenném krvácení na končetinách se stlačí celý obvod končetiny</a:t>
            </a:r>
          </a:p>
          <a:p>
            <a:r>
              <a:rPr lang="cs-CZ" sz="2000" b="1">
                <a:solidFill>
                  <a:srgbClr val="7030A0"/>
                </a:solidFill>
                <a:cs typeface="Arial" charset="0"/>
              </a:rPr>
              <a:t>   nad místem krvácení gumovou manžetou  </a:t>
            </a:r>
          </a:p>
          <a:p>
            <a:pPr>
              <a:buFontTx/>
              <a:buChar char="-"/>
            </a:pPr>
            <a:endParaRPr lang="cs-CZ" sz="2000" b="1">
              <a:solidFill>
                <a:srgbClr val="7030A0"/>
              </a:solidFill>
              <a:cs typeface="Arial" charset="0"/>
            </a:endParaRPr>
          </a:p>
          <a:p>
            <a:pPr>
              <a:buFontTx/>
              <a:buChar char="-"/>
            </a:pPr>
            <a:endParaRPr lang="cs-CZ" sz="2000" b="1">
              <a:solidFill>
                <a:srgbClr val="7030A0"/>
              </a:solidFill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0825" y="188913"/>
            <a:ext cx="3468688" cy="584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PŘIŘAĎ  SLOVA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067175" y="476250"/>
            <a:ext cx="4478338" cy="64611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DRUHY  KRVÁCENÍ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692275" y="1773238"/>
            <a:ext cx="1362075" cy="46196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hluboké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059113" y="2492375"/>
            <a:ext cx="1365250" cy="4619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tepenné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4284663" y="1916113"/>
            <a:ext cx="16557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cs typeface="Arial" charset="0"/>
              </a:rPr>
              <a:t>cévní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804025" y="2492375"/>
            <a:ext cx="1741488" cy="4619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3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povrchové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5867400" y="1484313"/>
            <a:ext cx="8175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7030A0"/>
                </a:solidFill>
                <a:cs typeface="Arial" charset="0"/>
              </a:rPr>
              <a:t>tělní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468313" y="1052513"/>
            <a:ext cx="19796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C000"/>
                </a:solidFill>
                <a:cs typeface="Arial" charset="0"/>
              </a:rPr>
              <a:t>končetinové</a:t>
            </a:r>
          </a:p>
        </p:txBody>
      </p:sp>
      <p:cxnSp>
        <p:nvCxnSpPr>
          <p:cNvPr id="11" name="Přímá spojovací šipka 10"/>
          <p:cNvCxnSpPr/>
          <p:nvPr/>
        </p:nvCxnSpPr>
        <p:spPr>
          <a:xfrm flipV="1">
            <a:off x="2843213" y="836613"/>
            <a:ext cx="1657350" cy="10795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flipV="1">
            <a:off x="3924300" y="1052513"/>
            <a:ext cx="935038" cy="158432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flipH="1" flipV="1">
            <a:off x="7164388" y="1052513"/>
            <a:ext cx="287337" cy="158432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188913" y="3500438"/>
            <a:ext cx="8955087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7030A0"/>
                </a:solidFill>
                <a:cs typeface="Arial" charset="0"/>
              </a:rPr>
              <a:t>ZÁSTAVA  KRVÁCENÍ – hluboké - povrchové 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539750" y="4437063"/>
            <a:ext cx="2219325" cy="46196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bg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prsty do rány 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1476375" y="5876925"/>
            <a:ext cx="18065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cs typeface="Arial" charset="0"/>
              </a:rPr>
              <a:t>obinadlem 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3132138" y="5013325"/>
            <a:ext cx="1190625" cy="4619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vodou 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5724525" y="4797425"/>
            <a:ext cx="2165350" cy="4619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sterilní gázou</a:t>
            </a:r>
          </a:p>
        </p:txBody>
      </p:sp>
      <p:sp>
        <p:nvSpPr>
          <p:cNvPr id="22" name="TextovéPole 21"/>
          <p:cNvSpPr txBox="1">
            <a:spLocks noChangeArrowheads="1"/>
          </p:cNvSpPr>
          <p:nvPr/>
        </p:nvSpPr>
        <p:spPr bwMode="auto">
          <a:xfrm>
            <a:off x="4427538" y="6092825"/>
            <a:ext cx="30892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C000"/>
                </a:solidFill>
                <a:cs typeface="Arial" charset="0"/>
              </a:rPr>
              <a:t>gumovou manžetou</a:t>
            </a:r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3348038" y="4221163"/>
            <a:ext cx="13462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002060"/>
                </a:solidFill>
                <a:cs typeface="Arial" charset="0"/>
              </a:rPr>
              <a:t>náplastí</a:t>
            </a:r>
          </a:p>
        </p:txBody>
      </p:sp>
      <p:cxnSp>
        <p:nvCxnSpPr>
          <p:cNvPr id="25" name="Přímá spojovací šipka 24"/>
          <p:cNvCxnSpPr/>
          <p:nvPr/>
        </p:nvCxnSpPr>
        <p:spPr>
          <a:xfrm flipV="1">
            <a:off x="2555875" y="3933825"/>
            <a:ext cx="2592388" cy="6477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 flipV="1">
            <a:off x="4427538" y="3933825"/>
            <a:ext cx="2736850" cy="4318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/>
          <p:nvPr/>
        </p:nvCxnSpPr>
        <p:spPr>
          <a:xfrm flipH="1" flipV="1">
            <a:off x="7451725" y="3860800"/>
            <a:ext cx="73025" cy="115252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šipka 32"/>
          <p:cNvCxnSpPr/>
          <p:nvPr/>
        </p:nvCxnSpPr>
        <p:spPr>
          <a:xfrm flipH="1" flipV="1">
            <a:off x="5795963" y="3933825"/>
            <a:ext cx="431800" cy="223202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šipka 34"/>
          <p:cNvCxnSpPr/>
          <p:nvPr/>
        </p:nvCxnSpPr>
        <p:spPr>
          <a:xfrm flipV="1">
            <a:off x="3132138" y="4005263"/>
            <a:ext cx="2303462" cy="201612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8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5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0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2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7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9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0" fill="hold">
                      <p:stCondLst>
                        <p:cond delay="indefinite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4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6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6" grpId="0"/>
      <p:bldP spid="18" grpId="0"/>
      <p:bldP spid="19" grpId="0"/>
      <p:bldP spid="20" grpId="0"/>
      <p:bldP spid="21" grpId="0"/>
      <p:bldP spid="22" grpId="0"/>
      <p:bldP spid="2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71625" y="4000500"/>
            <a:ext cx="6337300" cy="923925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 cmpd="sng">
            <a:solidFill>
              <a:schemeClr val="accent1">
                <a:alpha val="0"/>
              </a:schemeClr>
            </a:solidFill>
          </a:ln>
          <a:effectLst>
            <a:outerShdw blurRad="825500" dist="38100" dir="16200000" sx="111000" sy="111000" rotWithShape="0">
              <a:prstClr val="black">
                <a:alpha val="35000"/>
              </a:prstClr>
            </a:outerShdw>
          </a:effectLst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i="1" dirty="0">
                <a:latin typeface="+mn-lt"/>
              </a:rPr>
              <a:t>Autorem materiálu a všech jeho částí,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i="1" dirty="0">
                <a:latin typeface="+mn-lt"/>
              </a:rPr>
              <a:t> není-li uvedeno jinak, je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i="1" dirty="0">
                <a:latin typeface="+mn-lt"/>
              </a:rPr>
              <a:t> Mgr. Lenka </a:t>
            </a:r>
            <a:r>
              <a:rPr lang="cs-CZ" i="1" dirty="0" err="1">
                <a:latin typeface="+mn-lt"/>
              </a:rPr>
              <a:t>Kolstrunková</a:t>
            </a:r>
            <a:r>
              <a:rPr lang="cs-CZ" i="1" dirty="0">
                <a:latin typeface="+mn-lt"/>
              </a:rPr>
              <a:t>.</a:t>
            </a:r>
          </a:p>
        </p:txBody>
      </p:sp>
      <p:pic>
        <p:nvPicPr>
          <p:cNvPr id="23554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71550" y="5084763"/>
            <a:ext cx="7280275" cy="120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285875" y="428625"/>
            <a:ext cx="2160588" cy="70802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u="sng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ZDROJE</a:t>
            </a:r>
          </a:p>
        </p:txBody>
      </p:sp>
      <p:sp>
        <p:nvSpPr>
          <p:cNvPr id="23556" name="TextovéPole 8"/>
          <p:cNvSpPr txBox="1">
            <a:spLocks noChangeArrowheads="1"/>
          </p:cNvSpPr>
          <p:nvPr/>
        </p:nvSpPr>
        <p:spPr bwMode="auto">
          <a:xfrm>
            <a:off x="1071563" y="1285875"/>
            <a:ext cx="75723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Constantia" pitchFamily="18" charset="0"/>
            </a:endParaRPr>
          </a:p>
        </p:txBody>
      </p:sp>
      <p:sp>
        <p:nvSpPr>
          <p:cNvPr id="23557" name="TextovéPole 12"/>
          <p:cNvSpPr txBox="1">
            <a:spLocks noChangeArrowheads="1"/>
          </p:cNvSpPr>
          <p:nvPr/>
        </p:nvSpPr>
        <p:spPr bwMode="auto">
          <a:xfrm>
            <a:off x="500063" y="1214438"/>
            <a:ext cx="835818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onstantia" pitchFamily="18" charset="0"/>
              </a:rPr>
              <a:t>	</a:t>
            </a:r>
            <a:r>
              <a:rPr lang="cs-CZ" sz="2000">
                <a:cs typeface="Arial" charset="0"/>
              </a:rPr>
              <a:t>DVOŘÁKOVÁ, E. </a:t>
            </a:r>
            <a:r>
              <a:rPr lang="cs-CZ" sz="2000" i="1">
                <a:cs typeface="Arial" charset="0"/>
              </a:rPr>
              <a:t>Zdravověda pro odborná učiliště 1. ročník</a:t>
            </a:r>
            <a:r>
              <a:rPr lang="cs-CZ" sz="2000">
                <a:cs typeface="Arial" charset="0"/>
              </a:rPr>
              <a:t>.</a:t>
            </a:r>
          </a:p>
          <a:p>
            <a:r>
              <a:rPr lang="cs-CZ" sz="2000">
                <a:cs typeface="Arial" charset="0"/>
              </a:rPr>
              <a:t>             1. vyd. Praha: 	Septima, 1999, 72 s. ISBN 80-7216-101-6.</a:t>
            </a:r>
            <a:endParaRPr lang="cs-CZ" sz="2000" b="1">
              <a:cs typeface="Arial" charset="0"/>
            </a:endParaRPr>
          </a:p>
        </p:txBody>
      </p:sp>
      <p:sp>
        <p:nvSpPr>
          <p:cNvPr id="23558" name="TextovéPole 13"/>
          <p:cNvSpPr txBox="1">
            <a:spLocks noChangeArrowheads="1"/>
          </p:cNvSpPr>
          <p:nvPr/>
        </p:nvSpPr>
        <p:spPr bwMode="auto">
          <a:xfrm>
            <a:off x="500063" y="2000250"/>
            <a:ext cx="8197850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onstantia" pitchFamily="18" charset="0"/>
              </a:rPr>
              <a:t>	</a:t>
            </a:r>
            <a:r>
              <a:rPr lang="cs-CZ" sz="2000">
                <a:cs typeface="Arial" charset="0"/>
              </a:rPr>
              <a:t>KROULÍKOVÁ, J. a KROULÍK. </a:t>
            </a:r>
            <a:r>
              <a:rPr lang="cs-CZ" sz="2000" i="1">
                <a:cs typeface="Arial" charset="0"/>
              </a:rPr>
              <a:t>Přírodopis pro 8. ročník zvláštní 	školy</a:t>
            </a:r>
            <a:r>
              <a:rPr lang="cs-CZ" sz="2000">
                <a:cs typeface="Arial" charset="0"/>
              </a:rPr>
              <a:t>: </a:t>
            </a:r>
            <a:r>
              <a:rPr lang="cs-CZ" sz="2000" i="1">
                <a:cs typeface="Arial" charset="0"/>
              </a:rPr>
              <a:t>(pracovní sešit)</a:t>
            </a:r>
            <a:r>
              <a:rPr lang="cs-CZ" sz="2000">
                <a:cs typeface="Arial" charset="0"/>
              </a:rPr>
              <a:t>. 3. vyd. Praha: Septima, 2001, 56 s. </a:t>
            </a:r>
          </a:p>
          <a:p>
            <a:r>
              <a:rPr lang="cs-CZ" sz="2000">
                <a:cs typeface="Arial" charset="0"/>
              </a:rPr>
              <a:t>	ISBN 80-7216-155-5</a:t>
            </a:r>
            <a:r>
              <a:rPr lang="cs-CZ">
                <a:latin typeface="Constantia" pitchFamily="18" charset="0"/>
              </a:rPr>
              <a:t>.</a:t>
            </a:r>
            <a:endParaRPr lang="cs-CZ" b="1">
              <a:latin typeface="Constantia" pitchFamily="18" charset="0"/>
            </a:endParaRPr>
          </a:p>
        </p:txBody>
      </p:sp>
      <p:sp>
        <p:nvSpPr>
          <p:cNvPr id="23559" name="TextovéPole 14"/>
          <p:cNvSpPr txBox="1">
            <a:spLocks noChangeArrowheads="1"/>
          </p:cNvSpPr>
          <p:nvPr/>
        </p:nvSpPr>
        <p:spPr bwMode="auto">
          <a:xfrm>
            <a:off x="500063" y="3071813"/>
            <a:ext cx="821531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onstantia" pitchFamily="18" charset="0"/>
              </a:rPr>
              <a:t> 	</a:t>
            </a:r>
            <a:r>
              <a:rPr lang="cs-CZ" sz="2000">
                <a:cs typeface="Arial" charset="0"/>
              </a:rPr>
              <a:t>KROULÍKOVÁ, J, KROULÍK, J. </a:t>
            </a:r>
            <a:r>
              <a:rPr lang="cs-CZ" sz="2000" i="1">
                <a:cs typeface="Arial" charset="0"/>
              </a:rPr>
              <a:t>Přírodopis 8</a:t>
            </a:r>
            <a:r>
              <a:rPr lang="cs-CZ" sz="2000">
                <a:cs typeface="Arial" charset="0"/>
              </a:rPr>
              <a:t>. 3. vyd. Praha: </a:t>
            </a:r>
          </a:p>
          <a:p>
            <a:r>
              <a:rPr lang="cs-CZ" sz="2000">
                <a:cs typeface="Arial" charset="0"/>
              </a:rPr>
              <a:t>             Septima, 2004, 96 s. ISBN 80-7216-204-7.</a:t>
            </a:r>
          </a:p>
        </p:txBody>
      </p:sp>
      <p:sp>
        <p:nvSpPr>
          <p:cNvPr id="23560" name="TextovéPole 4"/>
          <p:cNvSpPr txBox="1">
            <a:spLocks noChangeArrowheads="1"/>
          </p:cNvSpPr>
          <p:nvPr/>
        </p:nvSpPr>
        <p:spPr bwMode="auto">
          <a:xfrm>
            <a:off x="1157288" y="1214438"/>
            <a:ext cx="2651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cs typeface="Arial" charset="0"/>
              </a:rPr>
              <a:t>•</a:t>
            </a:r>
          </a:p>
        </p:txBody>
      </p:sp>
      <p:sp>
        <p:nvSpPr>
          <p:cNvPr id="23561" name="Obdélník 6"/>
          <p:cNvSpPr>
            <a:spLocks noChangeArrowheads="1"/>
          </p:cNvSpPr>
          <p:nvPr/>
        </p:nvSpPr>
        <p:spPr bwMode="auto">
          <a:xfrm>
            <a:off x="1157288" y="3098800"/>
            <a:ext cx="2651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cs typeface="Arial" charset="0"/>
              </a:rPr>
              <a:t>•</a:t>
            </a:r>
          </a:p>
        </p:txBody>
      </p:sp>
      <p:sp>
        <p:nvSpPr>
          <p:cNvPr id="23562" name="Obdélník 7"/>
          <p:cNvSpPr>
            <a:spLocks noChangeArrowheads="1"/>
          </p:cNvSpPr>
          <p:nvPr/>
        </p:nvSpPr>
        <p:spPr bwMode="auto">
          <a:xfrm>
            <a:off x="1157288" y="2060575"/>
            <a:ext cx="2651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cs typeface="Arial" charset="0"/>
              </a:rPr>
              <a:t>•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593</TotalTime>
  <Words>679</Words>
  <Application>Microsoft Office PowerPoint</Application>
  <PresentationFormat>Předvádění na obrazovce (4:3)</PresentationFormat>
  <Paragraphs>126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4</vt:i4>
      </vt:variant>
      <vt:variant>
        <vt:lpstr>Nadpisy snímků</vt:lpstr>
      </vt:variant>
      <vt:variant>
        <vt:i4>11</vt:i4>
      </vt:variant>
    </vt:vector>
  </HeadingPairs>
  <TitlesOfParts>
    <vt:vector size="20" baseType="lpstr">
      <vt:lpstr>Arial</vt:lpstr>
      <vt:lpstr>Calibri</vt:lpstr>
      <vt:lpstr>Constantia</vt:lpstr>
      <vt:lpstr>Wingdings 2</vt:lpstr>
      <vt:lpstr>Wingdings</vt:lpstr>
      <vt:lpstr>Tok</vt:lpstr>
      <vt:lpstr>Tok</vt:lpstr>
      <vt:lpstr>Tok</vt:lpstr>
      <vt:lpstr>Tok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Tejinka</dc:creator>
  <cp:lastModifiedBy>SykorovaPa</cp:lastModifiedBy>
  <cp:revision>31</cp:revision>
  <dcterms:created xsi:type="dcterms:W3CDTF">2012-01-02T12:11:10Z</dcterms:created>
  <dcterms:modified xsi:type="dcterms:W3CDTF">2012-09-18T12:54:30Z</dcterms:modified>
</cp:coreProperties>
</file>