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87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1FAA03-E713-4AC5-8E45-65EEC48CC147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AC5083B-DCFF-4CAE-B5AA-C6CC7FA921A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341227" y="5445224"/>
            <a:ext cx="3476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VY_52_INOVACE_03_01_dotyk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č.3 - na tomto snímku jsou vypsány informace ke smyslové soustavě hmatové, popsána kůže 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jsou vypsána tvrzení ke kůži, úkolem žáků je podtrhnout ta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71604" y="3357562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jsou sepsané věty a slova, která žáci do vět přesouvají, aby věta tvořila správné tvrzení o kůži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71604" y="4357694"/>
            <a:ext cx="7000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řešení předchozího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00166" y="5429264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jsou vypsána místa, kde se kůže na těle může vyskytovat ale také nemusí a úkolem žáků je zakroužkovat místa, kde se kůže na těle vyskytuje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57158" y="285728"/>
            <a:ext cx="8229600" cy="84613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KOŽNÍ RECEPTORY</a:t>
            </a:r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214282" y="1214422"/>
            <a:ext cx="6786610" cy="5072098"/>
          </a:xfrm>
          <a:prstGeom prst="rect">
            <a:avLst/>
          </a:prstGeom>
        </p:spPr>
        <p:txBody>
          <a:bodyPr/>
          <a:lstStyle/>
          <a:p>
            <a:pPr marL="533400" marR="0" lvl="0" indent="-533400" algn="l" defTabSz="914400" rtl="0" eaLnBrk="1" fontAlgn="auto" latinLnBrk="0" hangingPunct="1">
              <a:lnSpc>
                <a:spcPct val="85000"/>
              </a:lnSpc>
              <a:spcBef>
                <a:spcPct val="1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Kůže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– velký recepční orgán drážděný podněty z vnějšího prostředí</a:t>
            </a:r>
          </a:p>
          <a:p>
            <a:pPr marL="533400" marR="0" lvl="0" indent="-533400" algn="l" defTabSz="914400" rtl="0" eaLnBrk="1" fontAlgn="auto" latinLnBrk="0" hangingPunct="1">
              <a:lnSpc>
                <a:spcPct val="85000"/>
              </a:lnSpc>
              <a:spcBef>
                <a:spcPct val="1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Počitky</a:t>
            </a:r>
            <a:r>
              <a:rPr lang="cs-CZ" sz="3200" dirty="0">
                <a:solidFill>
                  <a:schemeClr val="hlin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solidFill>
                  <a:schemeClr val="hlin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dotyk, teplo, chlad a bolest</a:t>
            </a:r>
          </a:p>
          <a:p>
            <a:pPr marL="533400" marR="0" lvl="0" indent="-533400" algn="l" defTabSz="914400" rtl="0" eaLnBrk="1" fontAlgn="auto" latinLnBrk="0" hangingPunct="1">
              <a:lnSpc>
                <a:spcPct val="85000"/>
              </a:lnSpc>
              <a:spcBef>
                <a:spcPct val="1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Nervová zakončení v kůži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:</a:t>
            </a:r>
          </a:p>
          <a:p>
            <a:pPr marL="914400" marR="0" lvl="1" indent="-457200" algn="l" defTabSz="914400" rtl="0" eaLnBrk="1" fontAlgn="auto" latinLnBrk="0" hangingPunct="1">
              <a:lnSpc>
                <a:spcPct val="85000"/>
              </a:lnSpc>
              <a:spcBef>
                <a:spcPct val="1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Volná nervová zakončení v kůži (bolest)</a:t>
            </a:r>
          </a:p>
          <a:p>
            <a:pPr marL="914400" marR="0" lvl="1" indent="-457200" algn="l" defTabSz="914400" rtl="0" eaLnBrk="1" fontAlgn="auto" latinLnBrk="0" hangingPunct="1">
              <a:lnSpc>
                <a:spcPct val="85000"/>
              </a:lnSpc>
              <a:spcBef>
                <a:spcPct val="1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Chladový receptor (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Krauseho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tělíska)</a:t>
            </a:r>
          </a:p>
          <a:p>
            <a:pPr marL="914400" marR="0" lvl="1" indent="-457200" algn="l" defTabSz="914400" rtl="0" eaLnBrk="1" fontAlgn="auto" latinLnBrk="0" hangingPunct="1">
              <a:lnSpc>
                <a:spcPct val="85000"/>
              </a:lnSpc>
              <a:spcBef>
                <a:spcPct val="1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Tepelný receptor (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Ruffiniho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tělíska)</a:t>
            </a:r>
          </a:p>
          <a:p>
            <a:pPr marL="914400" marR="0" lvl="1" indent="-457200" algn="l" defTabSz="914400" rtl="0" eaLnBrk="1" fontAlgn="auto" latinLnBrk="0" hangingPunct="1">
              <a:lnSpc>
                <a:spcPct val="85000"/>
              </a:lnSpc>
              <a:spcBef>
                <a:spcPct val="1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Hmatová tělíska (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Vaterovo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-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Pacciniho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tělíska)</a:t>
            </a:r>
          </a:p>
        </p:txBody>
      </p:sp>
      <p:pic>
        <p:nvPicPr>
          <p:cNvPr id="4" name="Picture 6" descr="komorki2"/>
          <p:cNvPicPr>
            <a:picLocks noChangeAspect="1" noChangeArrowheads="1"/>
          </p:cNvPicPr>
          <p:nvPr/>
        </p:nvPicPr>
        <p:blipFill>
          <a:blip r:embed="rId2"/>
          <a:srcRect t="1669" b="4172"/>
          <a:stretch>
            <a:fillRect/>
          </a:stretch>
        </p:blipFill>
        <p:spPr>
          <a:xfrm>
            <a:off x="6215074" y="1285860"/>
            <a:ext cx="2697163" cy="2951162"/>
          </a:xfrm>
          <a:prstGeom prst="rect">
            <a:avLst/>
          </a:prstGeom>
          <a:noFill/>
          <a:ln w="28575">
            <a:solidFill>
              <a:schemeClr val="hlink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57158" y="285728"/>
            <a:ext cx="8229600" cy="84613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PODTRHNI SPRÁVNÉ ODPOVĚDI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4348" y="1500174"/>
            <a:ext cx="800105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KŮŽE: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CHRÁNÍ TĚLO</a:t>
            </a:r>
          </a:p>
          <a:p>
            <a:pPr marL="342900" indent="-342900">
              <a:buAutoNum type="alphaUcParenR"/>
            </a:pPr>
            <a:endParaRPr lang="cs-CZ" sz="24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UDRŽUJE STÁLOU TEPLOTU TĚLA</a:t>
            </a:r>
          </a:p>
          <a:p>
            <a:pPr marL="342900" indent="-342900">
              <a:buAutoNum type="alphaUcParenR"/>
            </a:pPr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MÁ NĚKTERÁ SMYSLOVÁ ÚSTROJÍ</a:t>
            </a:r>
          </a:p>
          <a:p>
            <a:pPr marL="342900" indent="-342900">
              <a:buAutoNum type="alphaUcParenR"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VYLUČUJE MOČ</a:t>
            </a:r>
          </a:p>
          <a:p>
            <a:pPr marL="342900" indent="-342900">
              <a:buAutoNum type="alphaUcParenR"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VYLUČUJE TRÁVICÍ LÁTKY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71472" y="2786058"/>
            <a:ext cx="307183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14348" y="3571876"/>
            <a:ext cx="585791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14348" y="4357694"/>
            <a:ext cx="564360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57158" y="285728"/>
            <a:ext cx="8229600" cy="84613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PŘESUŇ DO VĚT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4282" y="1214422"/>
            <a:ext cx="892971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KŮŽE POKRÝVÁ……………………………………………………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POMÁHÁ UDŽOVAT……………………………………………………..…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ZABRAŇUJE PRONIKÁNÍ CHEMICKÝCH, MECHANICKÝCH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A ……………………………………………….….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5786454"/>
            <a:ext cx="17372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SVALY TĚLA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5074" y="5857892"/>
            <a:ext cx="2510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387D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STÁLOU TEPLOTU</a:t>
            </a:r>
            <a:endParaRPr lang="cs-CZ" sz="2000" b="1" dirty="0">
              <a:solidFill>
                <a:srgbClr val="F387D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6072206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FYZIKÁLNÍCH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VLIVŮ</a:t>
            </a:r>
            <a:endParaRPr lang="cs-CZ" sz="2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357158" y="285728"/>
            <a:ext cx="8229600" cy="84613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PŘESUŇ DO VĚT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4282" y="1214422"/>
            <a:ext cx="903823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KŮŽE POKRÝVÁ………………………………………………………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POMÁHÁ UDŽOVAT……………………………………………………..…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ZABRAŇUJE PRONIKÁNÍ CHEMICKÝCH, MECHANICKÝCH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A ……………………………………………….….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1285860"/>
            <a:ext cx="17372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SVALY TĚLA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86116" y="2357430"/>
            <a:ext cx="2510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387D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STÁLOU TEPLOTU</a:t>
            </a:r>
            <a:endParaRPr lang="cs-CZ" sz="2000" b="1" dirty="0">
              <a:solidFill>
                <a:srgbClr val="F387D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00232" y="4643446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FYZIKÁLNÍCH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VLIVŮ</a:t>
            </a:r>
            <a:endParaRPr lang="cs-CZ" sz="2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lipsa 16"/>
          <p:cNvSpPr/>
          <p:nvPr/>
        </p:nvSpPr>
        <p:spPr>
          <a:xfrm>
            <a:off x="3071802" y="5143512"/>
            <a:ext cx="1143008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429256" y="5286388"/>
            <a:ext cx="1071570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858016" y="4000504"/>
            <a:ext cx="1571636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571736" y="3357562"/>
            <a:ext cx="2357454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85786" y="1357298"/>
            <a:ext cx="1785950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8596" y="500042"/>
            <a:ext cx="8229600" cy="846137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ZAKROUŽKUJ, KDE VŠUDE NAJDEME KŮŽI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TĚLE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57161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CHODIDLO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29190" y="271462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OČNÍ BULVY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471488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NOSOHLTAN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6050" y="3643314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UŠNÍ BOLTEC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9058" y="157161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VLAS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85918" y="2643182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JAZYK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29256" y="5429264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ZÁDA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14678" y="5286388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PRST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768" y="414338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NOS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43702" y="157161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ZUB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 animBg="1"/>
      <p:bldP spid="15" grpId="0" animBg="1"/>
      <p:bldP spid="14" grpId="0" animBg="1"/>
      <p:bldP spid="13" grpId="0" animBg="1"/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</TotalTime>
  <Words>269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Učitel</cp:lastModifiedBy>
  <cp:revision>15</cp:revision>
  <dcterms:created xsi:type="dcterms:W3CDTF">2012-04-04T12:32:39Z</dcterms:created>
  <dcterms:modified xsi:type="dcterms:W3CDTF">2012-09-17T09:03:12Z</dcterms:modified>
</cp:coreProperties>
</file>