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56" r:id="rId5"/>
    <p:sldId id="261" r:id="rId6"/>
    <p:sldId id="262" r:id="rId7"/>
    <p:sldId id="263" r:id="rId8"/>
    <p:sldId id="269" r:id="rId9"/>
    <p:sldId id="264" r:id="rId10"/>
    <p:sldId id="265" r:id="rId11"/>
    <p:sldId id="266" r:id="rId12"/>
    <p:sldId id="267" r:id="rId13"/>
    <p:sldId id="270" r:id="rId14"/>
    <p:sldId id="268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9F0037E-925C-4C44-A228-7FDCEEFA643D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DB0C7EC-F95C-4326-A5D8-AEA0C32A7F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331640" y="5373216"/>
            <a:ext cx="63367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VY_52_INOVACE_04_01_ žlázy s vnitřní sekrecí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728" y="285728"/>
            <a:ext cx="26432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435769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je popsán obrázek žláz s vnitřní sekrecí,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č.5,6,7 - na tomto snímku jsou popsány žlázy s vnitřní sekrecí,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3286124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 - na tomto snímku je sepsáno několik poznatků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cukrovce, které mohou být pravdivé, ale i nemusí. Úkolem žáků je podtrhnout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71604" y="4572008"/>
            <a:ext cx="70009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č.9,10 - na tomto snímku jsou popsány žlázy s vnitřní sekrecí,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00166" y="5429264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č.11 - na tomto snímku je vyrobena tabulka, kterou žáci vyplňují na základě získaných znalostí z předchozí informace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21442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228599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3143248"/>
            <a:ext cx="273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1357298"/>
            <a:ext cx="7215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č.12 - na tomto snímku je obrázek člověka se zvýrazněnými žlázami s vnitřní sekrecí, úkolem žáků je názvy těchto žláz přesunout do 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572" y="2500306"/>
            <a:ext cx="69295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č.13 - řešení k předchozímu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71604" y="3357562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č.14 - na tomto snímku jsou dvě tabulky, kde v jedné tabulce jsou vypsané žlázy s vnitřní sekrecí a v druhé funkce těchto žláz, úkolem žáků je spojit danou žlázu s její funkcí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4643446"/>
            <a:ext cx="7143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č.15- řešení k předešlému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910" y="4429132"/>
            <a:ext cx="273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157161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348800"/>
            <a:ext cx="585791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1) podvěsek </a:t>
            </a:r>
            <a:r>
              <a:rPr lang="cs-CZ" sz="3200" b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mozkový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	(</a:t>
            </a:r>
            <a:r>
              <a:rPr lang="cs-CZ" sz="3200" b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hypofýza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lvl="1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2) štítná žláza</a:t>
            </a:r>
          </a:p>
          <a:p>
            <a:pPr lvl="1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nadledvinky</a:t>
            </a:r>
            <a:endParaRPr lang="cs-CZ" sz="32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lvl="1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4) slinivka břišní</a:t>
            </a:r>
          </a:p>
          <a:p>
            <a:pPr lvl="1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5) pohlavní žlázy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285720" y="214290"/>
            <a:ext cx="8229600" cy="919163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ŽLÁZY S VNITŘNÍ SEKRECÍ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zlazy_s_vnitrni_sekrec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14942" y="1214422"/>
            <a:ext cx="3501012" cy="5084802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928670"/>
            <a:ext cx="735811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Podvěsek mozkový</a:t>
            </a:r>
          </a:p>
          <a:p>
            <a:endParaRPr lang="cs-CZ" sz="3600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- Je uložen na spodní části mozku a vylučuje hormony, které řídí činnost jiných žláz s vnitřním vyměšováním. Ovlivňuje i růst člověka</a:t>
            </a:r>
            <a:endParaRPr lang="cs-CZ" sz="3600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928670"/>
            <a:ext cx="807249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Štítná žláza</a:t>
            </a:r>
          </a:p>
          <a:p>
            <a:endParaRPr lang="cs-CZ" sz="36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- Je umístěna na přední straně krku </a:t>
            </a:r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po </a:t>
            </a:r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stranách štítné chrupavky, které se říká „ohryzek“. Její hormon obsahuje jod a ovlivňuje tělesný a duševní vývoj člověka a přeměnu látek v těle.</a:t>
            </a:r>
            <a:endParaRPr lang="cs-CZ" sz="36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192" y="928670"/>
            <a:ext cx="778677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Slinivka břišní</a:t>
            </a:r>
          </a:p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Je umístěna pod žaludkem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na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prvním úseku tenkého střeva –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na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dvanáctníku. Její hormon insulin ovlivňuje přeměnu cukru.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Při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poruchách této žlázy se zvyšuje obsah cukru v krvi a moči a vzniká nemoc zvaná cukrovka.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8596" y="500042"/>
            <a:ext cx="8229600" cy="919163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PODTRHNI SPRÁVNOU ODPOVEĎ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3" y="1428736"/>
            <a:ext cx="707236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cukrovce: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si </a:t>
            </a: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tělo netvoří látky k trávení tuku</a:t>
            </a:r>
          </a:p>
          <a:p>
            <a:pPr marL="342900" indent="-342900"/>
            <a:r>
              <a:rPr lang="cs-CZ" sz="28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B)  </a:t>
            </a:r>
            <a:r>
              <a:rPr lang="cs-CZ" sz="28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si </a:t>
            </a:r>
            <a:r>
              <a:rPr lang="cs-CZ" sz="28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tělo netvoří látky k trávení bílkovin</a:t>
            </a:r>
          </a:p>
          <a:p>
            <a:pPr marL="342900" indent="-342900"/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tělo netvoří látky k trávení cukrů</a:t>
            </a:r>
          </a:p>
          <a:p>
            <a:pPr marL="342900" indent="-342900"/>
            <a:r>
              <a:rPr lang="cs-CZ" sz="28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D)  </a:t>
            </a:r>
            <a:r>
              <a:rPr lang="cs-CZ" sz="28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může </a:t>
            </a:r>
            <a:r>
              <a:rPr lang="cs-CZ" sz="28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nemocný jíst všechny druhy potravin</a:t>
            </a:r>
          </a:p>
          <a:p>
            <a:pPr marL="342900" indent="-342900"/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E)   </a:t>
            </a:r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usí </a:t>
            </a:r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nemocný držet dietu a vyhýbat se cukrům</a:t>
            </a:r>
            <a:endParaRPr lang="cs-CZ" sz="2800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-214346" y="2928934"/>
            <a:ext cx="15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259632" y="4581128"/>
            <a:ext cx="60340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_________________________________________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5013176"/>
            <a:ext cx="13260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________</a:t>
            </a:r>
            <a:endParaRPr lang="cs-CZ" sz="20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16" y="928670"/>
            <a:ext cx="800108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Nadledvinky</a:t>
            </a: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- Jsou umístěny na horním okraji ledvin. Kůra nadledvinek vylučuje hormony, které zvyšují odolnost těla proti nemocem. Dřeňová vrstva vylučuje hormon, který působí </a:t>
            </a:r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             na </a:t>
            </a:r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zvýšení krevního tlaku </a:t>
            </a:r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                           a </a:t>
            </a:r>
            <a:r>
              <a:rPr lang="cs-CZ" sz="36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povzbuzuje činnost srdce.</a:t>
            </a:r>
            <a:endParaRPr lang="cs-CZ" sz="36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16" y="928670"/>
            <a:ext cx="764389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Pohlavní žlázy</a:t>
            </a:r>
          </a:p>
          <a:p>
            <a:endParaRPr lang="cs-CZ" sz="3600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- U žen jsou to vaječníky, uložené </a:t>
            </a:r>
            <a:r>
              <a:rPr lang="cs-CZ" sz="36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             v </a:t>
            </a:r>
            <a:r>
              <a:rPr lang="cs-CZ" sz="36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dutině pánevní, u mužů varlata, umístěna v šourku. Hormony působí především na vznik druhotných pohlavních znaků, to je na odlišení celkového vzhledu muže a ženy, </a:t>
            </a:r>
            <a:r>
              <a:rPr lang="cs-CZ" sz="36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                a </a:t>
            </a:r>
            <a:r>
              <a:rPr lang="cs-CZ" sz="36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též řídí tvorbu pohlavních buněk.</a:t>
            </a:r>
            <a:endParaRPr lang="cs-CZ" sz="3600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57158" y="0"/>
            <a:ext cx="8229600" cy="919163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DOPLŇ </a:t>
            </a:r>
            <a:r>
              <a:rPr kumimoji="0" lang="cs-CZ" sz="3600" b="1" i="0" u="sng" strike="noStrike" kern="1200" cap="none" spc="0" normalizeH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TABULKU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0032" y="1071544"/>
          <a:ext cx="8143932" cy="5307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4644"/>
                <a:gridCol w="2714644"/>
                <a:gridCol w="2714644"/>
              </a:tblGrid>
              <a:tr h="10963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ŽLÁZA</a:t>
                      </a:r>
                      <a:r>
                        <a:rPr lang="cs-CZ" baseline="0" dirty="0" smtClean="0"/>
                        <a:t> S VNITŘNÍ SEKRECÍ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KDE JE ULOŽENA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JAKÝ VÝZNAM MAJÍ </a:t>
                      </a:r>
                      <a:r>
                        <a:rPr lang="cs-CZ" dirty="0" smtClean="0"/>
                        <a:t>JEJÍ </a:t>
                      </a:r>
                      <a:r>
                        <a:rPr lang="cs-CZ" dirty="0" smtClean="0"/>
                        <a:t>HORMONY </a:t>
                      </a:r>
                      <a:r>
                        <a:rPr lang="cs-CZ" dirty="0" smtClean="0"/>
                        <a:t>                      PRO </a:t>
                      </a:r>
                      <a:r>
                        <a:rPr lang="cs-CZ" dirty="0" smtClean="0"/>
                        <a:t>ČLOVĚKA</a:t>
                      </a:r>
                      <a:endParaRPr lang="cs-CZ" dirty="0"/>
                    </a:p>
                  </a:txBody>
                  <a:tcPr/>
                </a:tc>
              </a:tr>
              <a:tr h="7976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Podvěsek</a:t>
                      </a:r>
                      <a:r>
                        <a:rPr lang="cs-CZ" baseline="0" dirty="0" smtClean="0"/>
                        <a:t> mozkový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9281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Štítná žláza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 přední straně krku a po stranách štítné</a:t>
                      </a:r>
                      <a:r>
                        <a:rPr lang="cs-CZ" baseline="0" dirty="0" smtClean="0"/>
                        <a:t> chrupavky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Ovlivňuje tělesný a duševní vývoj člověka</a:t>
                      </a:r>
                      <a:endParaRPr lang="cs-CZ" dirty="0"/>
                    </a:p>
                  </a:txBody>
                  <a:tcPr/>
                </a:tc>
              </a:tr>
              <a:tr h="7976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Slinivka břišní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7976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Nadledvinky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79762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Pohlavní žlázy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ZSV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571480"/>
            <a:ext cx="5072098" cy="5813226"/>
          </a:xfrm>
          <a:prstGeom prst="rect">
            <a:avLst/>
          </a:prstGeom>
        </p:spPr>
      </p:pic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788024" y="1071546"/>
            <a:ext cx="3960440" cy="121444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PŘESUŇ NÁZVY </a:t>
            </a: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DO </a:t>
            </a: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OBRÁZKU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00760" y="2643182"/>
            <a:ext cx="2099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SLINIVKA BŘIŠNÍ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29322" y="3643314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POHLAVNÍ ŽLÁZY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72198" y="471488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ŠTÍTNÁ ŽLÁZA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57884" y="5715016"/>
            <a:ext cx="2672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PODVĚSEK MOZKOVÝ</a:t>
            </a:r>
            <a:endParaRPr lang="cs-CZ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ZSV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571480"/>
            <a:ext cx="5072098" cy="581322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86050" y="3929066"/>
            <a:ext cx="2099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SLINIVKA BŘIŠNÍ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4612" y="5214950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POHLAVNÍ ŽLÁZY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171448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ŠTÍTNÁ ŽLÁZA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0298" y="857232"/>
            <a:ext cx="2672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PODVĚSEK MOZKOVÝ</a:t>
            </a:r>
            <a:endParaRPr lang="cs-CZ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69" y="386814"/>
            <a:ext cx="1064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932040" y="1071546"/>
            <a:ext cx="3640488" cy="121444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PŘESUŇ NÁZVY </a:t>
            </a: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DO </a:t>
            </a: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OBRÁZKU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71868" y="2348880"/>
            <a:ext cx="5286412" cy="40805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1268760"/>
            <a:ext cx="3143240" cy="35890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POHLAVNÍ ŽLÁZY</a:t>
            </a:r>
          </a:p>
          <a:p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SLINIVKA BŘIŠNÍ</a:t>
            </a:r>
          </a:p>
          <a:p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NADLEDVINKY</a:t>
            </a:r>
          </a:p>
          <a:p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PODVĚSEK MOZKOVÝ</a:t>
            </a:r>
          </a:p>
        </p:txBody>
      </p:sp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8596" y="500042"/>
            <a:ext cx="8229600" cy="919163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 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ČARAMI, 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 VZÁJEMNĚ SPOLU 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SOUVISÍ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2636912"/>
            <a:ext cx="576010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RŮST ČLOVĚKA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DUŠEVNÍ A TĚLESNÝ VÝVOJ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PŘEMĚNA CUKRŮ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ZVÝŠENÍ KREVNÍHO TLAKU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POVZBUZENÍ ČINNOSTI SRDCE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VZNIK DRUHOTNÝCH POHLAVNÍCH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ORGÁNŮ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 animBg="1"/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868" y="3071810"/>
            <a:ext cx="5286412" cy="33575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357158" y="1428736"/>
            <a:ext cx="3143240" cy="3429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POHLAVNÍ ŽLÁZY</a:t>
            </a: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SLINIVKA BŘIŠNÍ</a:t>
            </a: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NADLEDVINKY</a:t>
            </a: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PODVĚSEK MOZKOVÝ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28596" y="500042"/>
            <a:ext cx="8229600" cy="919163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 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ČARAMI, 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 VZÁJEMNĚ SPOLU 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VISÍ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868" y="3286124"/>
            <a:ext cx="517045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RŮST ČLOVĚKA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DUŠEVNÍ A TĚLESNÝ VÝVOJ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PŘEMĚNA CUKRŮ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ZVÝŠENÍ KREVNÍHO TLAKU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POVZBUZENÍ ČINNOSTI SRDCE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VZNIK DRUHOTNÝCH POHLAVNÍCH ORGÁNŮ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2714612" y="3286124"/>
            <a:ext cx="1428760" cy="7143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2393141" y="3607595"/>
            <a:ext cx="1714512" cy="107157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2000232" y="4000504"/>
            <a:ext cx="2071702" cy="7858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357422" y="3643314"/>
            <a:ext cx="1571636" cy="3571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H="1">
            <a:off x="1321571" y="4036223"/>
            <a:ext cx="3429024" cy="3571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	vyd. Praha: 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	Septima, 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206</TotalTime>
  <Words>585</Words>
  <Application>Microsoft Office PowerPoint</Application>
  <PresentationFormat>Předvádění na obrazovce (4:3)</PresentationFormat>
  <Paragraphs>126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Dum</cp:lastModifiedBy>
  <cp:revision>27</cp:revision>
  <dcterms:created xsi:type="dcterms:W3CDTF">2012-04-04T11:37:40Z</dcterms:created>
  <dcterms:modified xsi:type="dcterms:W3CDTF">2012-09-17T08:55:42Z</dcterms:modified>
</cp:coreProperties>
</file>