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2" r:id="rId5"/>
    <p:sldId id="264" r:id="rId6"/>
    <p:sldId id="266" r:id="rId7"/>
    <p:sldId id="260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69" autoAdjust="0"/>
  </p:normalViewPr>
  <p:slideViewPr>
    <p:cSldViewPr>
      <p:cViewPr varScale="1">
        <p:scale>
          <a:sx n="67" d="100"/>
          <a:sy n="67" d="100"/>
        </p:scale>
        <p:origin x="-60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>
                <a:alpha val="57000"/>
              </a:srgbClr>
            </a:gs>
            <a:gs pos="0">
              <a:srgbClr val="3399FF">
                <a:alpha val="57000"/>
              </a:srgbClr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EADBCD4-497F-484C-A102-6353829D0471}" type="datetimeFigureOut">
              <a:rPr lang="cs-CZ" smtClean="0"/>
              <a:pPr/>
              <a:t>17.9.2012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40BFB0F-A956-4698-A283-A79840FE3C8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3/Female.svg/136px-Female.svg.png" TargetMode="External"/><Relationship Id="rId2" Type="http://schemas.openxmlformats.org/officeDocument/2006/relationships/hyperlink" Target="http://upload.wikimedia.org/wikipedia/commons/thumb/f/fa/Hoverflies_mating_midair.jpg/800px-Hoverflies_mating_midair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thumb/c/c1/Male.svg/200px-Male.svg.pn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728" y="5714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PŘÍRODOPIS</a:t>
            </a:r>
            <a: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6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66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8. ROČNÍK</a:t>
            </a:r>
            <a:endParaRPr lang="cs-CZ" sz="6600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59632" y="3284984"/>
            <a:ext cx="7280351" cy="120662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5229200"/>
            <a:ext cx="51845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VY_52_INOVACE_05_01_rozmnožování</a:t>
            </a:r>
            <a:endParaRPr lang="cs-CZ" sz="20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85728"/>
            <a:ext cx="20717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42910" y="114298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2214554"/>
            <a:ext cx="3642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Arial" pitchFamily="34" charset="0"/>
                <a:cs typeface="Arial" pitchFamily="34" charset="0"/>
              </a:rPr>
              <a:t>•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1604" y="1357298"/>
            <a:ext cx="7143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č.3,4,5 - na těchto snímcích jsou vypsané poznatky a informace k rozmnožování, vhodné pro výklad učitele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71605" y="2428868"/>
            <a:ext cx="72152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č.6 -na tomto snímku jsou vypsána tvrzení související s rozmnožováním, úkolem žáků je podtrhnout ta správná tvrzení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285728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ROZMNOŽOVÁNÍ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14422"/>
            <a:ext cx="857256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rozmnožování </a:t>
            </a:r>
            <a:r>
              <a:rPr lang="cs-CZ" sz="2400" i="1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(reprodukce)</a:t>
            </a:r>
            <a:r>
              <a:rPr lang="cs-CZ" sz="2400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je jednou ze základních vlastností všech živých organismů; 	</a:t>
            </a:r>
            <a:endParaRPr lang="cs-CZ" sz="2400" dirty="0" smtClean="0">
              <a:solidFill>
                <a:srgbClr val="D6009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-zajišťuje </a:t>
            </a:r>
            <a:r>
              <a:rPr lang="cs-CZ" sz="2400" dirty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vznik nových jedinců a tím trvání určitého druhu; 2 základní typy</a:t>
            </a:r>
            <a:r>
              <a:rPr lang="cs-CZ" sz="2400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nepohlavní rozmnožování</a:t>
            </a:r>
          </a:p>
          <a:p>
            <a:r>
              <a:rPr lang="cs-CZ" sz="24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pohlavní rozmnožování</a:t>
            </a:r>
            <a:endParaRPr lang="cs-CZ" sz="2400" u="sng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http://upload.wikimedia.org/wikipedia/commons/thumb/f/fa/Hoverflies_mating_midair.jpg/220px-Hoverflies_mating_midai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357562"/>
            <a:ext cx="3741990" cy="250033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FF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POHLAVÍ   ČLOVĚKA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FF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1000108"/>
            <a:ext cx="821537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pohlaví člověka </a:t>
            </a:r>
            <a:r>
              <a:rPr lang="cs-CZ" sz="24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(sex)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– je určeno již v okamžiku oplození (početí, koncepce); o pohlaví dítěte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rozhodují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spermie muže; vznik jedinců jednoho a druhého pohlaví je dán </a:t>
            </a:r>
            <a:r>
              <a:rPr lang="cs-CZ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funkcí pohlavních 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chromozomů </a:t>
            </a:r>
            <a:r>
              <a:rPr lang="cs-CZ" sz="24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</a:t>
            </a:r>
            <a:r>
              <a:rPr lang="cs-CZ" sz="24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heterochromozomů</a:t>
            </a:r>
            <a:r>
              <a:rPr lang="cs-CZ" sz="24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gonozomů</a:t>
            </a:r>
            <a:r>
              <a:rPr lang="cs-CZ" sz="2400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)</a:t>
            </a:r>
            <a:r>
              <a:rPr lang="cs-CZ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X a Y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Soubor:Femal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571876"/>
            <a:ext cx="1295400" cy="1952625"/>
          </a:xfrm>
          <a:prstGeom prst="rect">
            <a:avLst/>
          </a:prstGeom>
          <a:noFill/>
        </p:spPr>
      </p:pic>
      <p:pic>
        <p:nvPicPr>
          <p:cNvPr id="3076" name="Picture 4" descr="Soubor:Male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6314" y="3571876"/>
            <a:ext cx="1905000" cy="1905000"/>
          </a:xfrm>
          <a:prstGeom prst="rect">
            <a:avLst/>
          </a:prstGeom>
          <a:noFill/>
        </p:spPr>
      </p:pic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847725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POHLAVNÍ   ZNAKY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85725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pohlavní znaky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 –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znaky odlišující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jedince mužského a ženského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pohlaví</a:t>
            </a:r>
          </a:p>
          <a:p>
            <a:endParaRPr lang="cs-CZ" sz="3200" dirty="0">
              <a:latin typeface="Arial" pitchFamily="34" charset="0"/>
              <a:cs typeface="Arial" pitchFamily="34" charset="0"/>
            </a:endParaRP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primární (prvotní) pohlavní znaky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základní tělesné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znaky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charakterizující od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narození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jednotlivá pohlaví;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jsou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 zejména pohlavní orgány (genitálie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endParaRPr lang="cs-CZ" sz="24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sekundární (druhotné) pohlavní znaky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2400" dirty="0" err="1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znaky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které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vznikají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vlivem pohlavních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hormonů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 pubertě; patří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k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 nim rozvoj svaloviny, kožní změny včetně 			ochlupení, růstu vousů a změn vlasové hranice,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rozložení podkožního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tuku, 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změna </a:t>
            </a:r>
            <a:r>
              <a:rPr lang="cs-CZ" sz="2400" dirty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hlasu a změny prsů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42910" y="0"/>
            <a:ext cx="8229600" cy="1276329"/>
          </a:xfrm>
          <a:prstGeom prst="rect">
            <a:avLst/>
          </a:prstGeom>
        </p:spPr>
        <p:txBody>
          <a:bodyPr vert="horz" lIns="0" rIns="0" bIns="0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sng" strike="noStrike" kern="1200" cap="none" spc="0" normalizeH="0" baseline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PODTRHNI</a:t>
            </a:r>
            <a:r>
              <a:rPr kumimoji="0" lang="cs-CZ" sz="4400" b="1" i="0" u="sng" strike="noStrike" kern="1200" cap="none" spc="0" normalizeH="0" noProof="0" dirty="0" smtClean="0">
                <a:ln>
                  <a:noFill/>
                </a:ln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itchFamily="34" charset="0"/>
                <a:cs typeface="Arial" pitchFamily="34" charset="0"/>
              </a:rPr>
              <a:t>   SPRÁVNOU ODPOVEĎ</a:t>
            </a:r>
            <a:endParaRPr kumimoji="0" lang="cs-CZ" sz="4400" b="1" i="0" u="sng" strike="noStrike" kern="1200" cap="none" spc="0" normalizeH="0" baseline="0" noProof="0" dirty="0">
              <a:ln>
                <a:noFill/>
              </a:ln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643050"/>
            <a:ext cx="857318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pohlavním buňkám člověka patří:</a:t>
            </a:r>
          </a:p>
          <a:p>
            <a:endParaRPr lang="cs-CZ" sz="2000" b="1" dirty="0" smtClean="0"/>
          </a:p>
          <a:p>
            <a:endParaRPr lang="cs-CZ" sz="2000" b="1" dirty="0" smtClean="0">
              <a:solidFill>
                <a:srgbClr val="7030A0"/>
              </a:solidFill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VAJÍČKA</a:t>
            </a:r>
          </a:p>
          <a:p>
            <a:pPr marL="342900" indent="-342900">
              <a:buAutoNum type="alphaLcParenR"/>
            </a:pPr>
            <a:endParaRPr lang="cs-CZ" sz="2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NERVOVÉ BUŇKY</a:t>
            </a:r>
          </a:p>
          <a:p>
            <a:pPr marL="342900" indent="-342900">
              <a:buAutoNum type="alphaLcParenR"/>
            </a:pPr>
            <a:endParaRPr lang="cs-CZ" sz="2000" b="1" dirty="0" smtClean="0"/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SPERMIE JE VĚTŠÍ NEŽ VAJÍČKO</a:t>
            </a:r>
          </a:p>
          <a:p>
            <a:pPr marL="342900" indent="-342900">
              <a:buAutoNum type="alphaLcParenR"/>
            </a:pPr>
            <a:endParaRPr lang="cs-CZ" sz="20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SPERMIE SE SAMOSTATNĚ POHYBUJE</a:t>
            </a:r>
          </a:p>
          <a:p>
            <a:pPr marL="342900" indent="-342900">
              <a:buAutoNum type="alphaLcParenR"/>
            </a:pPr>
            <a:endParaRPr lang="cs-CZ" sz="2000" b="1" dirty="0" smtClean="0">
              <a:solidFill>
                <a:srgbClr val="D60093"/>
              </a:solidFill>
            </a:endParaRPr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D6009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VAJÍČKO JE NEPOHYBLIVÉ</a:t>
            </a:r>
          </a:p>
          <a:p>
            <a:pPr marL="342900" indent="-342900">
              <a:buAutoNum type="alphaLcParenR"/>
            </a:pPr>
            <a:endParaRPr lang="cs-CZ" sz="2000" b="1" dirty="0" smtClean="0"/>
          </a:p>
          <a:p>
            <a:pPr marL="342900" indent="-342900">
              <a:buAutoNum type="alphaLcParenR"/>
            </a:pPr>
            <a:r>
              <a:rPr lang="cs-CZ" sz="2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SPERMIE MAJÍ DLOUHÝ BIČÍK, POMOCÍ KTERÉHO SE POHYBUJÍ</a:t>
            </a:r>
            <a:endParaRPr lang="cs-CZ" sz="2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14282" y="3000372"/>
            <a:ext cx="207170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57158" y="4857760"/>
            <a:ext cx="5214974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85720" y="6072206"/>
            <a:ext cx="850112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285852" y="428604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ZDROJE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1285860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0034" y="121442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DVOŘÁKOVÁ, E.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Zdravověda pro odborná učiliště 1.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1. vyd. 	Praha: 	Septima, 1999, 72 s. ISBN 80-7216-101-6.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0034" y="2000240"/>
            <a:ext cx="8197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KROULÍKOVÁ, J. a KROULÍK.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pro 8. ročník zvláštní 	školy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 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(pracovní sešit)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2001, 56 s.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	ISBN 80-7216-155-5.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0034" y="3071810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KROULÍKOVÁ, J, KROULÍK, J.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Přírodopis 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3. vyd. Praha: Septima, 	2004, 96 s. ISBN 80-7216-204-7.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786190"/>
            <a:ext cx="91440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2">
              <a:buFont typeface="Arial" pitchFamily="34" charset="0"/>
              <a:buChar char="•"/>
            </a:pPr>
            <a:r>
              <a:rPr lang="cs-CZ" dirty="0" smtClean="0"/>
              <a:t>	</a:t>
            </a:r>
            <a:r>
              <a:rPr lang="cs-CZ" dirty="0" smtClean="0">
                <a:hlinkClick r:id="rId2"/>
              </a:rPr>
              <a:t>http://upload.wikimedia.org/wikipedia/commons/thumb/f/fa/Hoverflies_mating_midair.jpg/800px-Hoverflies_mating_midair.jpg</a:t>
            </a:r>
            <a:endParaRPr lang="cs-CZ" dirty="0" smtClean="0"/>
          </a:p>
          <a:p>
            <a:pPr marL="457200" lvl="2">
              <a:buFont typeface="Arial" pitchFamily="34" charset="0"/>
              <a:buChar char="•"/>
            </a:pPr>
            <a:endParaRPr lang="cs-CZ" dirty="0" smtClean="0"/>
          </a:p>
          <a:p>
            <a:pPr marL="457200" lvl="2">
              <a:buFont typeface="Arial" pitchFamily="34" charset="0"/>
              <a:buChar char="•"/>
            </a:pPr>
            <a:r>
              <a:rPr lang="cs-CZ" dirty="0" smtClean="0"/>
              <a:t>     </a:t>
            </a:r>
            <a:r>
              <a:rPr lang="cs-CZ" dirty="0" smtClean="0">
                <a:hlinkClick r:id="rId3"/>
              </a:rPr>
              <a:t>http://upload.wikimedia.org/wikipedia/commons/thumb/2/23/Female.svg/136px-Female.svg.png</a:t>
            </a:r>
            <a:endParaRPr lang="cs-CZ" dirty="0" smtClean="0"/>
          </a:p>
          <a:p>
            <a:pPr marL="457200" lvl="2">
              <a:buFont typeface="Arial" pitchFamily="34" charset="0"/>
              <a:buChar char="•"/>
            </a:pPr>
            <a:endParaRPr lang="cs-CZ" dirty="0" smtClean="0"/>
          </a:p>
          <a:p>
            <a:pPr marL="457200" lvl="2">
              <a:buFont typeface="Arial" pitchFamily="34" charset="0"/>
              <a:buChar char="•"/>
            </a:pPr>
            <a:r>
              <a:rPr lang="cs-CZ" dirty="0" smtClean="0"/>
              <a:t> 	 </a:t>
            </a:r>
            <a:r>
              <a:rPr lang="cs-CZ" dirty="0" smtClean="0">
                <a:hlinkClick r:id="rId4"/>
              </a:rPr>
              <a:t>http://upload.wikimedia.org/wikipedia/commons/thumb/c/c1/Male.svg/200px-Male.svg.png</a:t>
            </a:r>
            <a:endParaRPr lang="cs-CZ" dirty="0" smtClean="0"/>
          </a:p>
          <a:p>
            <a:pPr marL="457200" lvl="2"/>
            <a:endParaRPr lang="cs-CZ" dirty="0" smtClean="0"/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71604" y="4000504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není-li uvedeno jinak, je</a:t>
            </a:r>
          </a:p>
          <a:p>
            <a:pPr algn="ctr"/>
            <a:r>
              <a:rPr lang="cs-CZ" i="1" dirty="0" smtClean="0">
                <a:latin typeface="Arial" pitchFamily="34" charset="0"/>
                <a:cs typeface="Arial" pitchFamily="34" charset="0"/>
              </a:rPr>
              <a:t> Mgr. Lenka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Kolstrunková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136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Tejinka</dc:creator>
  <cp:lastModifiedBy>pc</cp:lastModifiedBy>
  <cp:revision>18</cp:revision>
  <dcterms:created xsi:type="dcterms:W3CDTF">2012-04-03T18:30:37Z</dcterms:created>
  <dcterms:modified xsi:type="dcterms:W3CDTF">2012-09-17T05:45:44Z</dcterms:modified>
</cp:coreProperties>
</file>