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A60A-A09E-4EB4-B171-3FC807FB8CE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89675-1586-47B5-A07F-F9D7E059F0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A60A-A09E-4EB4-B171-3FC807FB8CE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89675-1586-47B5-A07F-F9D7E059F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A60A-A09E-4EB4-B171-3FC807FB8CE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1389675-1586-47B5-A07F-F9D7E059F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A60A-A09E-4EB4-B171-3FC807FB8CE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89675-1586-47B5-A07F-F9D7E059F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A60A-A09E-4EB4-B171-3FC807FB8CE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89675-1586-47B5-A07F-F9D7E059F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A60A-A09E-4EB4-B171-3FC807FB8CE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89675-1586-47B5-A07F-F9D7E059F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A60A-A09E-4EB4-B171-3FC807FB8CE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89675-1586-47B5-A07F-F9D7E059F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A60A-A09E-4EB4-B171-3FC807FB8CE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89675-1586-47B5-A07F-F9D7E059F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A60A-A09E-4EB4-B171-3FC807FB8CE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89675-1586-47B5-A07F-F9D7E059F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A60A-A09E-4EB4-B171-3FC807FB8CE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89675-1586-47B5-A07F-F9D7E059F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A60A-A09E-4EB4-B171-3FC807FB8CE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89675-1586-47B5-A07F-F9D7E059F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3000"/>
            <a:duotone>
              <a:schemeClr val="bg2">
                <a:shade val="3000"/>
                <a:satMod val="110000"/>
              </a:schemeClr>
              <a:schemeClr val="bg2">
                <a:tint val="60000"/>
                <a:satMod val="42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D96A60A-A09E-4EB4-B171-3FC807FB8CE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1389675-1586-47B5-A07F-F9D7E059F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728" y="5714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19672" y="5301208"/>
            <a:ext cx="691276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VY_52_INOVACE_06_01_mužské </a:t>
            </a:r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pohlavní orgány</a:t>
            </a:r>
            <a:endParaRPr lang="cs-CZ" sz="2000" b="1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285728"/>
            <a:ext cx="20717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484784"/>
            <a:ext cx="274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•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564904"/>
            <a:ext cx="274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•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3573016"/>
            <a:ext cx="274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•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4509120"/>
            <a:ext cx="274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•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5445224"/>
            <a:ext cx="274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•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1604" y="135729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č.3,4,5 - na těchto snímcích jsou vyspány informace o mužském pohlavním orgánu, vhodné pro výklad učitele 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71605" y="2428868"/>
            <a:ext cx="72152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č.6 - na tomto snímku je vložen obrázek s popisy mužského pohlavního orgánu, vhodné k výkladu učitele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71604" y="3357562"/>
            <a:ext cx="68580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č.7 - na tomto snímku je vložen obrázek mužského pohlavního ústrojí a úkolem žáků je popsat obrázek a vepsat na řádky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4509120"/>
            <a:ext cx="70009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č.8 - řešení předešlého úkolu 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5229200"/>
            <a:ext cx="6858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č.9 - na tomto snímku je vložen obrázek mužského pohlavního ústrojí, úkolem žáků je popis vepsat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71472" y="1"/>
            <a:ext cx="8229600" cy="1071546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MUŽSKÉ POHLAVNÍ ORGÁNY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6" y="1428737"/>
            <a:ext cx="8358246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Varlata (</a:t>
            </a:r>
            <a:r>
              <a:rPr lang="cs-CZ" sz="2400" b="1" u="sng" dirty="0" err="1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testes</a:t>
            </a:r>
            <a:r>
              <a:rPr lang="cs-CZ" sz="2400" b="1" u="sng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  - zakládají se v dutině břišní, do porodu sestoupí do šourku (u </a:t>
            </a:r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0,7-0,9</a:t>
            </a:r>
            <a:r>
              <a:rPr lang="cs-CZ" sz="2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% až po 1. roce)</a:t>
            </a:r>
          </a:p>
          <a:p>
            <a:r>
              <a:rPr lang="cs-CZ" sz="2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  - šourek = vak rozdělený přepážkou na 2 části - v každé z nich </a:t>
            </a:r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varle </a:t>
            </a:r>
            <a:r>
              <a:rPr lang="cs-CZ" sz="2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nadvarle</a:t>
            </a:r>
            <a:endParaRPr lang="cs-CZ" sz="2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  - délka 4-5 cm, šířka 2-3 cm</a:t>
            </a:r>
          </a:p>
          <a:p>
            <a:r>
              <a:rPr lang="cs-CZ" sz="2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  - </a:t>
            </a:r>
            <a:r>
              <a:rPr lang="cs-CZ" sz="2000" b="1" dirty="0" err="1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fce</a:t>
            </a:r>
            <a:r>
              <a:rPr lang="cs-CZ" sz="2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- syntetizují a uvolňují </a:t>
            </a:r>
            <a:r>
              <a:rPr lang="cs-CZ" sz="2000" b="1" dirty="0" err="1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pohl</a:t>
            </a:r>
            <a:r>
              <a:rPr lang="cs-CZ" sz="2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. hormony (androgeny) - </a:t>
            </a:r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v</a:t>
            </a:r>
            <a:r>
              <a:rPr lang="cs-CZ" sz="2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</a:t>
            </a:r>
            <a:r>
              <a:rPr lang="cs-CZ" sz="2000" b="1" dirty="0" err="1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Leydigových</a:t>
            </a:r>
            <a:r>
              <a:rPr lang="cs-CZ" sz="2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buňkách</a:t>
            </a:r>
          </a:p>
          <a:p>
            <a:endParaRPr lang="cs-CZ" sz="2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Nadvarlata (</a:t>
            </a:r>
            <a:r>
              <a:rPr lang="cs-CZ" sz="2400" b="1" u="sng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epididymis</a:t>
            </a:r>
            <a:r>
              <a:rPr lang="cs-CZ" sz="2400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na horním zadním pólu varlete</a:t>
            </a:r>
          </a:p>
          <a:p>
            <a:r>
              <a:rPr lang="cs-CZ" sz="2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jsou zde zadržovány zralé spermie a mísí se zde s hlenovitým </a:t>
            </a:r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sekretem</a:t>
            </a:r>
            <a:endParaRPr lang="cs-CZ" sz="2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získají zde potřebnou pohyblivost, v takto funkčním stavu zde </a:t>
            </a:r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vydrží 	až </a:t>
            </a:r>
            <a:r>
              <a:rPr lang="cs-CZ" sz="2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40 dní</a:t>
            </a:r>
          </a:p>
          <a:p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000108"/>
            <a:ext cx="8429684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Chámovod (</a:t>
            </a:r>
            <a:r>
              <a:rPr lang="cs-CZ" sz="2400" b="1" u="sng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ductus</a:t>
            </a:r>
            <a:r>
              <a:rPr lang="cs-CZ" sz="2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u="sng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deferens</a:t>
            </a:r>
            <a:r>
              <a:rPr lang="cs-CZ" sz="2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semenovod)</a:t>
            </a:r>
          </a:p>
          <a:p>
            <a:r>
              <a:rPr lang="cs-CZ" sz="2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- 40 cm dlouhý vývod nadvarlete do močové trubice</a:t>
            </a:r>
          </a:p>
          <a:p>
            <a:r>
              <a:rPr lang="cs-CZ" sz="2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prochází šourkem =&gt; </a:t>
            </a:r>
            <a:r>
              <a:rPr lang="cs-CZ" sz="20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břiš</a:t>
            </a:r>
            <a:r>
              <a:rPr lang="cs-CZ" sz="2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dutina =&gt; stáčí se do pánve =&gt; v oblasti prostaty ústí do moč. trubice</a:t>
            </a:r>
          </a:p>
          <a:p>
            <a:r>
              <a:rPr lang="cs-CZ" sz="2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při určitém dráždění - kontrakce stěn =&gt; nasátí spermií z nadvarlete =&gt; ven z těla (=</a:t>
            </a:r>
            <a:r>
              <a:rPr lang="cs-CZ" sz="20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ejakuace</a:t>
            </a:r>
            <a:r>
              <a:rPr lang="cs-CZ" sz="2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</a:t>
            </a:r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u="sng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Měchýřovité žlázy, prostata</a:t>
            </a:r>
          </a:p>
          <a:p>
            <a:r>
              <a:rPr lang="cs-CZ" sz="2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obohacují hlenovitý sekret o další důležité látky =&gt; vzniká ejakulát (= semeno)</a:t>
            </a:r>
          </a:p>
          <a:p>
            <a:r>
              <a:rPr lang="cs-CZ" sz="2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k vypuzování ejakulátu z těla  může docházet i samovolně, většinou při spánku (= poluce)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</a:t>
            </a:r>
          </a:p>
          <a:p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3" y="714356"/>
            <a:ext cx="7572428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Penis = Pyj</a:t>
            </a:r>
          </a:p>
          <a:p>
            <a:r>
              <a:rPr lang="cs-CZ" sz="24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   - umožňuje </a:t>
            </a:r>
            <a:r>
              <a:rPr lang="cs-CZ" sz="2400" b="1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pohl</a:t>
            </a:r>
            <a:r>
              <a:rPr lang="cs-CZ" sz="24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. spojení (= koitus)</a:t>
            </a:r>
          </a:p>
          <a:p>
            <a:r>
              <a:rPr lang="cs-CZ" sz="24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   - tvořen 3 topořivými tělesy (párovým a </a:t>
            </a:r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nepárovým</a:t>
            </a:r>
            <a:r>
              <a:rPr lang="cs-CZ" sz="24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4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   - v přední části nepárového tělesa vytvořen </a:t>
            </a:r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tzv</a:t>
            </a:r>
            <a:r>
              <a:rPr lang="cs-CZ" sz="24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. žalud - otvorem v něm ústí močová </a:t>
            </a:r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trubice</a:t>
            </a:r>
            <a:endParaRPr lang="cs-CZ" sz="24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   - párové části probíhají souběžně nad močovou </a:t>
            </a:r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trubicí</a:t>
            </a:r>
            <a:endParaRPr lang="cs-CZ" sz="24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   - v topoř. tělesech dutinky - při vzrušení se vyplní </a:t>
            </a:r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krví </a:t>
            </a:r>
            <a:r>
              <a:rPr lang="cs-CZ" sz="24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=&gt; ztopoření penisu = erekce</a:t>
            </a:r>
          </a:p>
          <a:p>
            <a:r>
              <a:rPr lang="cs-CZ" sz="24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            - složitý reflexní děj řízen z bederní oblasti </a:t>
            </a:r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páteřní </a:t>
            </a:r>
            <a:r>
              <a:rPr lang="cs-CZ" sz="24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míchy</a:t>
            </a:r>
          </a:p>
          <a:p>
            <a:endParaRPr lang="cs-CZ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uzske_pohlavni_organ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476672"/>
            <a:ext cx="7500990" cy="5911228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PU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1643050"/>
            <a:ext cx="3848596" cy="4857784"/>
          </a:xfrm>
          <a:prstGeom prst="rect">
            <a:avLst/>
          </a:prstGeom>
        </p:spPr>
      </p:pic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571472" y="1"/>
            <a:ext cx="8229600" cy="1071546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DOPLŇ NÁZVY K ČÍSLICÍM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00562" y="1785926"/>
            <a:ext cx="4166525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………………………………………...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………………………………………...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………………………………………...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………………………………………...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………………………………………...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………………………………………...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………………………………………...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………………………………………...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PU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1643050"/>
            <a:ext cx="3848596" cy="4857784"/>
          </a:xfrm>
          <a:prstGeom prst="rect">
            <a:avLst/>
          </a:prstGeom>
        </p:spPr>
      </p:pic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571472" y="1"/>
            <a:ext cx="8229600" cy="1071546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DOPLŇ NÁZVY K ČÍSLICÍM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00562" y="1785926"/>
            <a:ext cx="4697120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…MOČOVÝ MĚCHÝŘ……………..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…SEMENNÝ VÁČEK………….…...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……PROSTATA……..……………...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……PYJ………….…………………...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……CHÁMOVOD……..…………...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……NADVARLE….………………...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……VARLE…..……………………...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……MOČOVÁ TRUBICE………………...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P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1285859"/>
            <a:ext cx="8429684" cy="5417639"/>
          </a:xfrm>
          <a:prstGeom prst="rect">
            <a:avLst/>
          </a:prstGeom>
        </p:spPr>
      </p:pic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571472" y="1"/>
            <a:ext cx="8229600" cy="1071546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DOPIŠ NÁZVY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není-li uvedeno jinak, je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Mgr. Lenka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Kolstrunková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285852" y="428604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121442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DVOŘÁKOVÁ, E. 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1. vyd. 	Praha: 	Septima, 1999, 72 s. ISBN 80-7216-101-6.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2000240"/>
            <a:ext cx="8197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 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ISBN 80-7216-155-5.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3071810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KROULÍKOVÁ, J, KROULÍK, J. 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Přírodopis 8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3. vyd. Praha: Septima, 	2004, 96 s. ISBN 80-7216-204-7.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32</TotalTime>
  <Words>164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pc</cp:lastModifiedBy>
  <cp:revision>9</cp:revision>
  <dcterms:created xsi:type="dcterms:W3CDTF">2012-04-08T17:48:54Z</dcterms:created>
  <dcterms:modified xsi:type="dcterms:W3CDTF">2012-09-17T05:46:17Z</dcterms:modified>
</cp:coreProperties>
</file>