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63" r:id="rId2"/>
    <p:sldId id="266" r:id="rId3"/>
    <p:sldId id="257" r:id="rId4"/>
    <p:sldId id="258" r:id="rId5"/>
    <p:sldId id="259" r:id="rId6"/>
    <p:sldId id="261" r:id="rId7"/>
    <p:sldId id="268" r:id="rId8"/>
    <p:sldId id="264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4660"/>
  </p:normalViewPr>
  <p:slideViewPr>
    <p:cSldViewPr>
      <p:cViewPr>
        <p:scale>
          <a:sx n="46" d="100"/>
          <a:sy n="46" d="100"/>
        </p:scale>
        <p:origin x="-1170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D0B9E-04C5-4551-81E7-F9EDA8E25B7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E3E4B-324F-42A9-B1A8-3388158C4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D0B9E-04C5-4551-81E7-F9EDA8E25B7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E3E4B-324F-42A9-B1A8-3388158C4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D0B9E-04C5-4551-81E7-F9EDA8E25B7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E3E4B-324F-42A9-B1A8-3388158C4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D0B9E-04C5-4551-81E7-F9EDA8E25B7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E3E4B-324F-42A9-B1A8-3388158C4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D0B9E-04C5-4551-81E7-F9EDA8E25B7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E3E4B-324F-42A9-B1A8-3388158C4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D0B9E-04C5-4551-81E7-F9EDA8E25B7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E3E4B-324F-42A9-B1A8-3388158C4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D0B9E-04C5-4551-81E7-F9EDA8E25B7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E3E4B-324F-42A9-B1A8-3388158C4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D0B9E-04C5-4551-81E7-F9EDA8E25B7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E3E4B-324F-42A9-B1A8-3388158C4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D0B9E-04C5-4551-81E7-F9EDA8E25B7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A3E3E4B-324F-42A9-B1A8-3388158C4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D0B9E-04C5-4551-81E7-F9EDA8E25B7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E3E4B-324F-42A9-B1A8-3388158C4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D0B9E-04C5-4551-81E7-F9EDA8E25B7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E3E4B-324F-42A9-B1A8-3388158C4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9DD0B9E-04C5-4551-81E7-F9EDA8E25B7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3E3E4B-324F-42A9-B1A8-3388158C466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3/Homo_erectus.JPG/258px-Homo_erectus.JPG" TargetMode="External"/><Relationship Id="rId2" Type="http://schemas.openxmlformats.org/officeDocument/2006/relationships/hyperlink" Target="http://upload.wikimedia.org/wikipedia/commons/thumb/1/14/Human_evolution_scheme.png/220px-Human_evolution_scheme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thumb/2/20/ALM_08_Dolch.jpg/220px-ALM_08_Dolch.jpg" TargetMode="External"/><Relationship Id="rId4" Type="http://schemas.openxmlformats.org/officeDocument/2006/relationships/hyperlink" Target="http://upload.wikimedia.org/wikipedia/commons/thumb/6/6e/Lovci_mamutu_mammoth.jpg/258px-Lovci_mamutu_mammoth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483768" y="5373216"/>
            <a:ext cx="518457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VY_52_INOVACE_07_01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_vznik člověka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571480"/>
            <a:ext cx="17508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71472" y="1571612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•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539552" y="2636912"/>
            <a:ext cx="3449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•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539552" y="3429000"/>
            <a:ext cx="3449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•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1714488"/>
            <a:ext cx="629050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č.3 - na tomto snímku je zobrazena evoluce člověka ,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vhodné pro výklad učitele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1560" y="4221088"/>
            <a:ext cx="3449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•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971600" y="3429000"/>
            <a:ext cx="77048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je zhotoveno místo pro práci žáků, pro kresbu pravěkého nástroje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99592" y="2564904"/>
            <a:ext cx="72728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č.4 - na tomto snímku je zobrazena obživa pravěkého člověka, vhodné pro výklad učitele s možností doplnění vět  žáky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1043608" y="4221088"/>
            <a:ext cx="748883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č.6 - na tomto snímku je sepsána a obrázky podložena vnitřní stavba buňky,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115616" y="5085184"/>
            <a:ext cx="72008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č.7 - na tomto snímku jsou zobrazeny tvary buněk s popisy, úkolem žáků je k popiskům  zapsat číslo té buňky,  ke které název náleží, vhodné vypracovat  až po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1560" y="537321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/>
                <a:cs typeface="Arial"/>
              </a:rPr>
              <a:t>●</a:t>
            </a:r>
            <a:endParaRPr lang="cs-CZ" b="1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85720" y="0"/>
            <a:ext cx="6590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EVOLUCE ČLOVĚKA</a:t>
            </a:r>
            <a:endParaRPr lang="cs-CZ" sz="40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57760" y="1340766"/>
            <a:ext cx="341413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b="1" i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asi před 2,4 miliony let se na zemi objevil jedinec, který se jako první podobal jedinci našeho druhu</a:t>
            </a:r>
            <a:endParaRPr lang="cs-CZ" sz="2000" b="1" i="1" dirty="0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72000" y="3356992"/>
            <a:ext cx="43204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    </a:t>
            </a:r>
            <a:r>
              <a:rPr lang="cs-CZ" sz="2000" b="1" i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jeho lebka  se postupem času zmenšovala a postavení těla měnilo na základě uživení lovem zvěře a sběrem různých klíčků a listů , jak ze země, tak ze stromů</a:t>
            </a:r>
            <a:endParaRPr lang="cs-CZ" sz="2000" b="1" i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836712"/>
            <a:ext cx="4608512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140968"/>
            <a:ext cx="3456384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14290"/>
            <a:ext cx="48547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OBŽIVA </a:t>
            </a:r>
            <a:r>
              <a:rPr lang="cs-CZ" sz="4000" b="1" u="sng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ČLOVĚKA</a:t>
            </a:r>
            <a:endParaRPr lang="cs-CZ" sz="4000" b="1" u="sng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000108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Pračlověk se živil různou kořistí, kterou ulovil, mezi ulovenou kořist patřil např.___________________________</a:t>
            </a:r>
            <a:endParaRPr lang="cs-CZ" sz="2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132856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Živil se i plody z lesů, srnkami , jeleny  , divokými kanci a jinou masitou zvěří . Aby něco ulovil , musel si udělat :_______________</a:t>
            </a:r>
            <a:endParaRPr lang="cs-CZ" sz="2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55976" y="3861048"/>
            <a:ext cx="417646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Mamuta pravěcí lidé zabili tak , že na něj nalíčili past a nalákali ho do ní, poté ho zabili a  donesli do své vesničky , kde ho ženy zpracovaly.</a:t>
            </a:r>
            <a:endParaRPr lang="cs-CZ" sz="2000" b="1" dirty="0">
              <a:solidFill>
                <a:schemeClr val="accent6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068960"/>
            <a:ext cx="3456384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5724128" y="0"/>
            <a:ext cx="3419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Doplň slova do textu podle svého uvážení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68144" y="1484784"/>
            <a:ext cx="11400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MAMUT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2996952"/>
            <a:ext cx="15840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NÁSTROJE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16" grpId="0"/>
      <p:bldP spid="13" grpId="0"/>
      <p:bldP spid="14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887168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NAKRESLI   NEJMÉNĚ   3 PRAVĚKÉ   NÁSTROJE   PRO PRÁCI   NEBO   OBŽIVU</a:t>
            </a:r>
            <a:endParaRPr lang="cs-CZ" sz="4000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916832"/>
            <a:ext cx="8208912" cy="4536504"/>
          </a:xfrm>
          <a:prstGeom prst="rect">
            <a:avLst/>
          </a:prstGeom>
          <a:solidFill>
            <a:srgbClr val="FFFFCC"/>
          </a:solidFill>
          <a:effectLst>
            <a:outerShdw blurRad="1270000" dist="50800" dir="5400000" sx="110000" sy="110000" algn="ctr" rotWithShape="0">
              <a:schemeClr val="bg1">
                <a:lumMod val="75000"/>
                <a:alpha val="43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11601" y="3815752"/>
            <a:ext cx="18546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PAZOUREK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204864"/>
            <a:ext cx="3096344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00293506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4282" y="214290"/>
            <a:ext cx="85341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VNITŘNÍ     STAVBA    BUŇKY</a:t>
            </a:r>
            <a:endParaRPr lang="cs-CZ" sz="40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D:\Kolstrunkova\Hotovo\vnitrni stavba bunk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29000" y="6858000"/>
            <a:ext cx="4073525" cy="2290762"/>
          </a:xfrm>
          <a:prstGeom prst="rect">
            <a:avLst/>
          </a:prstGeom>
          <a:noFill/>
          <a:effectLst>
            <a:outerShdw blurRad="1270000" sx="120000" sy="120000" algn="ctr" rotWithShape="0">
              <a:srgbClr val="FFFF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D:\Kolstrunkova\Hotovo\vnitrni stavba bunk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8208912" cy="5387106"/>
          </a:xfrm>
          <a:prstGeom prst="rect">
            <a:avLst/>
          </a:prstGeom>
          <a:noFill/>
          <a:effectLst>
            <a:outerShdw blurRad="1270000" sx="120000" sy="120000" algn="ctr" rotWithShape="0">
              <a:srgbClr val="FFFF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Kolstrunkova\Hotovo\ruzne tvary bune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764704"/>
            <a:ext cx="5138347" cy="4464496"/>
          </a:xfrm>
          <a:prstGeom prst="rect">
            <a:avLst/>
          </a:prstGeom>
          <a:noFill/>
          <a:effectLst>
            <a:outerShdw blurRad="1270000" dist="50800" dir="5400000" sx="110000" sy="110000" algn="ctr" rotWithShape="0">
              <a:srgbClr val="FFFF99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520" y="1"/>
            <a:ext cx="331236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TVARY   </a:t>
            </a:r>
          </a:p>
          <a:p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</a:t>
            </a:r>
            <a:r>
              <a:rPr lang="cs-CZ" sz="40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BUNĚK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1412776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a) jehlancovitá___</a:t>
            </a:r>
            <a:endParaRPr lang="cs-CZ" sz="2000" b="1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9912" y="260648"/>
            <a:ext cx="482453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  dopiš k názvům číslice 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1772816"/>
            <a:ext cx="21659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b) kubická_____</a:t>
            </a:r>
            <a:endParaRPr lang="cs-CZ" sz="2000" b="1" dirty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2132856"/>
            <a:ext cx="22781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c) hruškovitá ___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2564904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d) vejčitá ______</a:t>
            </a:r>
            <a:endParaRPr lang="cs-CZ" sz="20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2996952"/>
            <a:ext cx="25635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e) vřetenovitá_____</a:t>
            </a:r>
            <a:endParaRPr lang="cs-CZ" sz="2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3501008"/>
            <a:ext cx="24785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f) rozvětvená_____</a:t>
            </a:r>
            <a:endParaRPr lang="cs-CZ" sz="2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3933056"/>
            <a:ext cx="23070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g) kyjovitá______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4365104"/>
            <a:ext cx="24497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h) hranolovitá____</a:t>
            </a:r>
            <a:endParaRPr lang="cs-CZ" sz="2000" b="1" dirty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4869160"/>
            <a:ext cx="26068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ch) kulovitá_______</a:t>
            </a:r>
            <a:endParaRPr lang="cs-CZ" sz="20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4" y="5445224"/>
            <a:ext cx="26629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i) hvězdicovitá_____</a:t>
            </a:r>
            <a:endParaRPr lang="cs-CZ" sz="2000" b="1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5949280"/>
            <a:ext cx="19784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j) břichatá____</a:t>
            </a:r>
            <a:endParaRPr lang="cs-CZ" sz="2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6457890"/>
            <a:ext cx="25218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k) nepravidelná___</a:t>
            </a:r>
            <a:endParaRPr lang="cs-CZ" sz="2000" b="1" dirty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11960" y="5229200"/>
            <a:ext cx="4320480" cy="136815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ŘEŠENÍ: 1. ch;  2. b;  3. h; 4. d;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5. e;  6. j;  7. g;  8. c;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9. a; 10. i; 11. f; 12. k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85852" y="428604"/>
            <a:ext cx="2160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1196752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●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1988840"/>
            <a:ext cx="3706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Arial"/>
                <a:cs typeface="Arial"/>
              </a:rPr>
              <a:t>●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71600" y="1268760"/>
            <a:ext cx="7776864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http://upload.wikimedia.org/wikipedia/commons/thumb/1/14/Human_evolution_scheme.png/220px-Human_evolution_scheme.png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971600" y="2060848"/>
            <a:ext cx="7560840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  <a:hlinkClick r:id="rId3"/>
              </a:rPr>
              <a:t>http://upload.wikimedia.org/wikipedia/commons/thumb/2/23/Homo_erectus.JPG/258px-Homo_erectus.JPG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043608" y="2924944"/>
            <a:ext cx="7416824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  <a:hlinkClick r:id="rId4"/>
              </a:rPr>
              <a:t>http://upload.wikimedia.org/wikipedia/commons/thumb/6/6e/Lovci_mamutu_mammoth.jpg/258px-Lovci_mamutu_mammoth.jpg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996952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●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043608" y="3717032"/>
            <a:ext cx="7704856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  <a:hlinkClick r:id="rId5"/>
              </a:rPr>
              <a:t>http://upload.wikimedia.org/wikipedia/commons/thumb/2/20/ALM_08_Dolch.jpg/220px-ALM_08_Dolch.jpg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3933056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/>
                <a:cs typeface="Arial"/>
              </a:rPr>
              <a:t>●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</a:t>
            </a:r>
            <a:r>
              <a:rPr lang="cs-CZ" i="1" dirty="0" err="1" smtClean="0"/>
              <a:t>Kolstrunková</a:t>
            </a:r>
            <a:r>
              <a:rPr lang="cs-CZ" i="1" dirty="0" smtClean="0"/>
              <a:t>.</a:t>
            </a:r>
            <a:endParaRPr lang="cs-CZ" i="1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2160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1214422"/>
            <a:ext cx="8358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DVOŘÁKOVÁ, E.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1. vyd. Praha: 	Septima, 1999, 72 s. ISBN 80-7216-101-6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034" y="2000240"/>
            <a:ext cx="8197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/>
              <a:t> 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	ISBN 80-7216-155-5.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034" y="3071810"/>
            <a:ext cx="8215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J, KROULÍK, J.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     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Septima, 2004, 96 s. ISBN 80-7216-204-7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458</TotalTime>
  <Words>406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Učitel</cp:lastModifiedBy>
  <cp:revision>26</cp:revision>
  <dcterms:created xsi:type="dcterms:W3CDTF">2011-12-06T15:56:33Z</dcterms:created>
  <dcterms:modified xsi:type="dcterms:W3CDTF">2012-09-17T09:06:46Z</dcterms:modified>
</cp:coreProperties>
</file>