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83" r:id="rId2"/>
    <p:sldId id="285" r:id="rId3"/>
    <p:sldId id="293" r:id="rId4"/>
    <p:sldId id="260" r:id="rId5"/>
    <p:sldId id="262" r:id="rId6"/>
    <p:sldId id="281" r:id="rId7"/>
    <p:sldId id="286" r:id="rId8"/>
    <p:sldId id="280" r:id="rId9"/>
    <p:sldId id="288" r:id="rId10"/>
    <p:sldId id="289" r:id="rId11"/>
    <p:sldId id="291" r:id="rId12"/>
    <p:sldId id="292" r:id="rId13"/>
    <p:sldId id="290" r:id="rId14"/>
    <p:sldId id="287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  <a:srgbClr val="FFCC66"/>
    <a:srgbClr val="CCFF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E74AE-6982-4AEF-A9AC-A6737DD422A2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D7AA9-7BEC-45B2-AC81-91A85F21EF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E74AE-6982-4AEF-A9AC-A6737DD422A2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D7AA9-7BEC-45B2-AC81-91A85F21EF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E74AE-6982-4AEF-A9AC-A6737DD422A2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D7AA9-7BEC-45B2-AC81-91A85F21EF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E74AE-6982-4AEF-A9AC-A6737DD422A2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D7AA9-7BEC-45B2-AC81-91A85F21EF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E74AE-6982-4AEF-A9AC-A6737DD422A2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D7AA9-7BEC-45B2-AC81-91A85F21EF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E74AE-6982-4AEF-A9AC-A6737DD422A2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D7AA9-7BEC-45B2-AC81-91A85F21EF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E74AE-6982-4AEF-A9AC-A6737DD422A2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D7AA9-7BEC-45B2-AC81-91A85F21EF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E74AE-6982-4AEF-A9AC-A6737DD422A2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D7AA9-7BEC-45B2-AC81-91A85F21EF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E74AE-6982-4AEF-A9AC-A6737DD422A2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B8D7AA9-7BEC-45B2-AC81-91A85F21EF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E74AE-6982-4AEF-A9AC-A6737DD422A2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D7AA9-7BEC-45B2-AC81-91A85F21EF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E74AE-6982-4AEF-A9AC-A6737DD422A2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D7AA9-7BEC-45B2-AC81-91A85F21EF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8750"/>
            <a:ext cx="8229600" cy="125888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68313" y="1412875"/>
            <a:ext cx="4038600" cy="45307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9313" y="1412875"/>
            <a:ext cx="4038600" cy="45307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BF1D713B-3A30-452D-B5AB-59D253DF660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8750"/>
            <a:ext cx="8229600" cy="125888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68313" y="1412875"/>
            <a:ext cx="8229600" cy="4530725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4996CD97-410B-4EE1-8779-20C18320BCA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F3E74AE-6982-4AEF-A9AC-A6737DD422A2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8D7AA9-7BEC-45B2-AC81-91A85F21EFD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2" r:id="rId13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75656" y="548680"/>
            <a:ext cx="684076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6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PŘÍRODOPIS</a:t>
            </a:r>
            <a:r>
              <a:rPr lang="cs-CZ" sz="6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cs-CZ" sz="6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cs-CZ" sz="6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8. ROČNÍK</a:t>
            </a:r>
            <a:endParaRPr lang="cs-CZ" sz="6600" dirty="0">
              <a:solidFill>
                <a:srgbClr val="00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259632" y="3284984"/>
            <a:ext cx="7280351" cy="1206624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467544" y="5373216"/>
            <a:ext cx="8136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000" b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VY_52_INOVACE_08_01_opěrná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 pohybová soustava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43042" y="428604"/>
            <a:ext cx="15764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POPIS</a:t>
            </a:r>
          </a:p>
        </p:txBody>
      </p:sp>
      <p:sp>
        <p:nvSpPr>
          <p:cNvPr id="3" name="Obdélník 2"/>
          <p:cNvSpPr/>
          <p:nvPr/>
        </p:nvSpPr>
        <p:spPr>
          <a:xfrm>
            <a:off x="642910" y="1142984"/>
            <a:ext cx="34496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/>
              <a:t>•</a:t>
            </a:r>
            <a:endParaRPr lang="cs-CZ" sz="4000" dirty="0"/>
          </a:p>
        </p:txBody>
      </p:sp>
      <p:sp>
        <p:nvSpPr>
          <p:cNvPr id="4" name="Obdélník 3"/>
          <p:cNvSpPr/>
          <p:nvPr/>
        </p:nvSpPr>
        <p:spPr>
          <a:xfrm>
            <a:off x="642910" y="1928802"/>
            <a:ext cx="34496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/>
              <a:t>•</a:t>
            </a:r>
            <a:endParaRPr lang="cs-CZ" sz="4000" dirty="0"/>
          </a:p>
        </p:txBody>
      </p:sp>
      <p:sp>
        <p:nvSpPr>
          <p:cNvPr id="5" name="Obdélník 4"/>
          <p:cNvSpPr/>
          <p:nvPr/>
        </p:nvSpPr>
        <p:spPr>
          <a:xfrm>
            <a:off x="642910" y="2857496"/>
            <a:ext cx="34496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/>
              <a:t>•</a:t>
            </a:r>
            <a:endParaRPr lang="cs-CZ" sz="4000" dirty="0"/>
          </a:p>
        </p:txBody>
      </p:sp>
      <p:sp>
        <p:nvSpPr>
          <p:cNvPr id="6" name="Obdélník 5"/>
          <p:cNvSpPr/>
          <p:nvPr/>
        </p:nvSpPr>
        <p:spPr>
          <a:xfrm>
            <a:off x="642910" y="4714884"/>
            <a:ext cx="34496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/>
              <a:t>•</a:t>
            </a:r>
            <a:endParaRPr lang="cs-CZ" sz="4000" dirty="0"/>
          </a:p>
        </p:txBody>
      </p:sp>
      <p:sp>
        <p:nvSpPr>
          <p:cNvPr id="7" name="Obdélník 6"/>
          <p:cNvSpPr/>
          <p:nvPr/>
        </p:nvSpPr>
        <p:spPr>
          <a:xfrm>
            <a:off x="642910" y="3786190"/>
            <a:ext cx="34496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/>
              <a:t>•</a:t>
            </a:r>
            <a:endParaRPr lang="cs-CZ" sz="4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293133" y="1285860"/>
            <a:ext cx="78508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č.4 - na tomto snímku je vysvětlen růst a vývoj kostí, vhodné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                  pro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výklad učitele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285852" y="2071678"/>
            <a:ext cx="6858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č.5 - na tomto snímku je vysvětleno složení a spojení kostí, vhodné pro výklad učitele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285852" y="3000372"/>
            <a:ext cx="75009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č.6 - podle nápovědy mají žáci za úkol najít odpověď, kterou napíší na řádky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285852" y="3929066"/>
            <a:ext cx="72866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č.7 - na tomto snímku je zobrazena lebka a názvy kostí, úkolem žáků je spojit  název s kostí na obrázku 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285852" y="4929198"/>
            <a:ext cx="69294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č.8 - na tomto snímku jsou vypsány rozdíly mezi horní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                 a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dolní končetinou, vhodné pro výklad učitele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331640" y="4365104"/>
            <a:ext cx="70567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č.12- na tomto snímku jsou vypsány nejdůležitější kosterní svaly, vhodné pro výklad učitele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331640" y="3284984"/>
            <a:ext cx="7200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č.11 - na tomto snímku jsou vypsány nejdůležitější kosterní svaly, vhodné pro výklad učitele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259632" y="764704"/>
            <a:ext cx="72008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č.9 - na tomto snímku je popsána stavba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kosterniho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svalu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              a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poté vypsané doplňující věty k učivu, které žáci mají za úkol po výkladu učitele správně doplnit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331640" y="2060848"/>
            <a:ext cx="71287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č.10 - na tomto snímku je popsána funkce kosterního svalu, vhodné pro výklad učitele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403648" y="5517232"/>
            <a:ext cx="64021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č.13 – na tomto snímku je úkol pro žáky přiřadit názvy svalů do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skupin,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kam patří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99592" y="1124744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/>
                <a:cs typeface="Arial"/>
              </a:rPr>
              <a:t>●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899592" y="2204864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/>
                <a:cs typeface="Arial"/>
              </a:rPr>
              <a:t>●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971600" y="3429000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/>
                <a:cs typeface="Arial"/>
              </a:rPr>
              <a:t>●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99592" y="4509120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/>
                <a:cs typeface="Arial"/>
              </a:rPr>
              <a:t>●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99592" y="5733256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/>
                <a:cs typeface="Arial"/>
              </a:rPr>
              <a:t>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8229600" cy="1258888"/>
          </a:xfrm>
        </p:spPr>
        <p:txBody>
          <a:bodyPr>
            <a:normAutofit fontScale="90000"/>
          </a:bodyPr>
          <a:lstStyle/>
          <a:p>
            <a:pPr algn="l"/>
            <a:r>
              <a:rPr lang="cs-CZ" sz="4000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OPĚRNÁ SOUSTAVA</a:t>
            </a:r>
            <a:r>
              <a:rPr lang="cs-CZ" b="1" u="sng" dirty="0" smtClean="0">
                <a:solidFill>
                  <a:srgbClr val="7030A0"/>
                </a:solidFill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cs-CZ" b="1" u="sng" dirty="0" smtClean="0">
                <a:solidFill>
                  <a:srgbClr val="7030A0"/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cs-CZ" b="1" u="sng" dirty="0" smtClean="0">
                <a:solidFill>
                  <a:srgbClr val="7030A0"/>
                </a:solidFill>
                <a:latin typeface="Arial" pitchFamily="34" charset="0"/>
                <a:ea typeface="+mn-ea"/>
                <a:cs typeface="Arial" pitchFamily="34" charset="0"/>
              </a:rPr>
              <a:t>  </a:t>
            </a:r>
            <a:r>
              <a:rPr lang="cs-CZ" sz="2700" b="1" u="sng" dirty="0" smtClean="0">
                <a:solidFill>
                  <a:srgbClr val="FF0000"/>
                </a:solidFill>
                <a:latin typeface="Arial" pitchFamily="34" charset="0"/>
                <a:ea typeface="+mn-ea"/>
                <a:cs typeface="Arial" pitchFamily="34" charset="0"/>
              </a:rPr>
              <a:t>STAVBA  </a:t>
            </a:r>
            <a:r>
              <a:rPr lang="cs-CZ" sz="2700" b="1" u="sng" smtClean="0">
                <a:solidFill>
                  <a:srgbClr val="FF0000"/>
                </a:solidFill>
                <a:latin typeface="Arial" pitchFamily="34" charset="0"/>
                <a:ea typeface="+mn-ea"/>
                <a:cs typeface="Arial" pitchFamily="34" charset="0"/>
              </a:rPr>
              <a:t>A  VÝVOJ  </a:t>
            </a:r>
            <a:r>
              <a:rPr lang="cs-CZ" sz="2700" b="1" u="sng" dirty="0" smtClean="0">
                <a:solidFill>
                  <a:srgbClr val="FF0000"/>
                </a:solidFill>
                <a:latin typeface="Arial" pitchFamily="34" charset="0"/>
                <a:ea typeface="+mn-ea"/>
                <a:cs typeface="Arial" pitchFamily="34" charset="0"/>
              </a:rPr>
              <a:t>KOSTÍ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1357313"/>
            <a:ext cx="4972050" cy="197167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Kosti </a:t>
            </a:r>
            <a:endParaRPr lang="cs-CZ" sz="2400" b="1" u="sng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1"/>
            <a:r>
              <a:rPr lang="cs-CZ" sz="2400" b="1" dirty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Krátké </a:t>
            </a:r>
            <a:r>
              <a:rPr lang="cs-CZ" sz="2400" b="1" i="1" dirty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např.:</a:t>
            </a:r>
            <a:r>
              <a:rPr lang="cs-CZ" sz="2400" b="1" dirty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i="1" dirty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zápěstní</a:t>
            </a:r>
            <a:endParaRPr lang="cs-CZ" sz="2400" b="1" dirty="0">
              <a:solidFill>
                <a:srgbClr val="92D050"/>
              </a:solidFill>
              <a:latin typeface="Arial" pitchFamily="34" charset="0"/>
              <a:cs typeface="Arial" pitchFamily="34" charset="0"/>
            </a:endParaRPr>
          </a:p>
          <a:p>
            <a:pPr lvl="1"/>
            <a:r>
              <a:rPr lang="cs-CZ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Dlouhé </a:t>
            </a:r>
            <a:r>
              <a:rPr lang="cs-CZ" sz="2400" b="1" i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např.:</a:t>
            </a:r>
            <a:r>
              <a:rPr lang="cs-CZ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i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kosti končetin</a:t>
            </a:r>
            <a:endParaRPr lang="cs-CZ" sz="2400" b="1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 lvl="1"/>
            <a:r>
              <a:rPr lang="cs-CZ" sz="2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Ploché </a:t>
            </a:r>
            <a:r>
              <a:rPr lang="cs-CZ" sz="2400" b="1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např.: kosti lebky</a:t>
            </a:r>
            <a:endParaRPr lang="cs-CZ" sz="2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-64" y="3318570"/>
            <a:ext cx="9144064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20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Růst kostí:</a:t>
            </a:r>
          </a:p>
          <a:p>
            <a:pPr lvl="1" algn="ctr"/>
            <a:r>
              <a:rPr lang="cs-CZ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Vznik chrupavky (popř. vaziva) v prenatálním až kojeneckém období.</a:t>
            </a:r>
          </a:p>
          <a:p>
            <a:pPr lvl="1" algn="ctr"/>
            <a:endParaRPr lang="cs-CZ" sz="20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lvl="1" algn="ctr"/>
            <a:r>
              <a:rPr lang="cs-CZ" sz="20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Chrupavka se mění na </a:t>
            </a:r>
            <a:r>
              <a:rPr lang="cs-CZ" sz="20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kost, </a:t>
            </a:r>
            <a:r>
              <a:rPr lang="cs-CZ" sz="20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až zůstanou jen růstové chrupavky </a:t>
            </a:r>
            <a:r>
              <a:rPr lang="cs-CZ" sz="20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              pod </a:t>
            </a:r>
            <a:r>
              <a:rPr lang="cs-CZ" sz="20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hlavicemi dlouhých kostí - díky nim roste kost do délky. </a:t>
            </a:r>
          </a:p>
          <a:p>
            <a:pPr lvl="1" algn="ctr"/>
            <a:endParaRPr lang="cs-CZ" sz="2000" b="1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lvl="1" algn="ctr"/>
            <a:r>
              <a:rPr lang="cs-CZ" sz="20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Růstové chrupavky zkostnatí v </a:t>
            </a:r>
            <a:r>
              <a:rPr lang="cs-CZ" sz="2000" b="1" u="sng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+</a:t>
            </a:r>
            <a:r>
              <a:rPr lang="cs-CZ" sz="20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18 letech =&gt; ukončení růstu.</a:t>
            </a:r>
          </a:p>
          <a:p>
            <a:pPr lvl="1" algn="ctr"/>
            <a:endParaRPr lang="cs-CZ" sz="2000" b="1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lvl="1" algn="ctr"/>
            <a:r>
              <a:rPr lang="cs-CZ" sz="2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Důležitý příjem vápníku a vitamínu D (při jeho nedostatku porucha kostnatění = křivice)</a:t>
            </a:r>
          </a:p>
          <a:p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1052736"/>
            <a:ext cx="3240360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7" grpId="0" build="p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0" y="357167"/>
            <a:ext cx="9144000" cy="2928958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sz="2400" b="1" dirty="0" smtClean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          </a:t>
            </a:r>
            <a:r>
              <a:rPr lang="cs-CZ" sz="2400" b="1" u="sng" dirty="0" smtClean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Složení </a:t>
            </a:r>
            <a:r>
              <a:rPr lang="cs-CZ" sz="2400" b="1" u="sng" dirty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kostí</a:t>
            </a:r>
            <a:r>
              <a:rPr lang="cs-CZ" sz="2400" b="1" u="sng" dirty="0" smtClean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:</a:t>
            </a:r>
          </a:p>
          <a:p>
            <a:pPr lvl="1">
              <a:buNone/>
            </a:pPr>
            <a:r>
              <a:rPr lang="cs-CZ" u="sng" dirty="0" smtClean="0">
                <a:solidFill>
                  <a:srgbClr val="CC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Látky </a:t>
            </a:r>
            <a:r>
              <a:rPr lang="cs-CZ" u="sng" dirty="0">
                <a:solidFill>
                  <a:srgbClr val="CC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organické</a:t>
            </a:r>
            <a:r>
              <a:rPr lang="cs-CZ" dirty="0">
                <a:latin typeface="Arial" pitchFamily="34" charset="0"/>
                <a:cs typeface="Arial" pitchFamily="34" charset="0"/>
              </a:rPr>
              <a:t>: Pružná vlákna (bílkoviny)      </a:t>
            </a:r>
            <a:r>
              <a:rPr lang="cs-CZ" i="1" dirty="0">
                <a:latin typeface="Arial" pitchFamily="34" charset="0"/>
                <a:cs typeface="Arial" pitchFamily="34" charset="0"/>
              </a:rPr>
              <a:t>zajišťují pružnost 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                 a </a:t>
            </a:r>
            <a:r>
              <a:rPr lang="cs-CZ" i="1" dirty="0">
                <a:latin typeface="Arial" pitchFamily="34" charset="0"/>
                <a:cs typeface="Arial" pitchFamily="34" charset="0"/>
              </a:rPr>
              <a:t>pevnost kosti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lvl="1">
              <a:buNone/>
            </a:pPr>
            <a:r>
              <a:rPr lang="cs-CZ" u="sng" dirty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Látky anorganické</a:t>
            </a:r>
            <a:r>
              <a:rPr lang="cs-CZ" dirty="0">
                <a:latin typeface="Arial" pitchFamily="34" charset="0"/>
                <a:cs typeface="Arial" pitchFamily="34" charset="0"/>
              </a:rPr>
              <a:t>: Uhličitan vápenatý, fosfor  </a:t>
            </a:r>
            <a:r>
              <a:rPr lang="cs-CZ" i="1" dirty="0">
                <a:latin typeface="Arial" pitchFamily="34" charset="0"/>
                <a:cs typeface="Arial" pitchFamily="34" charset="0"/>
              </a:rPr>
              <a:t>zajišťují tvrdost kosti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lvl="1">
              <a:buNone/>
            </a:pPr>
            <a:r>
              <a:rPr lang="cs-CZ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Ve </a:t>
            </a:r>
            <a:r>
              <a:rPr lang="cs-CZ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stáří převládnou látky anorganické =&gt; kosti se snáze </a:t>
            </a:r>
            <a:r>
              <a:rPr lang="cs-CZ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lámou</a:t>
            </a:r>
          </a:p>
          <a:p>
            <a:pPr lvl="1">
              <a:buNone/>
            </a:pPr>
            <a:r>
              <a:rPr lang="cs-CZ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--------------------------------------------------------------------------------</a:t>
            </a:r>
            <a:endParaRPr lang="cs-CZ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57158" y="3000372"/>
            <a:ext cx="25410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u="sng" dirty="0" smtClean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Spojení kostí:</a:t>
            </a:r>
            <a:endParaRPr lang="cs-CZ" sz="2800" b="1" u="sng" dirty="0">
              <a:solidFill>
                <a:srgbClr val="FF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0" y="3501008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800" b="1" dirty="0"/>
              <a:t> </a:t>
            </a:r>
            <a:r>
              <a:rPr lang="cs-CZ" sz="2800" b="1" dirty="0" smtClean="0"/>
              <a:t>  </a:t>
            </a:r>
            <a:r>
              <a:rPr lang="cs-CZ" sz="2000" b="1" u="sng" dirty="0" smtClean="0">
                <a:latin typeface="Arial" pitchFamily="34" charset="0"/>
                <a:cs typeface="Arial" pitchFamily="34" charset="0"/>
              </a:rPr>
              <a:t>PEVNÁ</a:t>
            </a:r>
          </a:p>
          <a:p>
            <a:pPr lvl="1"/>
            <a:r>
              <a:rPr lang="cs-CZ" sz="2000" b="1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Vazivem:</a:t>
            </a:r>
          </a:p>
          <a:p>
            <a:pPr lvl="2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Např.: Kosti na lebce</a:t>
            </a:r>
          </a:p>
          <a:p>
            <a:pPr lvl="1"/>
            <a:r>
              <a:rPr lang="cs-CZ" sz="2000" b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Chrupavkou:</a:t>
            </a:r>
          </a:p>
          <a:p>
            <a:pPr lvl="2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Např.: Žebra s kostí hrudní, spona stydká na pánvi</a:t>
            </a:r>
          </a:p>
          <a:p>
            <a:pPr lvl="1"/>
            <a:r>
              <a:rPr lang="cs-CZ" sz="2000" b="1" u="sng" dirty="0" smtClean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Srůstem:</a:t>
            </a:r>
          </a:p>
          <a:p>
            <a:pPr lvl="2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Např.: Kost křížová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364088" y="2852936"/>
            <a:ext cx="27860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u="sng" dirty="0" smtClean="0">
                <a:latin typeface="Arial" pitchFamily="34" charset="0"/>
                <a:cs typeface="Arial" pitchFamily="34" charset="0"/>
              </a:rPr>
              <a:t>POHYBLIVÁ</a:t>
            </a: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cs-CZ" sz="2400" b="1" u="sng" dirty="0" smtClean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Kloub</a:t>
            </a:r>
            <a:endParaRPr lang="cs-CZ" sz="2400" u="sng" dirty="0">
              <a:solidFill>
                <a:srgbClr val="FF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3" name="Group 17"/>
          <p:cNvGrpSpPr>
            <a:grpSpLocks/>
          </p:cNvGrpSpPr>
          <p:nvPr/>
        </p:nvGrpSpPr>
        <p:grpSpPr bwMode="auto">
          <a:xfrm>
            <a:off x="4211960" y="3645024"/>
            <a:ext cx="4721489" cy="2952328"/>
            <a:chOff x="0" y="1933"/>
            <a:chExt cx="4645" cy="1905"/>
          </a:xfrm>
        </p:grpSpPr>
        <p:pic>
          <p:nvPicPr>
            <p:cNvPr id="14" name="Picture 5" descr="kloub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71" y="1979"/>
              <a:ext cx="1044" cy="18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Line 6"/>
            <p:cNvSpPr>
              <a:spLocks noChangeShapeType="1"/>
            </p:cNvSpPr>
            <p:nvPr/>
          </p:nvSpPr>
          <p:spPr bwMode="auto">
            <a:xfrm flipH="1" flipV="1">
              <a:off x="2255" y="2483"/>
              <a:ext cx="353" cy="35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6" name="Line 7"/>
            <p:cNvSpPr>
              <a:spLocks noChangeShapeType="1"/>
            </p:cNvSpPr>
            <p:nvPr/>
          </p:nvSpPr>
          <p:spPr bwMode="auto">
            <a:xfrm flipH="1" flipV="1">
              <a:off x="2255" y="3059"/>
              <a:ext cx="580" cy="37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7" name="Line 8"/>
            <p:cNvSpPr>
              <a:spLocks noChangeShapeType="1"/>
            </p:cNvSpPr>
            <p:nvPr/>
          </p:nvSpPr>
          <p:spPr bwMode="auto">
            <a:xfrm flipH="1" flipV="1">
              <a:off x="2245" y="2115"/>
              <a:ext cx="726" cy="81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" name="Line 9"/>
            <p:cNvSpPr>
              <a:spLocks noChangeShapeType="1"/>
            </p:cNvSpPr>
            <p:nvPr/>
          </p:nvSpPr>
          <p:spPr bwMode="auto">
            <a:xfrm flipH="1">
              <a:off x="3379" y="2886"/>
              <a:ext cx="544" cy="4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9" name="Text Box 10"/>
            <p:cNvSpPr txBox="1">
              <a:spLocks noChangeArrowheads="1"/>
            </p:cNvSpPr>
            <p:nvPr/>
          </p:nvSpPr>
          <p:spPr bwMode="auto">
            <a:xfrm>
              <a:off x="295" y="2339"/>
              <a:ext cx="2032" cy="18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r"/>
              <a:r>
                <a:rPr lang="cs-CZ" sz="1600" b="1" dirty="0">
                  <a:solidFill>
                    <a:srgbClr val="000000"/>
                  </a:solidFill>
                </a:rPr>
                <a:t>Kloubní pouzdro</a:t>
              </a:r>
            </a:p>
          </p:txBody>
        </p:sp>
        <p:sp>
          <p:nvSpPr>
            <p:cNvPr id="20" name="Text Box 11"/>
            <p:cNvSpPr txBox="1">
              <a:spLocks noChangeArrowheads="1"/>
            </p:cNvSpPr>
            <p:nvPr/>
          </p:nvSpPr>
          <p:spPr bwMode="auto">
            <a:xfrm>
              <a:off x="0" y="1933"/>
              <a:ext cx="2351" cy="22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r"/>
              <a:r>
                <a:rPr lang="cs-CZ" sz="1600" b="1" dirty="0">
                  <a:solidFill>
                    <a:srgbClr val="000000"/>
                  </a:solidFill>
                </a:rPr>
                <a:t>Kloubní chrupavka</a:t>
              </a:r>
            </a:p>
          </p:txBody>
        </p:sp>
        <p:sp>
          <p:nvSpPr>
            <p:cNvPr id="21" name="Text Box 12"/>
            <p:cNvSpPr txBox="1">
              <a:spLocks noChangeArrowheads="1"/>
            </p:cNvSpPr>
            <p:nvPr/>
          </p:nvSpPr>
          <p:spPr bwMode="auto">
            <a:xfrm>
              <a:off x="3179" y="2540"/>
              <a:ext cx="1466" cy="5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r"/>
              <a:r>
                <a:rPr lang="cs-CZ" sz="1600" b="1" dirty="0">
                  <a:solidFill>
                    <a:srgbClr val="000000"/>
                  </a:solidFill>
                </a:rPr>
                <a:t>Kloubní</a:t>
              </a:r>
              <a:r>
                <a:rPr lang="cs-CZ" sz="2400" b="1" dirty="0">
                  <a:solidFill>
                    <a:srgbClr val="000000"/>
                  </a:solidFill>
                </a:rPr>
                <a:t> </a:t>
              </a:r>
              <a:r>
                <a:rPr lang="cs-CZ" sz="1600" b="1" dirty="0">
                  <a:solidFill>
                    <a:srgbClr val="000000"/>
                  </a:solidFill>
                </a:rPr>
                <a:t>tekutina</a:t>
              </a:r>
            </a:p>
          </p:txBody>
        </p:sp>
        <p:sp>
          <p:nvSpPr>
            <p:cNvPr id="22" name="Text Box 13"/>
            <p:cNvSpPr txBox="1">
              <a:spLocks noChangeArrowheads="1"/>
            </p:cNvSpPr>
            <p:nvPr/>
          </p:nvSpPr>
          <p:spPr bwMode="auto">
            <a:xfrm>
              <a:off x="748" y="2915"/>
              <a:ext cx="1579" cy="19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r"/>
              <a:r>
                <a:rPr lang="cs-CZ" sz="1600" b="1" dirty="0">
                  <a:solidFill>
                    <a:srgbClr val="000000"/>
                  </a:solidFill>
                </a:rPr>
                <a:t>Okostice</a:t>
              </a: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/>
      <p:bldP spid="6" grpId="0"/>
      <p:bldP spid="9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03848" y="404664"/>
            <a:ext cx="20729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 TO JE?</a:t>
            </a:r>
            <a:endParaRPr lang="cs-CZ" sz="2800" b="1" u="sng" dirty="0">
              <a:solidFill>
                <a:srgbClr val="FF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39552" y="980728"/>
            <a:ext cx="407193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80000"/>
              </a:lnSpc>
            </a:pPr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Vazivová blána, která je hojně prokrvená a protkaná nervy.</a:t>
            </a:r>
          </a:p>
          <a:p>
            <a:pPr lvl="1">
              <a:lnSpc>
                <a:spcPct val="80000"/>
              </a:lnSpc>
            </a:pPr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Rostou z ní kosti do šířky.</a:t>
            </a:r>
          </a:p>
        </p:txBody>
      </p:sp>
      <p:sp>
        <p:nvSpPr>
          <p:cNvPr id="4" name="Elipsa 3"/>
          <p:cNvSpPr/>
          <p:nvPr/>
        </p:nvSpPr>
        <p:spPr>
          <a:xfrm>
            <a:off x="5000628" y="1000108"/>
            <a:ext cx="2786082" cy="135732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---------------------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571736" y="2786058"/>
            <a:ext cx="635796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80000"/>
              </a:lnSpc>
            </a:pPr>
            <a:r>
              <a:rPr lang="cs-CZ" sz="2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Červená: V mládí ve všech kostech, později jen v plochých a krátkých; tvorba krevních buněk</a:t>
            </a:r>
          </a:p>
          <a:p>
            <a:pPr lvl="1">
              <a:lnSpc>
                <a:spcPct val="80000"/>
              </a:lnSpc>
            </a:pPr>
            <a:r>
              <a:rPr lang="cs-CZ" sz="2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Žlutá: Vzniká v dospělosti z červené ukládáním tuku (ztrácí schopnost krvetvorby)</a:t>
            </a:r>
          </a:p>
          <a:p>
            <a:pPr lvl="1">
              <a:lnSpc>
                <a:spcPct val="80000"/>
              </a:lnSpc>
            </a:pPr>
            <a:r>
              <a:rPr lang="cs-CZ" sz="2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Šedá: Vzniká ve stáří vymizením tuku ze žluté. Schopnost krvetvorby se již neobnoví.</a:t>
            </a:r>
            <a:endParaRPr lang="cs-CZ" sz="2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Elipsa 6"/>
          <p:cNvSpPr/>
          <p:nvPr/>
        </p:nvSpPr>
        <p:spPr>
          <a:xfrm>
            <a:off x="214282" y="2857496"/>
            <a:ext cx="2786082" cy="135732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---------------------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85720" y="5000636"/>
            <a:ext cx="356540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>
              <a:lnSpc>
                <a:spcPct val="80000"/>
              </a:lnSpc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Roste z ní kost do délky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Elipsa 9"/>
          <p:cNvSpPr/>
          <p:nvPr/>
        </p:nvSpPr>
        <p:spPr>
          <a:xfrm>
            <a:off x="5143504" y="4643446"/>
            <a:ext cx="2786082" cy="135732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---------------------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580112" y="1772816"/>
            <a:ext cx="16962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OKOSTNICE</a:t>
            </a:r>
            <a:endParaRPr lang="cs-CZ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11560" y="3645024"/>
            <a:ext cx="20249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KOSTNÍ  DŘEŇ</a:t>
            </a:r>
            <a:endParaRPr lang="cs-CZ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148064" y="5373216"/>
            <a:ext cx="31844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RŮSTOVÁ  CHRUPAVKA</a:t>
            </a:r>
            <a:endParaRPr lang="cs-CZ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5" grpId="0"/>
      <p:bldP spid="7" grpId="0" animBg="1"/>
      <p:bldP spid="9" grpId="0"/>
      <p:bldP spid="10" grpId="0" animBg="1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t1.gstatic.com/images?q=tbn:ANd9GcSGCSxD7KhYjvNC-kUtX2LJ_By0jXvDbo5jsVRpOvWXM79CNfq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980728"/>
            <a:ext cx="5616624" cy="5112568"/>
          </a:xfrm>
          <a:prstGeom prst="rect">
            <a:avLst/>
          </a:prstGeom>
          <a:noFill/>
          <a:effectLst>
            <a:outerShdw blurRad="1270000" dist="50800" dir="5400000" sx="108000" sy="108000" algn="ctr" rotWithShape="0">
              <a:srgbClr val="000000">
                <a:alpha val="43137"/>
              </a:srgb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539552" y="260648"/>
            <a:ext cx="73058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SPOJ   NÁZVY   KOSTÍ   S   MÍSTEM   NA  LEBCE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980728"/>
            <a:ext cx="18357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kost  temenní</a:t>
            </a:r>
            <a:endParaRPr lang="cs-CZ" sz="2000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259632" y="1700808"/>
            <a:ext cx="1378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kost  týlní</a:t>
            </a:r>
            <a:endParaRPr lang="cs-CZ" sz="2000" b="1" dirty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23528" y="2636912"/>
            <a:ext cx="20377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kosti spánkové</a:t>
            </a:r>
            <a:endParaRPr lang="cs-CZ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79512" y="3861048"/>
            <a:ext cx="12939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kost lícní</a:t>
            </a:r>
            <a:endParaRPr lang="cs-CZ" sz="20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9552" y="4725144"/>
            <a:ext cx="14366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kosti čelní</a:t>
            </a:r>
            <a:endParaRPr lang="cs-CZ" sz="20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043608" y="5589240"/>
            <a:ext cx="15376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kosti nosní</a:t>
            </a:r>
            <a:endParaRPr lang="cs-CZ" sz="20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2" name="Přímá spojovací šipka 11"/>
          <p:cNvCxnSpPr/>
          <p:nvPr/>
        </p:nvCxnSpPr>
        <p:spPr>
          <a:xfrm flipV="1">
            <a:off x="1835696" y="2060848"/>
            <a:ext cx="2664296" cy="288032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>
            <a:stCxn id="5" idx="3"/>
          </p:cNvCxnSpPr>
          <p:nvPr/>
        </p:nvCxnSpPr>
        <p:spPr>
          <a:xfrm>
            <a:off x="2087279" y="1180783"/>
            <a:ext cx="4140905" cy="952073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>
            <a:stCxn id="7" idx="3"/>
          </p:cNvCxnSpPr>
          <p:nvPr/>
        </p:nvCxnSpPr>
        <p:spPr>
          <a:xfrm>
            <a:off x="2361265" y="2836967"/>
            <a:ext cx="3650895" cy="376009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>
            <a:stCxn id="8" idx="3"/>
          </p:cNvCxnSpPr>
          <p:nvPr/>
        </p:nvCxnSpPr>
        <p:spPr>
          <a:xfrm flipV="1">
            <a:off x="1473456" y="3933056"/>
            <a:ext cx="2882520" cy="128047"/>
          </a:xfrm>
          <a:prstGeom prst="straightConnector1">
            <a:avLst/>
          </a:prstGeom>
          <a:ln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>
            <a:stCxn id="10" idx="3"/>
          </p:cNvCxnSpPr>
          <p:nvPr/>
        </p:nvCxnSpPr>
        <p:spPr>
          <a:xfrm flipV="1">
            <a:off x="2581208" y="3212976"/>
            <a:ext cx="982680" cy="2576319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šipka 27"/>
          <p:cNvCxnSpPr>
            <a:stCxn id="6" idx="3"/>
          </p:cNvCxnSpPr>
          <p:nvPr/>
        </p:nvCxnSpPr>
        <p:spPr>
          <a:xfrm>
            <a:off x="2638536" y="1900863"/>
            <a:ext cx="5533864" cy="1816169"/>
          </a:xfrm>
          <a:prstGeom prst="straightConnector1">
            <a:avLst/>
          </a:prstGeom>
          <a:ln>
            <a:solidFill>
              <a:srgbClr val="FF669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214290"/>
            <a:ext cx="10429916" cy="917596"/>
          </a:xfrm>
        </p:spPr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Rozdíly mezi horní a dolní končetinou</a:t>
            </a:r>
          </a:p>
        </p:txBody>
      </p:sp>
      <p:graphicFrame>
        <p:nvGraphicFramePr>
          <p:cNvPr id="58492" name="Group 124"/>
          <p:cNvGraphicFramePr>
            <a:graphicFrameLocks noGrp="1"/>
          </p:cNvGraphicFramePr>
          <p:nvPr>
            <p:ph type="tbl" idx="1"/>
          </p:nvPr>
        </p:nvGraphicFramePr>
        <p:xfrm>
          <a:off x="-36513" y="1600200"/>
          <a:ext cx="9217026" cy="4952366"/>
        </p:xfrm>
        <a:graphic>
          <a:graphicData uri="http://schemas.openxmlformats.org/drawingml/2006/table">
            <a:tbl>
              <a:tblPr/>
              <a:tblGrid>
                <a:gridCol w="2890838"/>
                <a:gridCol w="2555875"/>
                <a:gridCol w="3770313"/>
              </a:tblGrid>
              <a:tr h="873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Horní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Dolní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79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Funkce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Uchopování –palec v opozici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Pohyb, nosná funkce; palec v řadě s ostatními prsty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Kosti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Útlejší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Silnější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83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Pohyblivost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Vyšší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Nižší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Čéška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Nemá obdobu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Ano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79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Počet zápěstních/ zánártních kůstek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2000"/>
                                        <p:tgtEl>
                                          <p:spTgt spid="58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50825" y="0"/>
            <a:ext cx="8540750" cy="750888"/>
          </a:xfrm>
        </p:spPr>
        <p:txBody>
          <a:bodyPr>
            <a:normAutofit/>
          </a:bodyPr>
          <a:lstStyle/>
          <a:p>
            <a:r>
              <a:rPr lang="cs-CZ" sz="4500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Stavba kosterního svalu</a:t>
            </a:r>
          </a:p>
        </p:txBody>
      </p:sp>
      <p:sp>
        <p:nvSpPr>
          <p:cNvPr id="19459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0" y="620713"/>
            <a:ext cx="9144000" cy="6237287"/>
          </a:xfrm>
        </p:spPr>
        <p:txBody>
          <a:bodyPr>
            <a:normAutofit fontScale="92500"/>
          </a:bodyPr>
          <a:lstStyle/>
          <a:p>
            <a:endParaRPr lang="cs-CZ" sz="2800" dirty="0" smtClean="0">
              <a:solidFill>
                <a:srgbClr val="FF00FF"/>
              </a:solidFill>
            </a:endParaRPr>
          </a:p>
          <a:p>
            <a:pPr>
              <a:buNone/>
            </a:pPr>
            <a:r>
              <a:rPr lang="cs-CZ" sz="24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Vlákno </a:t>
            </a:r>
            <a:r>
              <a:rPr lang="cs-CZ" sz="2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jedna buňka</a:t>
            </a:r>
          </a:p>
          <a:p>
            <a:pPr>
              <a:buNone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cs-CZ" sz="2400" b="1" dirty="0" smtClean="0">
                <a:solidFill>
                  <a:srgbClr val="99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Vlákna </a:t>
            </a:r>
            <a:r>
              <a:rPr lang="cs-CZ" sz="2400" b="1" dirty="0">
                <a:solidFill>
                  <a:srgbClr val="99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jsou spojena řídkým vazivem do snopců</a:t>
            </a:r>
          </a:p>
          <a:p>
            <a:pPr>
              <a:buNone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cs-CZ" sz="2400" b="1" dirty="0" smtClean="0">
                <a:solidFill>
                  <a:srgbClr val="FF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Snopce </a:t>
            </a:r>
            <a:r>
              <a:rPr lang="cs-CZ" sz="2400" b="1" dirty="0">
                <a:solidFill>
                  <a:srgbClr val="FF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jsou vazivem spojeny ve sval</a:t>
            </a:r>
          </a:p>
          <a:p>
            <a:endParaRPr lang="cs-CZ" sz="2800" dirty="0"/>
          </a:p>
          <a:p>
            <a:endParaRPr lang="cs-CZ" sz="2800" dirty="0"/>
          </a:p>
          <a:p>
            <a:endParaRPr lang="cs-CZ" sz="2800" dirty="0"/>
          </a:p>
          <a:p>
            <a:pPr>
              <a:buNone/>
            </a:pPr>
            <a:endParaRPr lang="cs-CZ" sz="2800" dirty="0"/>
          </a:p>
          <a:p>
            <a:endParaRPr lang="cs-CZ" sz="2800" dirty="0"/>
          </a:p>
          <a:p>
            <a:endParaRPr lang="cs-CZ" sz="2800" dirty="0"/>
          </a:p>
          <a:p>
            <a:r>
              <a:rPr lang="cs-CZ" sz="2800" b="1" dirty="0"/>
              <a:t>Sval dělíme na bříško a úpony</a:t>
            </a:r>
          </a:p>
          <a:p>
            <a:r>
              <a:rPr lang="cs-CZ" sz="2800" b="1" dirty="0"/>
              <a:t>Úpony jsou z </a:t>
            </a:r>
            <a:r>
              <a:rPr lang="cs-CZ" sz="2800" b="1" dirty="0" smtClean="0"/>
              <a:t>…….. a </a:t>
            </a:r>
            <a:r>
              <a:rPr lang="cs-CZ" sz="2800" b="1" dirty="0"/>
              <a:t>bříško je tvořeno </a:t>
            </a:r>
            <a:r>
              <a:rPr lang="cs-CZ" sz="2800" b="1" dirty="0" smtClean="0"/>
              <a:t>…………………….</a:t>
            </a:r>
            <a:endParaRPr lang="cs-CZ" sz="2800" b="1" dirty="0"/>
          </a:p>
          <a:p>
            <a:r>
              <a:rPr lang="cs-CZ" sz="2800" b="1" dirty="0"/>
              <a:t>Bříško je kryto </a:t>
            </a:r>
            <a:r>
              <a:rPr lang="cs-CZ" sz="2800" b="1" dirty="0" smtClean="0"/>
              <a:t>…………………….. </a:t>
            </a:r>
            <a:r>
              <a:rPr lang="cs-CZ" sz="2800" b="1" dirty="0"/>
              <a:t>blánou povázkou (fascií)</a:t>
            </a:r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684213" y="2420938"/>
            <a:ext cx="8137525" cy="2286000"/>
            <a:chOff x="431" y="2675"/>
            <a:chExt cx="5126" cy="1440"/>
          </a:xfrm>
        </p:grpSpPr>
        <p:sp>
          <p:nvSpPr>
            <p:cNvPr id="19469" name="Freeform 13"/>
            <p:cNvSpPr>
              <a:spLocks/>
            </p:cNvSpPr>
            <p:nvPr/>
          </p:nvSpPr>
          <p:spPr bwMode="auto">
            <a:xfrm>
              <a:off x="792" y="2675"/>
              <a:ext cx="4332" cy="838"/>
            </a:xfrm>
            <a:custGeom>
              <a:avLst/>
              <a:gdLst/>
              <a:ahLst/>
              <a:cxnLst>
                <a:cxn ang="0">
                  <a:pos x="181" y="371"/>
                </a:cxn>
                <a:cxn ang="0">
                  <a:pos x="744" y="320"/>
                </a:cxn>
                <a:cxn ang="0">
                  <a:pos x="1397" y="90"/>
                </a:cxn>
                <a:cxn ang="0">
                  <a:pos x="2062" y="0"/>
                </a:cxn>
                <a:cxn ang="0">
                  <a:pos x="2779" y="90"/>
                </a:cxn>
                <a:cxn ang="0">
                  <a:pos x="3419" y="320"/>
                </a:cxn>
                <a:cxn ang="0">
                  <a:pos x="4136" y="423"/>
                </a:cxn>
                <a:cxn ang="0">
                  <a:pos x="4213" y="461"/>
                </a:cxn>
                <a:cxn ang="0">
                  <a:pos x="3419" y="499"/>
                </a:cxn>
                <a:cxn ang="0">
                  <a:pos x="2768" y="755"/>
                </a:cxn>
                <a:cxn ang="0">
                  <a:pos x="2139" y="832"/>
                </a:cxn>
                <a:cxn ang="0">
                  <a:pos x="1410" y="717"/>
                </a:cxn>
                <a:cxn ang="0">
                  <a:pos x="731" y="461"/>
                </a:cxn>
                <a:cxn ang="0">
                  <a:pos x="92" y="438"/>
                </a:cxn>
                <a:cxn ang="0">
                  <a:pos x="181" y="371"/>
                </a:cxn>
              </a:cxnLst>
              <a:rect l="0" t="0" r="r" b="b"/>
              <a:pathLst>
                <a:path w="4332" h="838">
                  <a:moveTo>
                    <a:pt x="181" y="371"/>
                  </a:moveTo>
                  <a:cubicBezTo>
                    <a:pt x="290" y="351"/>
                    <a:pt x="541" y="367"/>
                    <a:pt x="744" y="320"/>
                  </a:cubicBezTo>
                  <a:cubicBezTo>
                    <a:pt x="947" y="273"/>
                    <a:pt x="1177" y="143"/>
                    <a:pt x="1397" y="90"/>
                  </a:cubicBezTo>
                  <a:cubicBezTo>
                    <a:pt x="1617" y="37"/>
                    <a:pt x="1832" y="0"/>
                    <a:pt x="2062" y="0"/>
                  </a:cubicBezTo>
                  <a:cubicBezTo>
                    <a:pt x="2292" y="0"/>
                    <a:pt x="2553" y="37"/>
                    <a:pt x="2779" y="90"/>
                  </a:cubicBezTo>
                  <a:cubicBezTo>
                    <a:pt x="3005" y="143"/>
                    <a:pt x="3193" y="265"/>
                    <a:pt x="3419" y="320"/>
                  </a:cubicBezTo>
                  <a:cubicBezTo>
                    <a:pt x="3645" y="375"/>
                    <a:pt x="4004" y="399"/>
                    <a:pt x="4136" y="423"/>
                  </a:cubicBezTo>
                  <a:cubicBezTo>
                    <a:pt x="4268" y="447"/>
                    <a:pt x="4332" y="448"/>
                    <a:pt x="4213" y="461"/>
                  </a:cubicBezTo>
                  <a:cubicBezTo>
                    <a:pt x="4094" y="474"/>
                    <a:pt x="3660" y="450"/>
                    <a:pt x="3419" y="499"/>
                  </a:cubicBezTo>
                  <a:cubicBezTo>
                    <a:pt x="3178" y="548"/>
                    <a:pt x="2981" y="700"/>
                    <a:pt x="2768" y="755"/>
                  </a:cubicBezTo>
                  <a:cubicBezTo>
                    <a:pt x="2555" y="810"/>
                    <a:pt x="2365" y="838"/>
                    <a:pt x="2139" y="832"/>
                  </a:cubicBezTo>
                  <a:cubicBezTo>
                    <a:pt x="1913" y="826"/>
                    <a:pt x="1645" y="779"/>
                    <a:pt x="1410" y="717"/>
                  </a:cubicBezTo>
                  <a:cubicBezTo>
                    <a:pt x="1175" y="655"/>
                    <a:pt x="951" y="507"/>
                    <a:pt x="731" y="461"/>
                  </a:cubicBezTo>
                  <a:cubicBezTo>
                    <a:pt x="511" y="415"/>
                    <a:pt x="184" y="453"/>
                    <a:pt x="92" y="438"/>
                  </a:cubicBezTo>
                  <a:cubicBezTo>
                    <a:pt x="0" y="423"/>
                    <a:pt x="75" y="397"/>
                    <a:pt x="181" y="371"/>
                  </a:cubicBez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9470" name="AutoShape 14"/>
            <p:cNvSpPr>
              <a:spLocks/>
            </p:cNvSpPr>
            <p:nvPr/>
          </p:nvSpPr>
          <p:spPr bwMode="auto">
            <a:xfrm rot="5400000">
              <a:off x="2755" y="2532"/>
              <a:ext cx="301" cy="2405"/>
            </a:xfrm>
            <a:prstGeom prst="rightBrace">
              <a:avLst>
                <a:gd name="adj1" fmla="val 66584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9471" name="AutoShape 15"/>
            <p:cNvSpPr>
              <a:spLocks/>
            </p:cNvSpPr>
            <p:nvPr/>
          </p:nvSpPr>
          <p:spPr bwMode="auto">
            <a:xfrm rot="5400000">
              <a:off x="4626" y="3045"/>
              <a:ext cx="227" cy="1270"/>
            </a:xfrm>
            <a:prstGeom prst="rightBrace">
              <a:avLst>
                <a:gd name="adj1" fmla="val 46623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9472" name="AutoShape 16"/>
            <p:cNvSpPr>
              <a:spLocks/>
            </p:cNvSpPr>
            <p:nvPr/>
          </p:nvSpPr>
          <p:spPr bwMode="auto">
            <a:xfrm rot="5400000">
              <a:off x="952" y="3091"/>
              <a:ext cx="227" cy="1270"/>
            </a:xfrm>
            <a:prstGeom prst="rightBrace">
              <a:avLst>
                <a:gd name="adj1" fmla="val 46623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9473" name="Text Box 17"/>
            <p:cNvSpPr txBox="1">
              <a:spLocks noChangeArrowheads="1"/>
            </p:cNvSpPr>
            <p:nvPr/>
          </p:nvSpPr>
          <p:spPr bwMode="auto">
            <a:xfrm>
              <a:off x="2154" y="3884"/>
              <a:ext cx="158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cs-CZ"/>
                <a:t>bříško</a:t>
              </a:r>
            </a:p>
          </p:txBody>
        </p:sp>
        <p:sp>
          <p:nvSpPr>
            <p:cNvPr id="19474" name="Text Box 18"/>
            <p:cNvSpPr txBox="1">
              <a:spLocks noChangeArrowheads="1"/>
            </p:cNvSpPr>
            <p:nvPr/>
          </p:nvSpPr>
          <p:spPr bwMode="auto">
            <a:xfrm>
              <a:off x="431" y="3884"/>
              <a:ext cx="158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cs-CZ"/>
                <a:t>Úpon (hlava)</a:t>
              </a:r>
            </a:p>
          </p:txBody>
        </p:sp>
        <p:sp>
          <p:nvSpPr>
            <p:cNvPr id="19475" name="Text Box 19"/>
            <p:cNvSpPr txBox="1">
              <a:spLocks noChangeArrowheads="1"/>
            </p:cNvSpPr>
            <p:nvPr/>
          </p:nvSpPr>
          <p:spPr bwMode="auto">
            <a:xfrm>
              <a:off x="3969" y="3793"/>
              <a:ext cx="158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cs-CZ"/>
                <a:t>Úpon (ocas)</a:t>
              </a: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20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20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2000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2000"/>
                                        <p:tgtEl>
                                          <p:spTgt spid="194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2000"/>
                                        <p:tgtEl>
                                          <p:spTgt spid="194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2000"/>
                                        <p:tgtEl>
                                          <p:spTgt spid="1945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/>
          </a:bodyPr>
          <a:lstStyle/>
          <a:p>
            <a:r>
              <a:rPr lang="cs-CZ" sz="4500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Funkce kosterního svalu</a:t>
            </a:r>
          </a:p>
        </p:txBody>
      </p:sp>
      <p:sp>
        <p:nvSpPr>
          <p:cNvPr id="20483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242854" y="1500174"/>
            <a:ext cx="8901146" cy="4967302"/>
          </a:xfrm>
        </p:spPr>
        <p:txBody>
          <a:bodyPr/>
          <a:lstStyle/>
          <a:p>
            <a:pPr>
              <a:buNone/>
            </a:pPr>
            <a:r>
              <a:rPr lang="cs-CZ" sz="2400" b="1" dirty="0"/>
              <a:t>Vyšleme nervový </a:t>
            </a:r>
            <a:r>
              <a:rPr lang="cs-CZ" sz="2400" b="1" dirty="0" smtClean="0"/>
              <a:t>signál </a:t>
            </a:r>
          </a:p>
          <a:p>
            <a:pPr>
              <a:buNone/>
            </a:pPr>
            <a:r>
              <a:rPr lang="cs-CZ" sz="2400" b="1" dirty="0" smtClean="0"/>
              <a:t>                              vylití </a:t>
            </a:r>
            <a:r>
              <a:rPr lang="cs-CZ" sz="2400" b="1" dirty="0"/>
              <a:t>vápníku do svalových </a:t>
            </a:r>
            <a:r>
              <a:rPr lang="cs-CZ" sz="2400" b="1" dirty="0" smtClean="0"/>
              <a:t>vláken</a:t>
            </a:r>
          </a:p>
          <a:p>
            <a:pPr>
              <a:buNone/>
            </a:pPr>
            <a:endParaRPr lang="cs-CZ" sz="2400" b="1" dirty="0" smtClean="0">
              <a:solidFill>
                <a:srgbClr val="FF99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cs-CZ" sz="2400" b="1" dirty="0" smtClean="0">
                <a:solidFill>
                  <a:srgbClr val="FF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Díky </a:t>
            </a:r>
            <a:r>
              <a:rPr lang="cs-CZ" sz="2400" b="1" dirty="0">
                <a:solidFill>
                  <a:srgbClr val="FF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přítomnosti vápníku se začínají spojovat bílkoviny </a:t>
            </a:r>
            <a:r>
              <a:rPr lang="cs-CZ" sz="2400" b="1" dirty="0" smtClean="0">
                <a:solidFill>
                  <a:srgbClr val="FF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ve </a:t>
            </a:r>
            <a:r>
              <a:rPr lang="cs-CZ" sz="2400" b="1" dirty="0">
                <a:solidFill>
                  <a:srgbClr val="FF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vláknech (aktin a myozin)</a:t>
            </a:r>
          </a:p>
          <a:p>
            <a:pPr>
              <a:buNone/>
            </a:pPr>
            <a:r>
              <a:rPr lang="cs-CZ" sz="2400" b="1" dirty="0" smtClean="0"/>
              <a:t>                 Svalová </a:t>
            </a:r>
            <a:r>
              <a:rPr lang="cs-CZ" sz="2400" b="1" dirty="0"/>
              <a:t>vlákna se </a:t>
            </a:r>
            <a:r>
              <a:rPr lang="cs-CZ" sz="2400" b="1" dirty="0" smtClean="0"/>
              <a:t>smršťují</a:t>
            </a:r>
          </a:p>
          <a:p>
            <a:pPr>
              <a:buNone/>
            </a:pPr>
            <a:r>
              <a:rPr lang="cs-CZ" sz="2400" b="1" dirty="0" smtClean="0"/>
              <a:t>                                 </a:t>
            </a:r>
          </a:p>
          <a:p>
            <a:pPr>
              <a:buNone/>
            </a:pPr>
            <a:r>
              <a:rPr lang="cs-CZ" sz="2400" b="1" dirty="0" smtClean="0"/>
              <a:t>                              Spotřebovávají </a:t>
            </a:r>
            <a:r>
              <a:rPr lang="cs-CZ" sz="2400" b="1" dirty="0"/>
              <a:t>se cukry a kyslík</a:t>
            </a:r>
          </a:p>
          <a:p>
            <a:endParaRPr lang="cs-CZ" sz="2400" dirty="0" smtClean="0"/>
          </a:p>
          <a:p>
            <a:pPr algn="ctr">
              <a:buNone/>
            </a:pPr>
            <a:r>
              <a:rPr lang="cs-CZ" sz="2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 </a:t>
            </a:r>
            <a:r>
              <a:rPr lang="cs-CZ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nedostatku kyslíku vzniká kyselina mléčná – sval </a:t>
            </a:r>
            <a:r>
              <a:rPr lang="cs-CZ" sz="2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bolí       </a:t>
            </a:r>
            <a:endParaRPr lang="cs-CZ" sz="24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Šipka doprava 3"/>
          <p:cNvSpPr/>
          <p:nvPr/>
        </p:nvSpPr>
        <p:spPr>
          <a:xfrm>
            <a:off x="1714480" y="2071678"/>
            <a:ext cx="571504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785786" y="3714752"/>
            <a:ext cx="571504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/>
          <p:cNvSpPr/>
          <p:nvPr/>
        </p:nvSpPr>
        <p:spPr>
          <a:xfrm>
            <a:off x="1643042" y="4643446"/>
            <a:ext cx="714380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20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20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20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2000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2000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2000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2000"/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0" build="p"/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428596" y="214290"/>
            <a:ext cx="7786688" cy="1143000"/>
          </a:xfrm>
        </p:spPr>
        <p:txBody>
          <a:bodyPr>
            <a:noAutofit/>
          </a:bodyPr>
          <a:lstStyle/>
          <a:p>
            <a:pPr algn="ctr"/>
            <a:r>
              <a:rPr lang="cs-CZ" sz="4500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Nejdůležitější kosterní svaly lidského těla</a:t>
            </a:r>
          </a:p>
        </p:txBody>
      </p:sp>
      <p:sp>
        <p:nvSpPr>
          <p:cNvPr id="8" name="Elipsa 7"/>
          <p:cNvSpPr/>
          <p:nvPr/>
        </p:nvSpPr>
        <p:spPr>
          <a:xfrm>
            <a:off x="214282" y="1428736"/>
            <a:ext cx="3357586" cy="1357322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cs-CZ" sz="2000" b="1" u="sng" dirty="0" smtClean="0">
                <a:latin typeface="Arial" pitchFamily="34" charset="0"/>
                <a:cs typeface="Arial" pitchFamily="34" charset="0"/>
              </a:rPr>
              <a:t>SVALY   KRKU</a:t>
            </a:r>
          </a:p>
          <a:p>
            <a:pPr lvl="1">
              <a:buNone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-Zdvihač hlavy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Elipsa 8"/>
          <p:cNvSpPr/>
          <p:nvPr/>
        </p:nvSpPr>
        <p:spPr>
          <a:xfrm>
            <a:off x="4572000" y="1500174"/>
            <a:ext cx="3929090" cy="2071702"/>
          </a:xfrm>
          <a:prstGeom prst="ellipse">
            <a:avLst/>
          </a:prstGeom>
          <a:solidFill>
            <a:srgbClr val="99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u="sng" dirty="0" smtClean="0">
                <a:latin typeface="Arial" pitchFamily="34" charset="0"/>
                <a:cs typeface="Arial" pitchFamily="34" charset="0"/>
              </a:rPr>
              <a:t>SVALY   HLAVY</a:t>
            </a:r>
          </a:p>
          <a:p>
            <a:pPr lvl="1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- Mimické</a:t>
            </a:r>
          </a:p>
          <a:p>
            <a:pPr lvl="2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Vytvářejí výraz obličeje</a:t>
            </a:r>
          </a:p>
          <a:p>
            <a:pPr lvl="1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- Žvýkací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Elipsa 9"/>
          <p:cNvSpPr/>
          <p:nvPr/>
        </p:nvSpPr>
        <p:spPr>
          <a:xfrm>
            <a:off x="683568" y="2428868"/>
            <a:ext cx="5602944" cy="4429132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    </a:t>
            </a: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000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SVALY  HRUDNÍKU  A  BŘICHA</a:t>
            </a:r>
            <a:endParaRPr lang="cs-CZ" sz="2000" b="1" u="sng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1"/>
            <a:r>
              <a:rPr lang="cs-CZ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- Velký prsní sval</a:t>
            </a:r>
          </a:p>
          <a:p>
            <a:pPr lvl="2"/>
            <a:r>
              <a:rPr lang="cs-CZ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Pohyb </a:t>
            </a:r>
            <a:r>
              <a:rPr lang="cs-CZ" sz="20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cs-CZ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končetin</a:t>
            </a:r>
          </a:p>
          <a:p>
            <a:pPr lvl="2"/>
            <a:r>
              <a:rPr lang="cs-CZ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Dýchání</a:t>
            </a:r>
          </a:p>
          <a:p>
            <a:pPr lvl="1"/>
            <a:r>
              <a:rPr lang="cs-CZ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-  Přímý sval břišní</a:t>
            </a:r>
          </a:p>
          <a:p>
            <a:pPr lvl="2"/>
            <a:r>
              <a:rPr lang="cs-CZ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Břišní lis</a:t>
            </a:r>
          </a:p>
          <a:p>
            <a:pPr lvl="1"/>
            <a:r>
              <a:rPr lang="cs-CZ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-  Bránice</a:t>
            </a:r>
          </a:p>
          <a:p>
            <a:pPr lvl="2"/>
            <a:r>
              <a:rPr lang="cs-CZ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Odděluje dutinu hrudní </a:t>
            </a:r>
            <a:r>
              <a:rPr lang="cs-CZ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od </a:t>
            </a:r>
            <a:r>
              <a:rPr lang="cs-CZ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dutiny břišní</a:t>
            </a:r>
          </a:p>
          <a:p>
            <a:pPr lvl="2"/>
            <a:r>
              <a:rPr lang="cs-CZ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Dýchání</a:t>
            </a:r>
          </a:p>
          <a:p>
            <a:pPr lvl="2"/>
            <a:r>
              <a:rPr lang="cs-CZ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Smích = křeč bránic</a:t>
            </a:r>
            <a:r>
              <a:rPr lang="cs-CZ" b="1" dirty="0" smtClean="0">
                <a:solidFill>
                  <a:schemeClr val="tx1"/>
                </a:solidFill>
              </a:rPr>
              <a:t>e</a:t>
            </a:r>
          </a:p>
          <a:p>
            <a:pPr>
              <a:buFont typeface="Arial" charset="0"/>
              <a:buNone/>
            </a:pPr>
            <a:endParaRPr lang="cs-CZ" dirty="0"/>
          </a:p>
        </p:txBody>
      </p:sp>
      <p:sp>
        <p:nvSpPr>
          <p:cNvPr id="11" name="Elipsa 10"/>
          <p:cNvSpPr/>
          <p:nvPr/>
        </p:nvSpPr>
        <p:spPr>
          <a:xfrm>
            <a:off x="4929190" y="3714752"/>
            <a:ext cx="3786214" cy="23574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r>
              <a:rPr lang="cs-CZ" sz="2000" b="1" u="sng" dirty="0" smtClean="0">
                <a:latin typeface="Arial" pitchFamily="34" charset="0"/>
                <a:cs typeface="Arial" pitchFamily="34" charset="0"/>
              </a:rPr>
              <a:t>SVALY   ZAD</a:t>
            </a:r>
          </a:p>
          <a:p>
            <a:pPr lvl="1">
              <a:lnSpc>
                <a:spcPct val="90000"/>
              </a:lnSpc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Trapézový</a:t>
            </a:r>
          </a:p>
          <a:p>
            <a:pPr lvl="1">
              <a:lnSpc>
                <a:spcPct val="90000"/>
              </a:lnSpc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Široký sval zádový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8" grpId="0" animBg="1"/>
      <p:bldP spid="9" grpId="0" animBg="1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00034" y="214290"/>
            <a:ext cx="800105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5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Nejdůležitější kosterní svaly lidského těla</a:t>
            </a:r>
          </a:p>
        </p:txBody>
      </p:sp>
      <p:sp>
        <p:nvSpPr>
          <p:cNvPr id="4" name="Elipsa 3"/>
          <p:cNvSpPr/>
          <p:nvPr/>
        </p:nvSpPr>
        <p:spPr>
          <a:xfrm>
            <a:off x="214282" y="1643050"/>
            <a:ext cx="4714908" cy="3214710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r>
              <a:rPr lang="cs-CZ" sz="2000" b="1" u="sng" dirty="0" smtClean="0">
                <a:latin typeface="Arial" pitchFamily="34" charset="0"/>
                <a:cs typeface="Arial" pitchFamily="34" charset="0"/>
              </a:rPr>
              <a:t>Svaly horní končetiny</a:t>
            </a:r>
          </a:p>
          <a:p>
            <a:pPr lvl="1">
              <a:lnSpc>
                <a:spcPct val="90000"/>
              </a:lnSpc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- Deltový</a:t>
            </a:r>
          </a:p>
          <a:p>
            <a:pPr lvl="2">
              <a:lnSpc>
                <a:spcPct val="90000"/>
              </a:lnSpc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Na rameni</a:t>
            </a:r>
          </a:p>
          <a:p>
            <a:pPr lvl="1">
              <a:lnSpc>
                <a:spcPct val="90000"/>
              </a:lnSpc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- Dvojhlavý sval pažní (biceps)</a:t>
            </a:r>
          </a:p>
          <a:p>
            <a:pPr lvl="1">
              <a:lnSpc>
                <a:spcPct val="90000"/>
              </a:lnSpc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- Trojhlavý sval pažní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Elipsa 4"/>
          <p:cNvSpPr/>
          <p:nvPr/>
        </p:nvSpPr>
        <p:spPr>
          <a:xfrm>
            <a:off x="3786182" y="2928934"/>
            <a:ext cx="5143536" cy="3714776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r>
              <a:rPr lang="cs-CZ" sz="2000" b="1" u="sng" dirty="0" smtClean="0">
                <a:latin typeface="Arial" pitchFamily="34" charset="0"/>
                <a:cs typeface="Arial" pitchFamily="34" charset="0"/>
              </a:rPr>
              <a:t>Svaly dolní končetiny</a:t>
            </a:r>
          </a:p>
          <a:p>
            <a:pPr lvl="1">
              <a:lnSpc>
                <a:spcPct val="90000"/>
              </a:lnSpc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- Velký sval hýžďový</a:t>
            </a:r>
          </a:p>
          <a:p>
            <a:pPr lvl="1">
              <a:lnSpc>
                <a:spcPct val="90000"/>
              </a:lnSpc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- Čtyřhlavý sval stehenní</a:t>
            </a:r>
          </a:p>
          <a:p>
            <a:pPr lvl="1">
              <a:lnSpc>
                <a:spcPct val="90000"/>
              </a:lnSpc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- Dvojhlavý sval stehenní</a:t>
            </a:r>
          </a:p>
          <a:p>
            <a:pPr lvl="1">
              <a:lnSpc>
                <a:spcPct val="90000"/>
              </a:lnSpc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- Krejčovský sval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00034" y="214290"/>
            <a:ext cx="800105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500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Doplň </a:t>
            </a:r>
            <a:r>
              <a:rPr lang="cs-CZ" sz="45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kosterní svaly lidského těla</a:t>
            </a:r>
          </a:p>
        </p:txBody>
      </p:sp>
      <p:sp>
        <p:nvSpPr>
          <p:cNvPr id="4" name="Elipsa 3"/>
          <p:cNvSpPr/>
          <p:nvPr/>
        </p:nvSpPr>
        <p:spPr>
          <a:xfrm>
            <a:off x="0" y="1556792"/>
            <a:ext cx="4714908" cy="3214710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r>
              <a:rPr lang="cs-CZ" sz="2400" b="1" u="sng" dirty="0" smtClean="0">
                <a:latin typeface="Arial" pitchFamily="34" charset="0"/>
                <a:cs typeface="Arial" pitchFamily="34" charset="0"/>
              </a:rPr>
              <a:t>Svaly horní končetiny</a:t>
            </a:r>
          </a:p>
          <a:p>
            <a:pPr>
              <a:lnSpc>
                <a:spcPct val="90000"/>
              </a:lnSpc>
            </a:pPr>
            <a:endParaRPr lang="cs-CZ" sz="2000" b="1" u="sng" dirty="0" smtClean="0"/>
          </a:p>
          <a:p>
            <a:pPr>
              <a:lnSpc>
                <a:spcPct val="90000"/>
              </a:lnSpc>
            </a:pPr>
            <a:endParaRPr lang="cs-CZ" sz="2000" b="1" u="sng" dirty="0" smtClean="0"/>
          </a:p>
          <a:p>
            <a:pPr>
              <a:lnSpc>
                <a:spcPct val="90000"/>
              </a:lnSpc>
            </a:pPr>
            <a:endParaRPr lang="cs-CZ" sz="2000" b="1" u="sng" dirty="0" smtClean="0"/>
          </a:p>
          <a:p>
            <a:pPr>
              <a:lnSpc>
                <a:spcPct val="90000"/>
              </a:lnSpc>
            </a:pPr>
            <a:endParaRPr lang="cs-CZ" sz="2000" b="1" u="sng" dirty="0" smtClean="0"/>
          </a:p>
          <a:p>
            <a:pPr>
              <a:lnSpc>
                <a:spcPct val="90000"/>
              </a:lnSpc>
            </a:pPr>
            <a:endParaRPr lang="cs-CZ" sz="2000" b="1" u="sng" dirty="0" smtClean="0"/>
          </a:p>
          <a:p>
            <a:pPr lvl="1">
              <a:lnSpc>
                <a:spcPct val="90000"/>
              </a:lnSpc>
            </a:pPr>
            <a:endParaRPr lang="cs-CZ" sz="2000" b="1" dirty="0" smtClean="0"/>
          </a:p>
        </p:txBody>
      </p:sp>
      <p:sp>
        <p:nvSpPr>
          <p:cNvPr id="5" name="Elipsa 4"/>
          <p:cNvSpPr/>
          <p:nvPr/>
        </p:nvSpPr>
        <p:spPr>
          <a:xfrm>
            <a:off x="4000464" y="1484784"/>
            <a:ext cx="5143536" cy="3714776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r>
              <a:rPr lang="cs-CZ" sz="2400" b="1" u="sng" dirty="0" smtClean="0">
                <a:latin typeface="Arial" pitchFamily="34" charset="0"/>
                <a:cs typeface="Arial" pitchFamily="34" charset="0"/>
              </a:rPr>
              <a:t>Svaly dolní končetiny</a:t>
            </a:r>
          </a:p>
          <a:p>
            <a:pPr>
              <a:lnSpc>
                <a:spcPct val="90000"/>
              </a:lnSpc>
            </a:pPr>
            <a:endParaRPr lang="cs-CZ" sz="2000" b="1" u="sng" dirty="0" smtClean="0"/>
          </a:p>
          <a:p>
            <a:pPr>
              <a:lnSpc>
                <a:spcPct val="90000"/>
              </a:lnSpc>
            </a:pPr>
            <a:endParaRPr lang="cs-CZ" sz="2000" b="1" u="sng" dirty="0" smtClean="0"/>
          </a:p>
          <a:p>
            <a:pPr>
              <a:lnSpc>
                <a:spcPct val="90000"/>
              </a:lnSpc>
            </a:pPr>
            <a:endParaRPr lang="cs-CZ" sz="2000" b="1" u="sng" dirty="0" smtClean="0"/>
          </a:p>
          <a:p>
            <a:pPr>
              <a:lnSpc>
                <a:spcPct val="90000"/>
              </a:lnSpc>
            </a:pPr>
            <a:endParaRPr lang="cs-CZ" sz="2000" b="1" u="sng" dirty="0" smtClean="0"/>
          </a:p>
          <a:p>
            <a:pPr lvl="1">
              <a:lnSpc>
                <a:spcPct val="90000"/>
              </a:lnSpc>
            </a:pPr>
            <a:endParaRPr lang="cs-CZ" sz="2000" b="1" dirty="0" smtClean="0"/>
          </a:p>
        </p:txBody>
      </p:sp>
      <p:sp>
        <p:nvSpPr>
          <p:cNvPr id="6" name="TextovéPole 5"/>
          <p:cNvSpPr txBox="1"/>
          <p:nvPr/>
        </p:nvSpPr>
        <p:spPr>
          <a:xfrm>
            <a:off x="323528" y="5301208"/>
            <a:ext cx="9973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deltový</a:t>
            </a:r>
            <a:endParaRPr lang="cs-CZ" sz="2000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283968" y="5589240"/>
            <a:ext cx="25651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dvouhlavý sval pažní</a:t>
            </a:r>
            <a:endParaRPr lang="cs-CZ" sz="2000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9" name="Přímá spojovací šipka 8"/>
          <p:cNvCxnSpPr/>
          <p:nvPr/>
        </p:nvCxnSpPr>
        <p:spPr>
          <a:xfrm flipV="1">
            <a:off x="899592" y="3789040"/>
            <a:ext cx="0" cy="16561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flipH="1" flipV="1">
            <a:off x="3563888" y="4221088"/>
            <a:ext cx="1368152" cy="14401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827584" y="6021288"/>
            <a:ext cx="23230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velký sval hýžďový</a:t>
            </a:r>
            <a:endParaRPr lang="cs-CZ" sz="20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4" name="Přímá spojovací šipka 13"/>
          <p:cNvCxnSpPr/>
          <p:nvPr/>
        </p:nvCxnSpPr>
        <p:spPr>
          <a:xfrm flipV="1">
            <a:off x="2699792" y="4077072"/>
            <a:ext cx="2160240" cy="20162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6156176" y="6237312"/>
            <a:ext cx="28360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dvojhlavý sval stehenní</a:t>
            </a:r>
            <a:endParaRPr lang="cs-CZ" sz="2000" dirty="0">
              <a:solidFill>
                <a:srgbClr val="92D05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8" name="Přímá spojovací šipka 17"/>
          <p:cNvCxnSpPr/>
          <p:nvPr/>
        </p:nvCxnSpPr>
        <p:spPr>
          <a:xfrm flipH="1" flipV="1">
            <a:off x="6732240" y="4869160"/>
            <a:ext cx="288032" cy="13681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3491880" y="6381328"/>
            <a:ext cx="23647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trojhlavý sval pažní</a:t>
            </a:r>
            <a:endParaRPr lang="cs-CZ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1" name="Přímá spojovací šipka 20"/>
          <p:cNvCxnSpPr/>
          <p:nvPr/>
        </p:nvCxnSpPr>
        <p:spPr>
          <a:xfrm flipH="1" flipV="1">
            <a:off x="2771800" y="4365104"/>
            <a:ext cx="1152128" cy="21602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2267744" y="5229200"/>
            <a:ext cx="19527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Krejčovský sval</a:t>
            </a:r>
            <a:endParaRPr lang="cs-CZ" sz="20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4" name="Přímá spojovací šipka 23"/>
          <p:cNvCxnSpPr/>
          <p:nvPr/>
        </p:nvCxnSpPr>
        <p:spPr>
          <a:xfrm flipV="1">
            <a:off x="4067944" y="4221088"/>
            <a:ext cx="1080120" cy="1152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/>
      <p:bldP spid="7" grpId="0"/>
      <p:bldP spid="12" grpId="0"/>
      <p:bldP spid="16" grpId="0"/>
      <p:bldP spid="19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4365104"/>
            <a:ext cx="6336704" cy="92333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 cmpd="sng">
            <a:solidFill>
              <a:schemeClr val="accent1">
                <a:alpha val="0"/>
              </a:schemeClr>
            </a:solidFill>
          </a:ln>
          <a:effectLst>
            <a:outerShdw blurRad="825500" dist="38100" dir="16200000" sx="111000" sy="111000" rotWithShape="0">
              <a:prstClr val="black">
                <a:alpha val="35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Autorem materiálu a všech jeho částí,</a:t>
            </a:r>
          </a:p>
          <a:p>
            <a:pPr algn="ctr"/>
            <a:r>
              <a:rPr lang="cs-CZ" i="1" dirty="0" smtClean="0"/>
              <a:t> není-li uvedeno jinak, je</a:t>
            </a:r>
          </a:p>
          <a:p>
            <a:pPr algn="ctr"/>
            <a:r>
              <a:rPr lang="cs-CZ" i="1" dirty="0" smtClean="0"/>
              <a:t> Mgr. Lenka </a:t>
            </a:r>
            <a:r>
              <a:rPr lang="cs-CZ" i="1" dirty="0" err="1" smtClean="0"/>
              <a:t>Kolstrunková</a:t>
            </a:r>
            <a:r>
              <a:rPr lang="cs-CZ" i="1" dirty="0" smtClean="0"/>
              <a:t>.</a:t>
            </a:r>
            <a:endParaRPr lang="cs-CZ" i="1" dirty="0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5373216"/>
            <a:ext cx="7280503" cy="1206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1285852" y="428604"/>
            <a:ext cx="21608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1071538" y="1285860"/>
            <a:ext cx="7572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00034" y="1214422"/>
            <a:ext cx="83582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	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DVOŘÁKOVÁ, E. 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Zdravověda pro odborná učiliště 1. ročník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             1.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vyd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Praha: 	Septima, 1999, 72 s. ISBN 80-7216-101-6.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00034" y="2000240"/>
            <a:ext cx="81979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 	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KROULÍKOVÁ, J. a KROULÍK. 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Přírodopis pro 8. ročník zvláštní 	školy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: 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(pracovní sešit)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3. vyd. Praha: Septima, 2001, 56 s. 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	ISBN 80-7216-155-5</a:t>
            </a:r>
            <a:r>
              <a:rPr lang="cs-CZ" dirty="0" smtClean="0"/>
              <a:t>.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0034" y="3071810"/>
            <a:ext cx="82153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	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KROULÍKOVÁ, J, KROULÍK, J. 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Přírodopis 8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3. vyd. Praha: 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             Septima, 2004, 96 s. ISBN 80-7216-204-7.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259632" y="3789040"/>
            <a:ext cx="76328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http://upload.wikimedia.org/wikipedia/commons/2/2c/Gray188.png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99592" y="1340768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/>
                <a:cs typeface="Arial"/>
              </a:rPr>
              <a:t>●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71600" y="2132856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/>
                <a:cs typeface="Arial"/>
              </a:rPr>
              <a:t>●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899592" y="3140968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/>
                <a:cs typeface="Arial"/>
              </a:rPr>
              <a:t>●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899592" y="3861048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/>
                <a:cs typeface="Arial"/>
              </a:rPr>
              <a:t>●</a:t>
            </a:r>
            <a:endParaRPr lang="cs-CZ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212</TotalTime>
  <Words>647</Words>
  <Application>Microsoft Office PowerPoint</Application>
  <PresentationFormat>Předvádění na obrazovce (4:3)</PresentationFormat>
  <Paragraphs>184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Tok</vt:lpstr>
      <vt:lpstr>Snímek 1</vt:lpstr>
      <vt:lpstr>Snímek 2</vt:lpstr>
      <vt:lpstr>Snímek 3</vt:lpstr>
      <vt:lpstr>OPĚRNÁ SOUSTAVA   STAVBA  A  VÝVOJ  KOSTÍ</vt:lpstr>
      <vt:lpstr>Snímek 5</vt:lpstr>
      <vt:lpstr>Snímek 6</vt:lpstr>
      <vt:lpstr>Snímek 7</vt:lpstr>
      <vt:lpstr>Rozdíly mezi horní a dolní končetinou</vt:lpstr>
      <vt:lpstr>Stavba kosterního svalu</vt:lpstr>
      <vt:lpstr>Funkce kosterního svalu</vt:lpstr>
      <vt:lpstr>Nejdůležitější kosterní svaly lidského těla</vt:lpstr>
      <vt:lpstr>Snímek 12</vt:lpstr>
      <vt:lpstr>Snímek 13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OPĚRNÁ SOUSTAVA   STAVBA  A  VÝVIN  KOSTÍ</dc:title>
  <dc:creator>Tejinka</dc:creator>
  <cp:lastModifiedBy>Dum</cp:lastModifiedBy>
  <cp:revision>28</cp:revision>
  <dcterms:created xsi:type="dcterms:W3CDTF">2011-12-27T11:23:42Z</dcterms:created>
  <dcterms:modified xsi:type="dcterms:W3CDTF">2012-09-17T08:59:20Z</dcterms:modified>
</cp:coreProperties>
</file>