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4" r:id="rId3"/>
    <p:sldId id="268" r:id="rId4"/>
    <p:sldId id="257" r:id="rId5"/>
    <p:sldId id="265" r:id="rId6"/>
    <p:sldId id="258" r:id="rId7"/>
    <p:sldId id="259" r:id="rId8"/>
    <p:sldId id="266" r:id="rId9"/>
    <p:sldId id="260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0DAFF-57FF-4B69-888F-A22C805C8FE5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25083-CFA4-4C43-A32A-D25C3DE60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0DAFF-57FF-4B69-888F-A22C805C8FE5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25083-CFA4-4C43-A32A-D25C3DE60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0DAFF-57FF-4B69-888F-A22C805C8FE5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25083-CFA4-4C43-A32A-D25C3DE60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0DAFF-57FF-4B69-888F-A22C805C8FE5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25083-CFA4-4C43-A32A-D25C3DE60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0DAFF-57FF-4B69-888F-A22C805C8FE5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25083-CFA4-4C43-A32A-D25C3DE60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0DAFF-57FF-4B69-888F-A22C805C8FE5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25083-CFA4-4C43-A32A-D25C3DE60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0DAFF-57FF-4B69-888F-A22C805C8FE5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25083-CFA4-4C43-A32A-D25C3DE60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0DAFF-57FF-4B69-888F-A22C805C8FE5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25083-CFA4-4C43-A32A-D25C3DE60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0DAFF-57FF-4B69-888F-A22C805C8FE5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9D25083-CFA4-4C43-A32A-D25C3DE603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0DAFF-57FF-4B69-888F-A22C805C8FE5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25083-CFA4-4C43-A32A-D25C3DE60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0DAFF-57FF-4B69-888F-A22C805C8FE5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25083-CFA4-4C43-A32A-D25C3DE60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CB0DAFF-57FF-4B69-888F-A22C805C8FE5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9D25083-CFA4-4C43-A32A-D25C3DE6038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b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755576" y="5373216"/>
            <a:ext cx="784887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000" b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VY_52_INOVACE_09_01_stavba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kostí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500042"/>
            <a:ext cx="17277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71472" y="1285860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•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571472" y="2357430"/>
            <a:ext cx="3449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•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571472" y="3357562"/>
            <a:ext cx="3449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•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571472" y="4429132"/>
            <a:ext cx="3449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•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00100" y="1428736"/>
            <a:ext cx="78203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č.4 - na tomto snímku je zobrazen obrázek  stavby kosti s popisky,  slouží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0101" y="2571744"/>
            <a:ext cx="81439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č.5 - na tomto snímku je zobrazen obrázek  stavby kosti s popisky, úkolem žáků je  popsat místa, která jsou označena čísly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00100" y="457200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č.7 - na tomto snímku je zobrazen obrázek stavby kloubu, slouží k 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971600" y="3501008"/>
            <a:ext cx="76328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č.6  - na tomto snímku jsou zobrazeny obrázky různých druhů spojení kostí a úkolem žáků je spojit název se správným obrázkem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2276872"/>
            <a:ext cx="748883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dirty="0" smtClean="0">
                <a:latin typeface="Arial" pitchFamily="34" charset="0"/>
                <a:cs typeface="Arial" pitchFamily="34" charset="0"/>
              </a:rPr>
              <a:t>č.9 - na tomto snímku jsou obrázky kostry a stavby kloubu, úkolem žáků je popsat části kloubu a na kostře zakroužkovat,kde se všude na těle klouby nachází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1196752"/>
            <a:ext cx="777686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č.8 - na tomto snímku je zobrazen obrázek stavby kloubu, úkolem žáků je  spojit názvy s čísly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340768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/>
                <a:cs typeface="Arial"/>
              </a:rPr>
              <a:t>●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564904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/>
                <a:cs typeface="Arial"/>
              </a:rPr>
              <a:t>●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285728"/>
            <a:ext cx="39735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  KOSTI</a:t>
            </a:r>
            <a:endParaRPr lang="cs-CZ" sz="4000" b="1" u="sng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D:\Kolstrunkova\Hotovo\stavba kosti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708" y="1412776"/>
            <a:ext cx="7694724" cy="4968552"/>
          </a:xfrm>
          <a:prstGeom prst="rect">
            <a:avLst/>
          </a:prstGeom>
          <a:solidFill>
            <a:schemeClr val="bg2"/>
          </a:solidFill>
          <a:effectLst>
            <a:outerShdw blurRad="762000" dist="50800" dir="5400000" sx="110000" sy="110000" algn="ctr" rotWithShape="0">
              <a:srgbClr val="000000">
                <a:alpha val="43137"/>
              </a:srgbClr>
            </a:outerShdw>
          </a:effectLst>
          <a:extLst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Kolstrunkova\Hotovo\stavba kost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2"/>
            <a:ext cx="4176464" cy="5040560"/>
          </a:xfrm>
          <a:prstGeom prst="rect">
            <a:avLst/>
          </a:prstGeom>
          <a:noFill/>
          <a:effectLst>
            <a:outerShdw blurRad="1270000" dist="50800" dir="5400000" sx="110000" sy="110000" algn="ctr" rotWithShape="0">
              <a:schemeClr val="accent6">
                <a:lumMod val="75000"/>
                <a:alpha val="5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76056" y="2204864"/>
            <a:ext cx="3816424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………………………………</a:t>
            </a:r>
          </a:p>
          <a:p>
            <a:pPr marL="342900" indent="-342900">
              <a:buAutoNum type="arabicPeriod"/>
            </a:pP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………………………………</a:t>
            </a:r>
          </a:p>
          <a:p>
            <a:pPr marL="342900" indent="-342900"/>
            <a:endParaRPr lang="cs-CZ" sz="2000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cs-CZ" sz="2000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3. ………………………………</a:t>
            </a:r>
          </a:p>
          <a:p>
            <a:pPr marL="342900" indent="-342900"/>
            <a:endParaRPr lang="cs-CZ" sz="20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 startAt="4"/>
            </a:pPr>
            <a:r>
              <a:rPr lang="cs-CZ" sz="2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………………………………</a:t>
            </a:r>
          </a:p>
          <a:p>
            <a:pPr marL="342900" indent="-342900">
              <a:buAutoNum type="arabicPeriod" startAt="4"/>
            </a:pPr>
            <a:endParaRPr lang="cs-CZ" sz="20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/>
            <a:endParaRPr lang="cs-CZ" sz="20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/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88640"/>
            <a:ext cx="42814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STAVBA KOSTI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4" y="2564904"/>
            <a:ext cx="26340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houbovitá kostní dřeň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3717032"/>
            <a:ext cx="21627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hutná kostní dřeň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4653136"/>
            <a:ext cx="12682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okostnice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80112" y="5589240"/>
            <a:ext cx="14510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kostní dřeň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6016" y="332656"/>
            <a:ext cx="31053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Pojmenuj a názvy doplň</a:t>
            </a: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k číslicím</a:t>
            </a:r>
            <a:endParaRPr lang="cs-CZ" sz="2000" b="1" dirty="0">
              <a:solidFill>
                <a:schemeClr val="accent4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7164288" y="908720"/>
            <a:ext cx="1584176" cy="1152128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5811" y="331817"/>
            <a:ext cx="44005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SPOJENÍ   KOSTÍ</a:t>
            </a:r>
            <a:endParaRPr lang="cs-CZ" sz="4000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6386" name="Picture 2" descr="http://www.operativa.cz/obr/anatomie/hrudko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271714"/>
            <a:ext cx="2072303" cy="2500330"/>
          </a:xfrm>
          <a:prstGeom prst="rect">
            <a:avLst/>
          </a:prstGeom>
          <a:noFill/>
          <a:effectLst>
            <a:outerShdw blurRad="1257300" dist="50800" dir="5400000" sx="113000" sy="113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16388" name="Picture 4" descr="http://t1.gstatic.com/images?q=tbn:ANd9GcSGCSxD7KhYjvNC-kUtX2LJ_By0jXvDbo5jsVRpOvWXM79CNfq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60648"/>
            <a:ext cx="2655005" cy="2643206"/>
          </a:xfrm>
          <a:prstGeom prst="rect">
            <a:avLst/>
          </a:prstGeom>
          <a:noFill/>
          <a:effectLst>
            <a:outerShdw blurRad="1270000" dist="50800" dir="5400000" sx="108000" sy="108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16390" name="Picture 6" descr="http://t0.gstatic.com/images?q=tbn:ANd9GcTdIkjrcCQp_tKiFpwvdOn8Wxo8rfDyKFQsuJy8kNTb3q3t2g-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4221088"/>
            <a:ext cx="2266950" cy="2019301"/>
          </a:xfrm>
          <a:prstGeom prst="rect">
            <a:avLst/>
          </a:prstGeom>
          <a:noFill/>
          <a:effectLst>
            <a:outerShdw blurRad="1270000" dist="50800" dir="5400000" sx="111000" sy="111000" algn="ctr" rotWithShape="0">
              <a:srgbClr val="000000">
                <a:alpha val="43137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484814" y="1202280"/>
            <a:ext cx="33441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  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spoj  názvy s obrázkem 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1844824"/>
            <a:ext cx="19900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CHRUPAVKOU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661248"/>
            <a:ext cx="6992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ŠVY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32240" y="3789040"/>
            <a:ext cx="14414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SRŮSTEM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" name="Přímá spojovací šipka 19"/>
          <p:cNvCxnSpPr/>
          <p:nvPr/>
        </p:nvCxnSpPr>
        <p:spPr>
          <a:xfrm flipH="1">
            <a:off x="2339752" y="2132856"/>
            <a:ext cx="1368152" cy="792088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5724128" y="4149080"/>
            <a:ext cx="1008112" cy="1152128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1691680" y="2420888"/>
            <a:ext cx="4536504" cy="324036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2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20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1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43872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KLOUBU</a:t>
            </a:r>
            <a:endParaRPr lang="cs-CZ" sz="4000" b="1" u="sng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482" name="Picture 2" descr="http://t0.gstatic.com/images?q=tbn:ANd9GcQRhHHHSg5CX4yFeze3mpWN9SbPcwDI7cnWOvy2kSLWnWVyT-7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12776"/>
            <a:ext cx="7488832" cy="5112568"/>
          </a:xfrm>
          <a:prstGeom prst="rect">
            <a:avLst/>
          </a:prstGeom>
          <a:noFill/>
          <a:effectLst>
            <a:outerShdw blurRad="1270000" dist="50800" dir="5400000" sx="110000" sy="110000" algn="ctr" rotWithShape="0">
              <a:schemeClr val="accent5">
                <a:lumMod val="40000"/>
                <a:lumOff val="60000"/>
                <a:alpha val="43000"/>
              </a:schemeClr>
            </a:outerShdw>
          </a:effec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Kolstrunkova\Hotovo\kloubni spojeni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340768"/>
            <a:ext cx="3919531" cy="4968552"/>
          </a:xfrm>
          <a:prstGeom prst="rect">
            <a:avLst/>
          </a:prstGeom>
          <a:noFill/>
          <a:effectLst>
            <a:outerShdw blurRad="635000" dist="50800" dir="5400000" sx="110000" sy="110000" algn="ctr" rotWithShape="0">
              <a:schemeClr val="accent6">
                <a:lumMod val="60000"/>
                <a:lumOff val="40000"/>
                <a:alpha val="4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4797152"/>
            <a:ext cx="17912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CHRUPAVKA</a:t>
            </a:r>
            <a:endParaRPr lang="cs-CZ" sz="2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 flipH="1">
            <a:off x="395536" y="2060848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KLOUBNÍ   POUZDRO</a:t>
            </a:r>
            <a:endParaRPr lang="cs-CZ" sz="2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3429000"/>
            <a:ext cx="23968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KLOUBNÍ DUTINA</a:t>
            </a:r>
            <a:endParaRPr lang="cs-CZ" sz="2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0"/>
            <a:ext cx="641265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SPOJ NÁZVY  S  ČÍSLEM </a:t>
            </a:r>
          </a:p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NA  OBRÁZKU</a:t>
            </a:r>
            <a:endParaRPr lang="cs-CZ" sz="40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" name="Přímá spojovací šipka 7"/>
          <p:cNvCxnSpPr>
            <a:stCxn id="3" idx="3"/>
          </p:cNvCxnSpPr>
          <p:nvPr/>
        </p:nvCxnSpPr>
        <p:spPr>
          <a:xfrm flipV="1">
            <a:off x="2330812" y="2132856"/>
            <a:ext cx="2889260" cy="2864351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5" idx="3"/>
          </p:cNvCxnSpPr>
          <p:nvPr/>
        </p:nvCxnSpPr>
        <p:spPr>
          <a:xfrm>
            <a:off x="4016482" y="3629055"/>
            <a:ext cx="3867886" cy="1384121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131840" y="2132856"/>
            <a:ext cx="2160240" cy="43204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:\Kolstrunkova\Hotovo\kloubni spojen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57496"/>
            <a:ext cx="4680520" cy="2060643"/>
          </a:xfrm>
          <a:prstGeom prst="rect">
            <a:avLst/>
          </a:prstGeom>
          <a:noFill/>
          <a:effectLst>
            <a:outerShdw blurRad="711200" dist="50800" dir="5400000" sx="110000" sy="110000" algn="ctr" rotWithShape="0">
              <a:srgbClr val="FFFF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t3.gstatic.com/images?q=tbn:ANd9GcQ-GnxtJB6yRd8wxz2N_R9sQKInn8h6Aj6OW03EODZoZtH0oJYbRQ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15954"/>
            <a:ext cx="2908498" cy="6414108"/>
          </a:xfrm>
          <a:prstGeom prst="rect">
            <a:avLst/>
          </a:prstGeom>
          <a:noFill/>
          <a:effectLst>
            <a:outerShdw blurRad="749300" dist="50800" dir="5400000" sx="110000" sy="110000" algn="ctr" rotWithShape="0">
              <a:schemeClr val="accent2">
                <a:lumMod val="60000"/>
                <a:lumOff val="40000"/>
                <a:alpha val="43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282" y="214290"/>
            <a:ext cx="532859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POPIŠ ČÁSTI STAVBY KLOUBU A ZAKRIUŽKUJ NA KOSTŘE, KDE VŠUDE NA TĚLE JSOU KLOUBY UMÍSTĚNY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5229200"/>
            <a:ext cx="376256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00B050"/>
                </a:solidFill>
              </a:rPr>
              <a:t>……………………………………………………</a:t>
            </a:r>
            <a:r>
              <a:rPr lang="cs-CZ" dirty="0" smtClean="0"/>
              <a:t>.</a:t>
            </a:r>
          </a:p>
          <a:p>
            <a:pPr marL="342900" indent="-342900">
              <a:buAutoNum type="alphaLcPeriod"/>
            </a:pPr>
            <a:endParaRPr lang="cs-CZ" dirty="0" smtClean="0"/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0000"/>
                </a:solidFill>
              </a:rPr>
              <a:t>……………………………………………………</a:t>
            </a:r>
            <a:r>
              <a:rPr lang="cs-CZ" dirty="0" smtClean="0"/>
              <a:t>.</a:t>
            </a:r>
          </a:p>
          <a:p>
            <a:pPr marL="342900" indent="-342900">
              <a:buAutoNum type="alphaLcPeriod"/>
            </a:pPr>
            <a:endParaRPr lang="cs-CZ" dirty="0" smtClean="0"/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00B0F0"/>
                </a:solidFill>
              </a:rPr>
              <a:t>……………………………………………………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518211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</a:t>
            </a:r>
            <a:r>
              <a:rPr lang="cs-CZ" i="1" dirty="0" err="1" smtClean="0"/>
              <a:t>Kolstrunková</a:t>
            </a:r>
            <a:r>
              <a:rPr lang="cs-CZ" i="1" dirty="0" smtClean="0"/>
              <a:t>.</a:t>
            </a:r>
            <a:endParaRPr lang="cs-CZ" i="1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285852" y="428604"/>
            <a:ext cx="2160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034" y="1214422"/>
            <a:ext cx="83582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DVOŘÁKOVÁ, E.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1.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Praha: 	Septima, 1999, 72 s. ISBN 80-7216-101-6.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34" y="2000240"/>
            <a:ext cx="81979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          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	ISBN 80-7216-155-5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3071810"/>
            <a:ext cx="82153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KROULÍKOVÁ, J, KROULÍK, J.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3. vyd. Praha: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Septima, 2004, 96 s. ISBN 80-7216-204-7.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1340768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/>
                <a:cs typeface="Arial"/>
              </a:rPr>
              <a:t>●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213285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/>
                <a:cs typeface="Arial"/>
              </a:rPr>
              <a:t>●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43608" y="321297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/>
                <a:cs typeface="Arial"/>
              </a:rPr>
              <a:t>●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266</TotalTime>
  <Words>266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pc</cp:lastModifiedBy>
  <cp:revision>26</cp:revision>
  <dcterms:created xsi:type="dcterms:W3CDTF">2011-12-06T15:58:58Z</dcterms:created>
  <dcterms:modified xsi:type="dcterms:W3CDTF">2012-09-17T05:47:38Z</dcterms:modified>
</cp:coreProperties>
</file>