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6" r:id="rId3"/>
    <p:sldId id="267" r:id="rId4"/>
    <p:sldId id="257" r:id="rId5"/>
    <p:sldId id="258" r:id="rId6"/>
    <p:sldId id="259" r:id="rId7"/>
    <p:sldId id="261" r:id="rId8"/>
    <p:sldId id="268" r:id="rId9"/>
    <p:sldId id="262" r:id="rId10"/>
    <p:sldId id="263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ABDDF-072B-4FC2-937D-55583B57A29C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0315-527B-40F8-8300-E2C68D6EA0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ABDDF-072B-4FC2-937D-55583B57A29C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0315-527B-40F8-8300-E2C68D6EA0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ABDDF-072B-4FC2-937D-55583B57A29C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0315-527B-40F8-8300-E2C68D6EA0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ABDDF-072B-4FC2-937D-55583B57A29C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0315-527B-40F8-8300-E2C68D6EA0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ABDDF-072B-4FC2-937D-55583B57A29C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0315-527B-40F8-8300-E2C68D6EA0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ABDDF-072B-4FC2-937D-55583B57A29C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0315-527B-40F8-8300-E2C68D6EA0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ABDDF-072B-4FC2-937D-55583B57A29C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0315-527B-40F8-8300-E2C68D6EA0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ABDDF-072B-4FC2-937D-55583B57A29C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0315-527B-40F8-8300-E2C68D6EA0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ABDDF-072B-4FC2-937D-55583B57A29C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4F40315-527B-40F8-8300-E2C68D6EA0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ABDDF-072B-4FC2-937D-55583B57A29C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0315-527B-40F8-8300-E2C68D6EA0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ABDDF-072B-4FC2-937D-55583B57A29C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0315-527B-40F8-8300-E2C68D6EA0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A6ABDDF-072B-4FC2-937D-55583B57A29C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4F40315-527B-40F8-8300-E2C68D6EA08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548680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PŘÍRODOPIS</a:t>
            </a:r>
            <a:r>
              <a:rPr lang="cs-CZ" sz="6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6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6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8. ROČNÍK</a:t>
            </a:r>
            <a:endParaRPr lang="cs-CZ" sz="6600" dirty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59632" y="3284984"/>
            <a:ext cx="7280351" cy="120662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755576" y="5373216"/>
            <a:ext cx="7776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000" b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VY_52_INOVACE_10_01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 kostra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57356" y="357166"/>
            <a:ext cx="17277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POPIS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42910" y="2000240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2910" y="3214686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1142984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910" y="5357826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2910" y="4357694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214382" y="1285860"/>
            <a:ext cx="7929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č.4 - na tomto snímku je zobrazena kostra člověka a úkolem žáků je  jednotlivé části kostry popsat, po výkladu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214414" y="2214554"/>
            <a:ext cx="75723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č.5 - na tomto snímku jsou zobrazeny jednotlivé části páteře a úkolem žáku je jednotlivé části popsat a spočítat,kolik obratlů do jaké části patří, po vkladu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214414" y="3286124"/>
            <a:ext cx="75724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č.6 - na tomto snímku jsou vypsané věty a úkolem žáků je podtrhnout správné tvrzení a poté dalším úkolem  na tomto snímku je očíslovat jednotlivé obratle tak,jak jdou od krku dolů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214414" y="5500702"/>
            <a:ext cx="7715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č.8  - na tomto snímku je zobrazena lebka ,  úkol pro žáky je popsat jednotlivé části a barevně je vybarvit podle zadaní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259632" y="4365104"/>
            <a:ext cx="7272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č.7 - na tomto snímku je zobrazena lebka a popis lebky, vhodné pro 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00232" y="500042"/>
            <a:ext cx="17277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POPIS</a:t>
            </a:r>
            <a:endParaRPr lang="cs-CZ" sz="40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42910" y="2500306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•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1357298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•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71604" y="1500174"/>
            <a:ext cx="7572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č.9 - na tomto snímku je zobrazena kostra člověka s popisem kostry končetin, vhodné pro 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71604" y="2714620"/>
            <a:ext cx="72152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č.10 -  úkoly pro žáky jsou spojit názvy s obrázky a podtrhnout správnou odpověď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60648"/>
            <a:ext cx="269016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KOSTRA</a:t>
            </a:r>
          </a:p>
          <a:p>
            <a:pPr algn="ctr"/>
            <a:r>
              <a:rPr lang="cs-CZ" sz="4000" b="1" u="sng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ČLOVĚKA</a:t>
            </a:r>
            <a:endParaRPr lang="cs-CZ" sz="4000" b="1" u="sng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D:\Kolstrunkova\Hotovo\kostra tel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9727"/>
            <a:ext cx="3041079" cy="6638925"/>
          </a:xfrm>
          <a:prstGeom prst="rect">
            <a:avLst/>
          </a:prstGeom>
          <a:noFill/>
          <a:effectLst>
            <a:outerShdw blurRad="1066800" dist="38100" dir="5400000" sx="110000" sy="110000" algn="t" rotWithShape="0">
              <a:prstClr val="black">
                <a:alpha val="2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1772816"/>
            <a:ext cx="25186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- popiš části kostry</a:t>
            </a:r>
            <a:endParaRPr lang="cs-CZ" sz="2000" b="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40152" y="487760"/>
            <a:ext cx="3113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……………………..………………………..</a:t>
            </a:r>
            <a:endParaRPr lang="cs-CZ" dirty="0">
              <a:solidFill>
                <a:srgbClr val="C00000"/>
              </a:solidFill>
            </a:endParaRPr>
          </a:p>
        </p:txBody>
      </p:sp>
      <p:cxnSp>
        <p:nvCxnSpPr>
          <p:cNvPr id="13" name="Přímá spojnice se šipkou 12"/>
          <p:cNvCxnSpPr/>
          <p:nvPr/>
        </p:nvCxnSpPr>
        <p:spPr>
          <a:xfrm flipH="1">
            <a:off x="4644008" y="620688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4788024" y="1628800"/>
            <a:ext cx="115212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 flipV="1">
            <a:off x="4427984" y="2708920"/>
            <a:ext cx="151216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 flipV="1">
            <a:off x="4788024" y="3212976"/>
            <a:ext cx="115212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5076056" y="2245514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3563888" y="2245514"/>
            <a:ext cx="2376264" cy="6074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 flipV="1">
            <a:off x="3995936" y="4545124"/>
            <a:ext cx="194421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H="1">
            <a:off x="4788024" y="5085184"/>
            <a:ext cx="115212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44" name="Přímá spojnice se šipkou 6143"/>
          <p:cNvCxnSpPr/>
          <p:nvPr/>
        </p:nvCxnSpPr>
        <p:spPr>
          <a:xfrm flipH="1" flipV="1">
            <a:off x="5508104" y="4005064"/>
            <a:ext cx="43204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47" name="Přímá spojnice se šipkou 6146"/>
          <p:cNvCxnSpPr/>
          <p:nvPr/>
        </p:nvCxnSpPr>
        <p:spPr>
          <a:xfrm flipH="1">
            <a:off x="4968044" y="5949280"/>
            <a:ext cx="97210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8" name="TextovéPole 6147"/>
          <p:cNvSpPr txBox="1"/>
          <p:nvPr/>
        </p:nvSpPr>
        <p:spPr>
          <a:xfrm>
            <a:off x="5999514" y="1430779"/>
            <a:ext cx="3113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……………………………………………….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6149" name="TextovéPole 6148"/>
          <p:cNvSpPr txBox="1"/>
          <p:nvPr/>
        </p:nvSpPr>
        <p:spPr>
          <a:xfrm>
            <a:off x="5985086" y="2050842"/>
            <a:ext cx="3113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……………………………………………….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150" name="TextovéPole 6149"/>
          <p:cNvSpPr txBox="1"/>
          <p:nvPr/>
        </p:nvSpPr>
        <p:spPr>
          <a:xfrm>
            <a:off x="5999514" y="2812286"/>
            <a:ext cx="30556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………………………………………………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6151" name="TextovéPole 6150"/>
          <p:cNvSpPr txBox="1"/>
          <p:nvPr/>
        </p:nvSpPr>
        <p:spPr>
          <a:xfrm>
            <a:off x="6029434" y="3469189"/>
            <a:ext cx="30556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………………………………………………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6152" name="TextovéPole 6151"/>
          <p:cNvSpPr txBox="1"/>
          <p:nvPr/>
        </p:nvSpPr>
        <p:spPr>
          <a:xfrm>
            <a:off x="5999514" y="4164156"/>
            <a:ext cx="299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……………………………………………..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6153" name="TextovéPole 6152"/>
          <p:cNvSpPr txBox="1"/>
          <p:nvPr/>
        </p:nvSpPr>
        <p:spPr>
          <a:xfrm>
            <a:off x="6027122" y="4864514"/>
            <a:ext cx="299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……………………………………………..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6154" name="TextovéPole 6153"/>
          <p:cNvSpPr txBox="1"/>
          <p:nvPr/>
        </p:nvSpPr>
        <p:spPr>
          <a:xfrm>
            <a:off x="5999514" y="5723964"/>
            <a:ext cx="3098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……………………………………………….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8028384" y="188640"/>
            <a:ext cx="7986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lebka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8028384" y="980728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žebra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293814" y="1700808"/>
            <a:ext cx="18501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pažní a loketní</a:t>
            </a:r>
          </a:p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kost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956376" y="2492896"/>
            <a:ext cx="9685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obratle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8028384" y="3212976"/>
            <a:ext cx="8835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pánev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591972" y="3861048"/>
            <a:ext cx="1552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články prstů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596336" y="4365104"/>
            <a:ext cx="12811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stehenní </a:t>
            </a:r>
          </a:p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lýtková </a:t>
            </a: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591972" y="5301208"/>
            <a:ext cx="1552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články prstů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9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1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6148" grpId="0"/>
      <p:bldP spid="6149" grpId="0"/>
      <p:bldP spid="6150" grpId="0"/>
      <p:bldP spid="6151" grpId="0"/>
      <p:bldP spid="6152" grpId="0"/>
      <p:bldP spid="6153" grpId="0"/>
      <p:bldP spid="6154" grpId="0"/>
      <p:bldP spid="24" grpId="0"/>
      <p:bldP spid="25" grpId="0"/>
      <p:bldP spid="26" grpId="0"/>
      <p:bldP spid="27" grpId="0"/>
      <p:bldP spid="29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Kolstrunkova\Hotovo\pat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2656"/>
            <a:ext cx="2680032" cy="5912396"/>
          </a:xfrm>
          <a:prstGeom prst="rect">
            <a:avLst/>
          </a:prstGeom>
          <a:noFill/>
          <a:effectLst>
            <a:outerShdw blurRad="901700" dist="50800" dir="5400000" sx="110000" sy="110000" algn="ctr" rotWithShape="0">
              <a:srgbClr val="92D05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Kolstrunkova\Hotovo\stavba obrat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75" y="4437112"/>
            <a:ext cx="528334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4282" y="214290"/>
            <a:ext cx="62151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POPIŠ JEDNITLIVÉ ČASTI PÁTEŘE A SPOČÍTEJ</a:t>
            </a:r>
            <a:r>
              <a:rPr lang="cs-CZ" sz="32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KOLIK </a:t>
            </a:r>
            <a:r>
              <a:rPr lang="cs-CZ" sz="32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MÁ KAŽDÁ ČÁST OBRATLŮ</a:t>
            </a:r>
            <a:endParaRPr lang="cs-CZ" sz="32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3821" y="2273191"/>
            <a:ext cx="450796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…………………………………………………</a:t>
            </a:r>
            <a:r>
              <a:rPr lang="cs-CZ" dirty="0" smtClean="0"/>
              <a:t>      </a:t>
            </a:r>
            <a:r>
              <a:rPr lang="cs-CZ" dirty="0" smtClean="0">
                <a:solidFill>
                  <a:srgbClr val="FF0000"/>
                </a:solidFill>
              </a:rPr>
              <a:t>…………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………………………………………………..</a:t>
            </a:r>
            <a:r>
              <a:rPr lang="cs-CZ" dirty="0" smtClean="0"/>
              <a:t>       </a:t>
            </a:r>
            <a:r>
              <a:rPr lang="cs-CZ" dirty="0" smtClean="0">
                <a:solidFill>
                  <a:srgbClr val="00B0F0"/>
                </a:solidFill>
              </a:rPr>
              <a:t>…………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………………………………………………..</a:t>
            </a:r>
            <a:r>
              <a:rPr lang="cs-CZ" dirty="0" smtClean="0"/>
              <a:t>      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…………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accent4"/>
                </a:solidFill>
              </a:rPr>
              <a:t>………………………………………………..</a:t>
            </a:r>
            <a:r>
              <a:rPr lang="cs-CZ" dirty="0" smtClean="0"/>
              <a:t>       </a:t>
            </a:r>
            <a:r>
              <a:rPr lang="cs-CZ" dirty="0" smtClean="0">
                <a:solidFill>
                  <a:schemeClr val="accent4"/>
                </a:solidFill>
              </a:rPr>
              <a:t>………..</a:t>
            </a:r>
            <a:endParaRPr lang="cs-CZ" dirty="0">
              <a:solidFill>
                <a:schemeClr val="accent4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75856" y="2204864"/>
            <a:ext cx="9845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KRČNÍ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20072" y="220537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16705" y="2636306"/>
            <a:ext cx="11849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HRUDNÍ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25371" y="2638523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12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86889" y="3244334"/>
            <a:ext cx="13276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BEDERNÍ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20072" y="3259723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029789" y="3717032"/>
            <a:ext cx="13115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KŘÍŽOVÉ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194428" y="378904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21254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214290"/>
            <a:ext cx="53780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PODTRHNI A OZNAČ</a:t>
            </a:r>
            <a:endParaRPr lang="cs-CZ" sz="4000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6898" y="1412775"/>
            <a:ext cx="377218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Podtrhni, co je </a:t>
            </a:r>
            <a:r>
              <a:rPr lang="cs-CZ" sz="2400" b="1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správné:</a:t>
            </a:r>
            <a:endParaRPr lang="cs-CZ" sz="2400" b="1" u="sng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000" dirty="0">
              <a:solidFill>
                <a:srgbClr val="FFC000"/>
              </a:solidFill>
            </a:endParaRPr>
          </a:p>
          <a:p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56898" y="2452409"/>
            <a:ext cx="713349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Páteř je tvořena jednou dlouhou kostí.</a:t>
            </a:r>
          </a:p>
          <a:p>
            <a:pPr marL="285750" indent="-285750">
              <a:buFontTx/>
              <a:buChar char="-"/>
            </a:pPr>
            <a:r>
              <a:rPr lang="cs-CZ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Páteř je tvořena větším množstvím obratlů.</a:t>
            </a:r>
          </a:p>
          <a:p>
            <a:pPr marL="285750" indent="-285750">
              <a:buFontTx/>
              <a:buChar char="-"/>
            </a:pPr>
            <a:r>
              <a:rPr lang="cs-CZ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Mezi jednotlivými obratli jsou meziobratlové ploténky</a:t>
            </a:r>
            <a:r>
              <a:rPr lang="cs-CZ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4282" y="3571876"/>
            <a:ext cx="74142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Obratle označ čísly tak, jak jsou za sebou v páteři</a:t>
            </a:r>
          </a:p>
          <a:p>
            <a:r>
              <a:rPr lang="cs-CZ" sz="2400" b="1" u="sng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uspořádány </a:t>
            </a:r>
            <a:r>
              <a:rPr lang="cs-CZ" sz="2400" b="1" u="sng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(od hlavy):</a:t>
            </a:r>
            <a:endParaRPr lang="cs-CZ" sz="2400" b="1" u="sng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4797152"/>
            <a:ext cx="57454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------- obratle bederní</a:t>
            </a:r>
          </a:p>
          <a:p>
            <a:endParaRPr lang="cs-CZ" sz="2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------- obratle krční</a:t>
            </a:r>
          </a:p>
          <a:p>
            <a:endParaRPr lang="cs-CZ" sz="2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------- obratle křížové ( srostlé v kost křížovou)</a:t>
            </a:r>
            <a:endParaRPr lang="cs-CZ" sz="2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05133" y="4799032"/>
            <a:ext cx="26869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------ obratle hrudní</a:t>
            </a:r>
          </a:p>
          <a:p>
            <a:endParaRPr lang="cs-CZ" sz="2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------ obratle kostrční</a:t>
            </a:r>
            <a:endParaRPr lang="cs-CZ" sz="2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423" y="332656"/>
            <a:ext cx="2823744" cy="2016224"/>
          </a:xfrm>
          <a:prstGeom prst="rect">
            <a:avLst/>
          </a:prstGeom>
          <a:noFill/>
          <a:ln>
            <a:noFill/>
          </a:ln>
          <a:effectLst>
            <a:outerShdw blurRad="774700" dist="35921" dir="2700000" sx="110000" sy="110000" algn="ctr" rotWithShape="0">
              <a:schemeClr val="accent5">
                <a:lumMod val="7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003602" y="544743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43649" y="4770563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03385" y="479715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95533" y="602825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392087" y="5330043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9592" y="2780928"/>
            <a:ext cx="54633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____________________________________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34920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Kolstrunkova\Hotovo\lebk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4752528" cy="4824536"/>
          </a:xfrm>
          <a:prstGeom prst="rect">
            <a:avLst/>
          </a:prstGeom>
          <a:noFill/>
          <a:effectLst>
            <a:outerShdw blurRad="825500" dist="50800" dir="5400000" sx="110000" sy="110000" algn="ctr" rotWithShape="0">
              <a:schemeClr val="accent6">
                <a:lumMod val="60000"/>
                <a:lumOff val="40000"/>
                <a:alpha val="43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71472" y="285728"/>
            <a:ext cx="19495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LEBKA</a:t>
            </a:r>
            <a:endParaRPr lang="cs-CZ" sz="4000" b="1" u="sng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300192" y="841743"/>
            <a:ext cx="2364750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Kost čelní</a:t>
            </a:r>
          </a:p>
          <a:p>
            <a:pPr marL="342900" indent="-342900">
              <a:buAutoNum type="arabicPeriod"/>
            </a:pP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2.  Kost temenní</a:t>
            </a:r>
          </a:p>
          <a:p>
            <a:pPr marL="342900" indent="-342900">
              <a:buAutoNum type="arabicPeriod"/>
            </a:pP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3.  Kost spánková</a:t>
            </a:r>
          </a:p>
          <a:p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4.  Kost lícní</a:t>
            </a:r>
          </a:p>
          <a:p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5.  Horní čelist</a:t>
            </a:r>
          </a:p>
          <a:p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6.  Dolní čelist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43219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Kolstrunkova\Hotovo\kostra hlav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20688"/>
            <a:ext cx="4443412" cy="3648075"/>
          </a:xfrm>
          <a:prstGeom prst="rect">
            <a:avLst/>
          </a:prstGeom>
          <a:noFill/>
          <a:effectLst>
            <a:outerShdw blurRad="850900" dist="50800" dir="5400000" sx="110000" sy="110000" algn="ctr" rotWithShape="0">
              <a:schemeClr val="accent6">
                <a:lumMod val="60000"/>
                <a:lumOff val="40000"/>
                <a:alpha val="43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58422" y="4149080"/>
            <a:ext cx="76328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Vybarvěte </a:t>
            </a:r>
            <a:r>
              <a:rPr lang="cs-CZ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červeně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 kost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temenní</a:t>
            </a:r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2.  Vybarvěte </a:t>
            </a:r>
            <a:r>
              <a:rPr lang="cs-CZ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žlutě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kost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spánkovou</a:t>
            </a:r>
          </a:p>
          <a:p>
            <a:pPr marL="342900" indent="-342900">
              <a:buAutoNum type="arabicPeriod"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3.  Vybarvěte </a:t>
            </a:r>
            <a:r>
              <a:rPr lang="cs-CZ" b="1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zeleně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 kost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čelní</a:t>
            </a:r>
          </a:p>
          <a:p>
            <a:pPr marL="342900" indent="-342900">
              <a:buAutoNum type="arabicPeriod"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4.  Vybarvěte </a:t>
            </a:r>
            <a:r>
              <a:rPr lang="cs-CZ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modře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 kost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lícní</a:t>
            </a:r>
          </a:p>
          <a:p>
            <a:pPr marL="342900" indent="-342900">
              <a:buAutoNum type="arabicPeriod"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5.  Vybarvěte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hnědě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 kost TÝLNÍ </a:t>
            </a:r>
          </a:p>
        </p:txBody>
      </p:sp>
      <p:sp>
        <p:nvSpPr>
          <p:cNvPr id="4" name="Obdélník 3"/>
          <p:cNvSpPr/>
          <p:nvPr/>
        </p:nvSpPr>
        <p:spPr>
          <a:xfrm>
            <a:off x="107504" y="19888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ybarvěte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podle </a:t>
            </a:r>
          </a:p>
          <a:p>
            <a:r>
              <a:rPr lang="cs-CZ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pokynů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 spojte názvy s písmeny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568" y="404664"/>
            <a:ext cx="17748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u="sng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LEBKA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21343" y="4102822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231271" y="4653136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99914" y="5157192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36784" y="5735484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97935" y="6334293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84919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Kolstrunkova\Hotovo\kosti konceti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223" y="321482"/>
            <a:ext cx="3077273" cy="6359049"/>
          </a:xfrm>
          <a:prstGeom prst="rect">
            <a:avLst/>
          </a:prstGeom>
          <a:noFill/>
          <a:effectLst>
            <a:outerShdw blurRad="876300" dist="50800" dir="5400000" sx="110000" sy="110000" algn="ctr" rotWithShape="0">
              <a:schemeClr val="tx2">
                <a:lumMod val="40000"/>
                <a:lumOff val="60000"/>
                <a:alpha val="43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Kolstrunkova\Hotovo\kostra ruk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208" y="934283"/>
            <a:ext cx="1782762" cy="2057400"/>
          </a:xfrm>
          <a:prstGeom prst="rect">
            <a:avLst/>
          </a:prstGeom>
          <a:noFill/>
          <a:effectLst>
            <a:outerShdw blurRad="660400" dist="50800" dir="5400000" sx="110000" sy="110000" algn="ctr" rotWithShape="0">
              <a:srgbClr val="000000">
                <a:alpha val="43137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Kolstrunkova\Hotovo\kostra noh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501008"/>
            <a:ext cx="1508125" cy="2674937"/>
          </a:xfrm>
          <a:prstGeom prst="rect">
            <a:avLst/>
          </a:prstGeom>
          <a:noFill/>
          <a:effectLst>
            <a:outerShdw blurRad="749300" dist="50800" dir="5400000" sx="110000" sy="110000" algn="ctr" rotWithShape="0">
              <a:srgbClr val="000000">
                <a:alpha val="43137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7096" y="116632"/>
            <a:ext cx="286168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KOSTRA </a:t>
            </a:r>
          </a:p>
          <a:p>
            <a:pPr algn="ctr"/>
            <a:r>
              <a:rPr lang="cs-CZ" sz="4000" b="1" u="sng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KONČETIN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5536" y="1440071"/>
            <a:ext cx="28803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Kost klíční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Lopatka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Kost pažní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Kost vřetení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Kost loketní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Kost pánevní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Kost stehenní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Čéška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Holenní kost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Kost lýtková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Kůstky zápěstní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Kůstky záprstní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Články prstů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Kůstky zánártní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Kůstky nártní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Články prstů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07811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266745"/>
            <a:ext cx="71260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SPOJ ŠIPKAMI A PODTRHNI</a:t>
            </a:r>
            <a:endParaRPr lang="cs-CZ" sz="4000" b="1" u="sng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095875" y="953381"/>
            <a:ext cx="22060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Spoj šipkami, co</a:t>
            </a:r>
          </a:p>
          <a:p>
            <a:r>
              <a:rPr lang="cs-CZ" sz="2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 sobě patří</a:t>
            </a:r>
            <a:r>
              <a:rPr lang="cs-CZ" sz="2000" b="1" u="sng" dirty="0" smtClean="0">
                <a:solidFill>
                  <a:srgbClr val="FF0000"/>
                </a:solidFill>
              </a:rPr>
              <a:t>:</a:t>
            </a:r>
            <a:endParaRPr lang="cs-CZ" sz="2000" b="1" u="sng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00192" y="1124744"/>
            <a:ext cx="294073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ČLÁNEK PRSTU</a:t>
            </a:r>
          </a:p>
          <a:p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KUSTKY ZÁPRSTNÍ</a:t>
            </a:r>
          </a:p>
          <a:p>
            <a:endParaRPr lang="cs-CZ" sz="2000" b="1" dirty="0" smtClean="0">
              <a:solidFill>
                <a:schemeClr val="accent3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KOST STEHENNÍ</a:t>
            </a:r>
          </a:p>
          <a:p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KOST PÁNEVNÍ</a:t>
            </a:r>
          </a:p>
          <a:p>
            <a:endParaRPr lang="cs-CZ" sz="2000" b="1" dirty="0" smtClean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KUSTKY ZÁPĚSTN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Í</a:t>
            </a:r>
            <a:endParaRPr lang="cs-CZ" sz="20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1723" y="4098921"/>
            <a:ext cx="37192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Podtrhni správnou odpověď: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91723" y="4653136"/>
            <a:ext cx="534152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Pohyby kostí </a:t>
            </a:r>
            <a:r>
              <a:rPr lang="cs-CZ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umožňují:     </a:t>
            </a:r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a) KLOUBY</a:t>
            </a:r>
          </a:p>
          <a:p>
            <a:r>
              <a:rPr lang="cs-CZ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                                          </a:t>
            </a:r>
            <a:r>
              <a:rPr lang="cs-CZ" sz="20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b) ŠVY</a:t>
            </a:r>
          </a:p>
          <a:p>
            <a:r>
              <a:rPr lang="cs-CZ" sz="2000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                                          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c) OKOSTICE</a:t>
            </a:r>
          </a:p>
          <a:p>
            <a:r>
              <a:rPr lang="cs-CZ" sz="20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  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d) KOSTNÍ DŘEŇ</a:t>
            </a:r>
          </a:p>
          <a:p>
            <a:r>
              <a:rPr lang="cs-CZ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   </a:t>
            </a:r>
            <a:r>
              <a:rPr lang="cs-CZ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e) SVALY</a:t>
            </a:r>
            <a:endParaRPr lang="cs-CZ" sz="20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4631"/>
            <a:ext cx="3279775" cy="359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613596"/>
            <a:ext cx="2883793" cy="3557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 flipH="1">
            <a:off x="2007321" y="1405325"/>
            <a:ext cx="4883607" cy="187182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1991539" y="1988840"/>
            <a:ext cx="5328592" cy="72008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 flipV="1">
            <a:off x="2051720" y="2348880"/>
            <a:ext cx="6048672" cy="136815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6890928" y="1405325"/>
            <a:ext cx="802414" cy="456265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7275998" y="1995276"/>
            <a:ext cx="0" cy="347346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7600765" y="3717032"/>
            <a:ext cx="499627" cy="141870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3347864" y="4653136"/>
            <a:ext cx="17540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___________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85865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71604" y="4000504"/>
            <a:ext cx="6336704" cy="92333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cmpd="sng">
            <a:solidFill>
              <a:schemeClr val="accent1">
                <a:alpha val="0"/>
              </a:schemeClr>
            </a:solidFill>
          </a:ln>
          <a:effectLst>
            <a:outerShdw blurRad="825500" dist="38100" dir="16200000" sx="111000" sy="111000" rotWithShape="0">
              <a:prstClr val="black">
                <a:alpha val="3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Autorem materiálu a všech jeho částí,</a:t>
            </a:r>
          </a:p>
          <a:p>
            <a:pPr algn="ctr"/>
            <a:r>
              <a:rPr lang="cs-CZ" i="1" dirty="0" smtClean="0"/>
              <a:t> není-li uvedeno jinak, je</a:t>
            </a:r>
          </a:p>
          <a:p>
            <a:pPr algn="ctr"/>
            <a:r>
              <a:rPr lang="cs-CZ" i="1" dirty="0" smtClean="0"/>
              <a:t> Mgr. Lenka </a:t>
            </a:r>
            <a:r>
              <a:rPr lang="cs-CZ" i="1" dirty="0" err="1" smtClean="0"/>
              <a:t>Kolstrunková</a:t>
            </a:r>
            <a:r>
              <a:rPr lang="cs-CZ" i="1" dirty="0" smtClean="0"/>
              <a:t>.</a:t>
            </a:r>
            <a:endParaRPr lang="cs-CZ" i="1" dirty="0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085184"/>
            <a:ext cx="7280503" cy="120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1285852" y="428604"/>
            <a:ext cx="21608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071538" y="1285860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0034" y="1214422"/>
            <a:ext cx="8358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DVOŘÁKOVÁ, E.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Zdravověda pro odborná učiliště 1. ročník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1.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vyd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Praha: 	Septima, 1999, 72 s. ISBN 80-7216-101-6.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034" y="2000240"/>
            <a:ext cx="81979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KROULÍKOVÁ, J. a KROULÍK.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Přírodopis pro 8. ročník zvláštní 	školy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(pracovní sešit)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3. vyd. Praha: Septima, 2001, 56 s.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	ISBN 80-7216-155-5</a:t>
            </a:r>
            <a:r>
              <a:rPr lang="cs-CZ" dirty="0" smtClean="0"/>
              <a:t>.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3071810"/>
            <a:ext cx="82153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KROULÍKOVÁ, J, KROULÍK, J.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Přírodopis 8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3. vyd. Praha: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Septima, 2004, 96 s. ISBN 80-7216-204-7.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57451" y="1214422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•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157451" y="3099180"/>
            <a:ext cx="2648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•</a:t>
            </a:r>
          </a:p>
        </p:txBody>
      </p:sp>
      <p:sp>
        <p:nvSpPr>
          <p:cNvPr id="8" name="Obdélník 7"/>
          <p:cNvSpPr/>
          <p:nvPr/>
        </p:nvSpPr>
        <p:spPr>
          <a:xfrm>
            <a:off x="1157451" y="2060848"/>
            <a:ext cx="2648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•</a:t>
            </a:r>
          </a:p>
        </p:txBody>
      </p:sp>
    </p:spTree>
    <p:extLst>
      <p:ext uri="{BB962C8B-B14F-4D97-AF65-F5344CB8AC3E}">
        <p14:creationId xmlns:p14="http://schemas.microsoft.com/office/powerpoint/2010/main" val="179177986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117</TotalTime>
  <Words>468</Words>
  <Application>Microsoft Office PowerPoint</Application>
  <PresentationFormat>Předvádění na obrazovce (4:3)</PresentationFormat>
  <Paragraphs>160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Tejinka</dc:creator>
  <cp:lastModifiedBy>Martin a Lída</cp:lastModifiedBy>
  <cp:revision>22</cp:revision>
  <dcterms:created xsi:type="dcterms:W3CDTF">2011-12-27T13:58:57Z</dcterms:created>
  <dcterms:modified xsi:type="dcterms:W3CDTF">2012-09-17T09:37:56Z</dcterms:modified>
</cp:coreProperties>
</file>