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sldIdLst>
    <p:sldId id="284" r:id="rId2"/>
    <p:sldId id="286" r:id="rId3"/>
    <p:sldId id="288" r:id="rId4"/>
    <p:sldId id="258" r:id="rId5"/>
    <p:sldId id="260" r:id="rId6"/>
    <p:sldId id="262" r:id="rId7"/>
    <p:sldId id="290" r:id="rId8"/>
    <p:sldId id="270" r:id="rId9"/>
    <p:sldId id="287" r:id="rId10"/>
    <p:sldId id="268" r:id="rId11"/>
    <p:sldId id="266" r:id="rId12"/>
    <p:sldId id="283" r:id="rId13"/>
    <p:sldId id="285" r:id="rId14"/>
    <p:sldId id="29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  <a:srgbClr val="E434CB"/>
    <a:srgbClr val="0BC537"/>
    <a:srgbClr val="0066FF"/>
    <a:srgbClr val="CC3399"/>
    <a:srgbClr val="077922"/>
    <a:srgbClr val="710F6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5B6AC-673F-4D38-AF10-6901C22909A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D74E0-4D0F-4E73-8E8A-9A1CF1D74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5B6AC-673F-4D38-AF10-6901C22909A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D74E0-4D0F-4E73-8E8A-9A1CF1D74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5B6AC-673F-4D38-AF10-6901C22909A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D74E0-4D0F-4E73-8E8A-9A1CF1D74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5B6AC-673F-4D38-AF10-6901C22909A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D74E0-4D0F-4E73-8E8A-9A1CF1D74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5B6AC-673F-4D38-AF10-6901C22909A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D74E0-4D0F-4E73-8E8A-9A1CF1D74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5B6AC-673F-4D38-AF10-6901C22909A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D74E0-4D0F-4E73-8E8A-9A1CF1D74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5B6AC-673F-4D38-AF10-6901C22909A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D74E0-4D0F-4E73-8E8A-9A1CF1D74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5B6AC-673F-4D38-AF10-6901C22909A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D74E0-4D0F-4E73-8E8A-9A1CF1D74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5B6AC-673F-4D38-AF10-6901C22909A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2DD74E0-4D0F-4E73-8E8A-9A1CF1D74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5B6AC-673F-4D38-AF10-6901C22909A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D74E0-4D0F-4E73-8E8A-9A1CF1D74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5B6AC-673F-4D38-AF10-6901C22909A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D74E0-4D0F-4E73-8E8A-9A1CF1D74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468C6FD-5597-4B09-975D-5E3D5ACC0A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7A5B6AC-673F-4D38-AF10-6901C22909A0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2DD74E0-4D0F-4E73-8E8A-9A1CF1D74F7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8. ROČNÍK</a:t>
            </a:r>
            <a:endParaRPr lang="cs-CZ" sz="6600" dirty="0">
              <a:solidFill>
                <a:srgbClr val="00FF00"/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11560" y="5373216"/>
            <a:ext cx="799288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VY_52_INOVACE_12_01_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oběhová soustava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285728"/>
            <a:ext cx="271464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500" b="1" u="sng" dirty="0">
                <a:solidFill>
                  <a:srgbClr val="CC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•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143116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5357826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3143248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4357694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57290" y="1285860"/>
            <a:ext cx="75009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 na tomto snímku jsou popsány tělní tekutiny- krev, míza, tkáňový mok, vhodné pro výklad učitele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28696" y="2285992"/>
            <a:ext cx="7715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je popsaná funkce krve a složení krve,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3284984"/>
            <a:ext cx="72866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č.6 - na tomto snímku jsou popsané červené krvinky, bílé krvinky a krevní destičky,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28728" y="4500570"/>
            <a:ext cx="75009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  - na tomto snímku je úkol pro žáky spojit větu se správným výrazem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28728" y="5500702"/>
            <a:ext cx="735811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č.8  - na tomto snímku jsou popsána míza,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000108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2071678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301208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861048"/>
            <a:ext cx="344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•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1052736"/>
            <a:ext cx="75724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č.9  - na tomto snímku jsou vypsaná různá tvrzení a úkolem žáků je vybrat správná tvrzení a podtrhnout je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2132856"/>
            <a:ext cx="724925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č.10 - na tomto snímku jsou  popsané krevní skupiny a  krevní tlak člověka, způsob měření tlaku, pokud je na škole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          k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dispozici tonometr,mohou si žáci vyzkoušet měření krevního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tlaku,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4005064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č.11 - na tomto snímku je popsáno očkování proti nemocem,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flipH="1">
            <a:off x="1331640" y="5157192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č.12- na tomto snímku jsou vypsané nemoci srdce a oběhové soustavy, vhodné pro výklad učitele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>
          <a:xfrm>
            <a:off x="571472" y="428604"/>
            <a:ext cx="8229600" cy="775542"/>
          </a:xfrm>
        </p:spPr>
        <p:txBody>
          <a:bodyPr>
            <a:normAutofit/>
          </a:bodyPr>
          <a:lstStyle/>
          <a:p>
            <a:r>
              <a:rPr lang="cs-CZ" sz="4500" b="1" u="sng" dirty="0" smtClean="0">
                <a:solidFill>
                  <a:srgbClr val="0066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Tělní tekutiny</a:t>
            </a:r>
            <a:endParaRPr lang="cs-CZ" sz="4500" b="1" u="sng" dirty="0">
              <a:solidFill>
                <a:srgbClr val="0066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589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484784"/>
            <a:ext cx="3888432" cy="194421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Krev</a:t>
            </a:r>
          </a:p>
          <a:p>
            <a:pPr lvl="1"/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asi 5 litrů (ztráta 1,5 l ohrožuje život)</a:t>
            </a:r>
          </a:p>
          <a:p>
            <a:pPr lvl="1"/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krevních cévách (tepny, žíly, vlásečnice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4869160"/>
            <a:ext cx="381642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b="1" u="sng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Míza</a:t>
            </a:r>
          </a:p>
          <a:p>
            <a:pPr lvl="1"/>
            <a:r>
              <a:rPr lang="cs-CZ" sz="20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v mízovodech a v mízních uzlinách</a:t>
            </a:r>
          </a:p>
          <a:p>
            <a:pPr lvl="1"/>
            <a:r>
              <a:rPr lang="cs-CZ" sz="20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vzniká z tkáňového moku a je odváděna do krve</a:t>
            </a:r>
            <a:endParaRPr lang="cs-CZ" sz="20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3645024"/>
            <a:ext cx="3600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b="1" u="sng" dirty="0" smtClean="0">
                <a:solidFill>
                  <a:srgbClr val="0BC537"/>
                </a:solidFill>
                <a:latin typeface="Arial" pitchFamily="34" charset="0"/>
                <a:cs typeface="Arial" pitchFamily="34" charset="0"/>
              </a:rPr>
              <a:t>Tkáňový mok</a:t>
            </a:r>
          </a:p>
          <a:p>
            <a:pPr lvl="1"/>
            <a:r>
              <a:rPr lang="cs-CZ" sz="2000" b="1" dirty="0" smtClean="0">
                <a:solidFill>
                  <a:srgbClr val="0BC537"/>
                </a:solidFill>
                <a:latin typeface="Arial" pitchFamily="34" charset="0"/>
                <a:cs typeface="Arial" pitchFamily="34" charset="0"/>
              </a:rPr>
              <a:t>obklopuje všechny buňky v těle</a:t>
            </a:r>
            <a:endParaRPr lang="cs-CZ" sz="2000" b="1" dirty="0">
              <a:solidFill>
                <a:srgbClr val="0BC537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88640"/>
            <a:ext cx="4464496" cy="633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0" dist="50800" dir="5400000" sx="110000" sy="110000" algn="ctr" rotWithShape="0">
              <a:srgbClr val="FFC000">
                <a:alpha val="50000"/>
              </a:srgbClr>
            </a:outerShdw>
          </a:effectLst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5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65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165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165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890" grpId="0"/>
      <p:bldP spid="165891" grpId="0" build="p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>
          <a:xfrm>
            <a:off x="428596" y="214290"/>
            <a:ext cx="8229600" cy="704104"/>
          </a:xfrm>
        </p:spPr>
        <p:txBody>
          <a:bodyPr>
            <a:noAutofit/>
          </a:bodyPr>
          <a:lstStyle/>
          <a:p>
            <a:pPr algn="l"/>
            <a:r>
              <a:rPr lang="cs-CZ" sz="2400" b="1" u="sng" dirty="0" smtClean="0">
                <a:solidFill>
                  <a:srgbClr val="0BC5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Funkce krve</a:t>
            </a:r>
            <a:endParaRPr lang="cs-CZ" sz="2400" b="1" u="sng" dirty="0">
              <a:solidFill>
                <a:srgbClr val="0BC53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8963" name="Rectangle 3"/>
          <p:cNvSpPr>
            <a:spLocks noGrp="1" noChangeArrowheads="1"/>
          </p:cNvSpPr>
          <p:nvPr>
            <p:ph idx="1"/>
          </p:nvPr>
        </p:nvSpPr>
        <p:spPr>
          <a:xfrm>
            <a:off x="428596" y="1000108"/>
            <a:ext cx="8229600" cy="16368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- vytváří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tzv. vnitřní prostředí organismu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- regulace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tělesné teploty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- zásobování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buněk kyslíkem, živinami, vodou, vitamíny,…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- odvoz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odpadů z buněk (oxid uhličitý, močovina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,…)</a:t>
            </a:r>
          </a:p>
          <a:p>
            <a:pPr>
              <a:buNone/>
            </a:pPr>
            <a:endParaRPr lang="cs-CZ" sz="8000" b="1" dirty="0"/>
          </a:p>
        </p:txBody>
      </p:sp>
      <p:sp>
        <p:nvSpPr>
          <p:cNvPr id="6" name="Obdélník 5"/>
          <p:cNvSpPr/>
          <p:nvPr/>
        </p:nvSpPr>
        <p:spPr>
          <a:xfrm>
            <a:off x="251520" y="3573016"/>
            <a:ext cx="820891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Dvě složky</a:t>
            </a:r>
          </a:p>
          <a:p>
            <a:pPr lvl="1"/>
            <a:r>
              <a:rPr lang="cs-CZ" sz="20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Krevní plazma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lvl="2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nažloutlá tekutina s rozpuštěnými látkami, které se přenáší k buňkám</a:t>
            </a:r>
          </a:p>
          <a:p>
            <a:pPr lvl="1"/>
            <a:r>
              <a:rPr lang="cs-CZ" sz="20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Krevní buňky:</a:t>
            </a:r>
          </a:p>
          <a:p>
            <a:pPr lvl="2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červené a bílé krvinky, krevní destičky</a:t>
            </a:r>
          </a:p>
          <a:p>
            <a:pPr lvl="2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vznikají v červené kostní dřeni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5536" y="2852936"/>
            <a:ext cx="19800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Složení krve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8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2000"/>
                                        <p:tgtEl>
                                          <p:spTgt spid="168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2000"/>
                                        <p:tgtEl>
                                          <p:spTgt spid="168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5" dur="2000"/>
                                        <p:tgtEl>
                                          <p:spTgt spid="168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0" dur="2000"/>
                                        <p:tgtEl>
                                          <p:spTgt spid="168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8962" grpId="0"/>
      <p:bldP spid="168963" grpId="0" build="p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1520" y="188640"/>
            <a:ext cx="3312368" cy="547688"/>
          </a:xfrm>
        </p:spPr>
        <p:txBody>
          <a:bodyPr>
            <a:noAutofit/>
          </a:bodyPr>
          <a:lstStyle/>
          <a:p>
            <a:pPr algn="l"/>
            <a:r>
              <a:rPr lang="cs-CZ" sz="2400" b="1" u="sng" dirty="0" smtClean="0">
                <a:solidFill>
                  <a:srgbClr val="E434C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Červené  krvinky</a:t>
            </a:r>
          </a:p>
        </p:txBody>
      </p:sp>
      <p:sp>
        <p:nvSpPr>
          <p:cNvPr id="17101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9553" y="928688"/>
            <a:ext cx="2880320" cy="271633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200" b="1" dirty="0" smtClean="0"/>
              <a:t>-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malé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buňky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- nemají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jádro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- obsahují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červené barvivo hemoglobin,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              na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které se váže kyslík</a:t>
            </a:r>
          </a:p>
          <a:p>
            <a:pPr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- když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zestárnou,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jsou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zničeny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ve slezi</a:t>
            </a:r>
            <a:r>
              <a:rPr lang="cs-CZ" sz="2200" b="1" dirty="0"/>
              <a:t>ně</a:t>
            </a:r>
          </a:p>
          <a:p>
            <a:pPr>
              <a:buNone/>
            </a:pPr>
            <a:r>
              <a:rPr lang="cs-CZ" sz="2200" b="1" dirty="0" smtClean="0"/>
              <a:t>-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žijí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asi 4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měsíce</a:t>
            </a:r>
          </a:p>
          <a:p>
            <a:endParaRPr lang="cs-CZ" sz="2800" b="1" dirty="0"/>
          </a:p>
          <a:p>
            <a:pPr>
              <a:buNone/>
            </a:pP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88640"/>
            <a:ext cx="4608512" cy="1941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05064"/>
            <a:ext cx="3456384" cy="2232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5436096" y="4293096"/>
            <a:ext cx="324036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endParaRPr lang="cs-CZ" sz="2400" b="1" u="sng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větší buňky s jádrem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jsou poškozovány virem HIV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zajišťují imunitu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(=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obranyschopnost) organismu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211960" y="4077072"/>
            <a:ext cx="19127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Bílé krvinky</a:t>
            </a:r>
          </a:p>
        </p:txBody>
      </p:sp>
      <p:sp>
        <p:nvSpPr>
          <p:cNvPr id="8" name="Obdélník 7"/>
          <p:cNvSpPr/>
          <p:nvPr/>
        </p:nvSpPr>
        <p:spPr>
          <a:xfrm>
            <a:off x="4283968" y="2852936"/>
            <a:ext cx="52200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- pouze úlomky buněk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- zabezpečují srážení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krve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779912" y="2492896"/>
            <a:ext cx="24609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rgbClr val="E434CB"/>
                </a:solidFill>
                <a:latin typeface="Arial" pitchFamily="34" charset="0"/>
                <a:cs typeface="Arial" pitchFamily="34" charset="0"/>
              </a:rPr>
              <a:t>Krevní destičky</a:t>
            </a:r>
            <a:endParaRPr lang="cs-CZ" sz="24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10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10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1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171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171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010" grpId="0"/>
      <p:bldP spid="171011" grpId="0" build="p"/>
      <p:bldP spid="9" grpId="0"/>
      <p:bldP spid="10" grpId="0"/>
      <p:bldP spid="8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611559" y="476672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E434CB"/>
                </a:solidFill>
                <a:latin typeface="Arial" pitchFamily="34" charset="0"/>
                <a:cs typeface="Arial" pitchFamily="34" charset="0"/>
              </a:rPr>
              <a:t>SPOJ   VĚTY   </a:t>
            </a:r>
            <a:r>
              <a:rPr lang="cs-CZ" sz="2400" b="1" dirty="0" smtClean="0">
                <a:solidFill>
                  <a:srgbClr val="E434CB"/>
                </a:solidFill>
                <a:latin typeface="Arial" pitchFamily="34" charset="0"/>
                <a:cs typeface="Arial" pitchFamily="34" charset="0"/>
              </a:rPr>
              <a:t>SE   </a:t>
            </a:r>
            <a:r>
              <a:rPr lang="cs-CZ" sz="2400" b="1" dirty="0" smtClean="0">
                <a:solidFill>
                  <a:srgbClr val="E434CB"/>
                </a:solidFill>
                <a:latin typeface="Arial" pitchFamily="34" charset="0"/>
                <a:cs typeface="Arial" pitchFamily="34" charset="0"/>
              </a:rPr>
              <a:t>SPRÁVNÝM VÝRAZEM  </a:t>
            </a:r>
            <a:endParaRPr lang="cs-CZ" sz="2400" b="1" dirty="0">
              <a:solidFill>
                <a:srgbClr val="E434CB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12160" y="1484784"/>
            <a:ext cx="27177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00CC"/>
                </a:solidFill>
                <a:latin typeface="Arial" pitchFamily="34" charset="0"/>
                <a:cs typeface="Arial" pitchFamily="34" charset="0"/>
              </a:rPr>
              <a:t>ČERVENÉ  KRVINKY</a:t>
            </a:r>
            <a:endParaRPr lang="cs-CZ" sz="2000" b="1" dirty="0">
              <a:solidFill>
                <a:srgbClr val="CC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6176" y="2492896"/>
            <a:ext cx="23679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KREVNÍ  PLAZMA</a:t>
            </a:r>
            <a:endParaRPr lang="cs-CZ" sz="2000" b="1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3501008"/>
            <a:ext cx="21098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TKÁŇOVÝ MOK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4437112"/>
            <a:ext cx="20635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BÍLÉ  KRVINKY</a:t>
            </a:r>
            <a:endParaRPr lang="cs-CZ" sz="2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5589240"/>
            <a:ext cx="22124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KREVNÍ  BUŇKY</a:t>
            </a:r>
            <a:endParaRPr lang="cs-CZ" sz="2000" b="1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3528" y="1340768"/>
            <a:ext cx="47660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Vznikají v červené kostní dřeni.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4788024" y="1628800"/>
            <a:ext cx="1512168" cy="40324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0" y="5589240"/>
            <a:ext cx="54360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cs-CZ" sz="2400" b="1" dirty="0" smtClean="0">
                <a:solidFill>
                  <a:srgbClr val="0BC537"/>
                </a:solidFill>
                <a:latin typeface="Arial" pitchFamily="34" charset="0"/>
                <a:cs typeface="Arial" pitchFamily="34" charset="0"/>
              </a:rPr>
              <a:t>Obklopuje všechny buňky v těle.</a:t>
            </a:r>
            <a:endParaRPr lang="cs-CZ" sz="2400" b="1" dirty="0">
              <a:solidFill>
                <a:srgbClr val="0BC537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 flipV="1">
            <a:off x="5004048" y="3717032"/>
            <a:ext cx="1368152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323528" y="3429000"/>
            <a:ext cx="54726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Nažloutlá tekutina s rozpuštěnými látkami, které se přenáší k buňkám.</a:t>
            </a:r>
            <a:endParaRPr lang="cs-CZ" sz="2400" dirty="0">
              <a:solidFill>
                <a:srgbClr val="FFC000"/>
              </a:solidFill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flipV="1">
            <a:off x="5148064" y="2852936"/>
            <a:ext cx="1296144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395536" y="4653136"/>
            <a:ext cx="33473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Větší buňky s jádrem.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23" name="Přímá spojovací šipka 22"/>
          <p:cNvCxnSpPr>
            <a:stCxn id="21" idx="3"/>
            <a:endCxn id="7" idx="1"/>
          </p:cNvCxnSpPr>
          <p:nvPr/>
        </p:nvCxnSpPr>
        <p:spPr>
          <a:xfrm flipV="1">
            <a:off x="3742927" y="4637167"/>
            <a:ext cx="2485257" cy="2468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323528" y="2204864"/>
            <a:ext cx="54006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Obsahují červené barvivo hemoglobin, na které se váže</a:t>
            </a:r>
          </a:p>
          <a:p>
            <a:r>
              <a:rPr lang="cs-CZ" sz="2400" b="1" dirty="0" smtClean="0">
                <a:solidFill>
                  <a:schemeClr val="bg1">
                    <a:lumMod val="65000"/>
                  </a:schemeClr>
                </a:solidFill>
                <a:latin typeface="Arial" pitchFamily="34" charset="0"/>
                <a:cs typeface="Arial" pitchFamily="34" charset="0"/>
              </a:rPr>
              <a:t> kyslík.</a:t>
            </a:r>
            <a:endParaRPr lang="cs-CZ" sz="2400" dirty="0">
              <a:solidFill>
                <a:schemeClr val="bg1">
                  <a:lumMod val="65000"/>
                </a:schemeClr>
              </a:solidFill>
            </a:endParaRPr>
          </a:p>
        </p:txBody>
      </p:sp>
      <p:cxnSp>
        <p:nvCxnSpPr>
          <p:cNvPr id="27" name="Přímá spojovací šipka 26"/>
          <p:cNvCxnSpPr>
            <a:endCxn id="3" idx="1"/>
          </p:cNvCxnSpPr>
          <p:nvPr/>
        </p:nvCxnSpPr>
        <p:spPr>
          <a:xfrm flipV="1">
            <a:off x="4932040" y="1684839"/>
            <a:ext cx="1080120" cy="8800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  <p:bldP spid="9" grpId="0"/>
      <p:bldP spid="12" grpId="0"/>
      <p:bldP spid="16" grpId="0"/>
      <p:bldP spid="21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>
          <a:xfrm>
            <a:off x="428596" y="0"/>
            <a:ext cx="8229600" cy="1371600"/>
          </a:xfrm>
        </p:spPr>
        <p:txBody>
          <a:bodyPr>
            <a:normAutofit/>
          </a:bodyPr>
          <a:lstStyle/>
          <a:p>
            <a:pPr algn="l"/>
            <a:r>
              <a:rPr lang="cs-CZ" sz="4500" b="1" u="sng" dirty="0" smtClean="0">
                <a:solidFill>
                  <a:srgbClr val="0BC5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Míza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zniká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z tkáňového moku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edena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mízovody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a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přitéká do krve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bsahuje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bílé krvinky, které se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v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případě imunitní reakce hromadí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v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mízních uzlinách (bariéra proti infekci).</a:t>
            </a:r>
          </a:p>
        </p:txBody>
      </p:sp>
      <p:pic>
        <p:nvPicPr>
          <p:cNvPr id="187396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t="4347" b="10870"/>
          <a:stretch>
            <a:fillRect/>
          </a:stretch>
        </p:blipFill>
        <p:spPr>
          <a:xfrm>
            <a:off x="4572000" y="260350"/>
            <a:ext cx="4465638" cy="6337300"/>
          </a:xfrm>
          <a:noFill/>
          <a:ln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87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2000"/>
                                        <p:tgtEl>
                                          <p:spTgt spid="187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2000"/>
                                        <p:tgtEl>
                                          <p:spTgt spid="187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2000"/>
                                        <p:tgtEl>
                                          <p:spTgt spid="187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87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394" grpId="0"/>
      <p:bldP spid="1873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1772816"/>
            <a:ext cx="896448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krev  v těle proudí v cévách</a:t>
            </a:r>
          </a:p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krev  v těle volně protéká tkáněmi těla</a:t>
            </a:r>
          </a:p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tepny  vedou okysličenou krev ze srdce do těla</a:t>
            </a:r>
          </a:p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oběh krve v těle zajišťuje srdce</a:t>
            </a:r>
          </a:p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krevní vlásečnice nemají v těle žádný význam</a:t>
            </a:r>
          </a:p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mezi levou a pravou předsíní je otvor</a:t>
            </a:r>
          </a:p>
          <a:p>
            <a:pPr marL="342900" indent="-342900">
              <a:lnSpc>
                <a:spcPct val="150000"/>
              </a:lnSpc>
              <a:buAutoNum type="alphaL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mezi předsíněmi a komorami jsou otvory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548680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PODTRHNI    SPRÁVNÉ   ODPOVĚDI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5805264"/>
            <a:ext cx="70326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________________________________________________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3429000"/>
            <a:ext cx="77768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_____ ________________________________________________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3933056"/>
            <a:ext cx="518457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___________________________________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1988840"/>
            <a:ext cx="50405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________________________________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5229200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_____________________________________________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  <p:bldP spid="4" grpId="0"/>
      <p:bldP spid="5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259632" y="260648"/>
            <a:ext cx="2703513" cy="477837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Krevní   skupiny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08720"/>
            <a:ext cx="3096344" cy="3349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4067944" y="260648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podle obsahu specifických bílkovin na membránách červených krvinek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skupiny: A, B, AB, O</a:t>
            </a: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důležité při krevní transfúzi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611560" y="4509120"/>
            <a:ext cx="19287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Krevní   tlak</a:t>
            </a:r>
            <a:endParaRPr lang="cs-CZ" sz="2400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5085184"/>
            <a:ext cx="597666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při vyšetřeních se udávají dvě hodnoty:</a:t>
            </a:r>
          </a:p>
          <a:p>
            <a:pPr lvl="1"/>
            <a:r>
              <a:rPr lang="cs-CZ" sz="2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systolický – vyšší hodnota </a:t>
            </a:r>
          </a:p>
          <a:p>
            <a:pPr lvl="2">
              <a:buNone/>
            </a:pPr>
            <a:r>
              <a:rPr lang="cs-CZ" sz="2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- měřeno při stahu komor</a:t>
            </a:r>
          </a:p>
          <a:p>
            <a:pPr lvl="1"/>
            <a:r>
              <a:rPr lang="cs-CZ" sz="2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diastolický – nižší hodnota </a:t>
            </a:r>
          </a:p>
          <a:p>
            <a:pPr lvl="2">
              <a:buNone/>
            </a:pPr>
            <a:r>
              <a:rPr lang="cs-CZ" sz="2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- měřeno při uvolnění komor</a:t>
            </a:r>
            <a:endParaRPr lang="cs-CZ" sz="2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132856"/>
            <a:ext cx="4320480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85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534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45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Očkování</a:t>
            </a:r>
          </a:p>
        </p:txBody>
      </p:sp>
      <p:sp>
        <p:nvSpPr>
          <p:cNvPr id="180227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196752"/>
            <a:ext cx="8229600" cy="2808312"/>
          </a:xfrm>
        </p:spPr>
        <p:txBody>
          <a:bodyPr/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těla vpravíme malé množství infekce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ělo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jí snadno zlikviduje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ytvoří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se paměťové buňky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všechny vydrží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napořád,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a proto se musí přeočkovávat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573016"/>
            <a:ext cx="5904656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80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0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0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0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0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0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0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0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0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0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0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0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0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0226" grpId="0"/>
      <p:bldP spid="18022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2"/>
          <p:cNvSpPr>
            <a:spLocks noGrp="1" noChangeArrowheads="1"/>
          </p:cNvSpPr>
          <p:nvPr>
            <p:ph type="title"/>
          </p:nvPr>
        </p:nvSpPr>
        <p:spPr>
          <a:xfrm>
            <a:off x="428596" y="0"/>
            <a:ext cx="8715404" cy="1143000"/>
          </a:xfrm>
        </p:spPr>
        <p:txBody>
          <a:bodyPr>
            <a:noAutofit/>
          </a:bodyPr>
          <a:lstStyle/>
          <a:p>
            <a:r>
              <a:rPr lang="cs-CZ" sz="45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Onemocnění oběhové soustavy</a:t>
            </a:r>
          </a:p>
        </p:txBody>
      </p:sp>
      <p:sp>
        <p:nvSpPr>
          <p:cNvPr id="206851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340768"/>
            <a:ext cx="8229600" cy="4389120"/>
          </a:xfrm>
        </p:spPr>
        <p:txBody>
          <a:bodyPr>
            <a:normAutofit/>
          </a:bodyPr>
          <a:lstStyle/>
          <a:p>
            <a:pPr lvl="1"/>
            <a:r>
              <a:rPr lang="cs-CZ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Infarkt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srdce</a:t>
            </a:r>
          </a:p>
          <a:p>
            <a:pPr lvl="1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Hypertenze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(= vysoký krevní tlak)</a:t>
            </a:r>
          </a:p>
          <a:p>
            <a:pPr lvl="2"/>
            <a:r>
              <a:rPr lang="cs-CZ" sz="2400" b="1" dirty="0">
                <a:latin typeface="Arial" pitchFamily="34" charset="0"/>
                <a:cs typeface="Arial" pitchFamily="34" charset="0"/>
              </a:rPr>
              <a:t>poškození cév v mozku</a:t>
            </a:r>
          </a:p>
          <a:p>
            <a:pPr lvl="2"/>
            <a:r>
              <a:rPr lang="cs-CZ" sz="2400" b="1" dirty="0">
                <a:latin typeface="Arial" pitchFamily="34" charset="0"/>
                <a:cs typeface="Arial" pitchFamily="34" charset="0"/>
              </a:rPr>
              <a:t>poškození srdce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,…</a:t>
            </a:r>
          </a:p>
          <a:p>
            <a:pPr lvl="2"/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lvl="2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Arterioskleróza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</a:p>
          <a:p>
            <a:pPr lvl="2"/>
            <a:r>
              <a:rPr lang="cs-CZ" sz="24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ochází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ke ztrátě pružnosti cévních stěn a stěny tloustnou, až se mohou ucpat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68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68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6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4" dur="2000"/>
                                        <p:tgtEl>
                                          <p:spTgt spid="206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7" dur="2000"/>
                                        <p:tgtEl>
                                          <p:spTgt spid="206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0" dur="2000"/>
                                        <p:tgtEl>
                                          <p:spTgt spid="206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3" dur="2000"/>
                                        <p:tgtEl>
                                          <p:spTgt spid="206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6" dur="2000"/>
                                        <p:tgtEl>
                                          <p:spTgt spid="206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8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9" dur="2000"/>
                                        <p:tgtEl>
                                          <p:spTgt spid="2068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850" grpId="0"/>
      <p:bldP spid="20685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1560" y="5085184"/>
            <a:ext cx="27443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472" y="1000108"/>
            <a:ext cx="274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9552" y="4221088"/>
            <a:ext cx="27443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043608" y="1124744"/>
            <a:ext cx="76328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http://cs.wikipedia.org/wiki/Soubor:Blutdruck.jpg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043608" y="1772816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http://upload.wikimedia.org/wikipedia/commons/thumb/2/24/Red_White_Blood_cells.jpg/290px-Red_White_Blood_cells.jpg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043608" y="2636912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http://upload.wikimedia.org/wikipedia/commons/1/13/Redbloodcells.jpg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043608" y="3429000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http://upload.wikimedia.org/wikipedia/commons/thumb/6/6c/Blood_donation_at_Fleet_Week_USA.jpg/220px-Blood_donation_at_Fleet_Week_USA.jpg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115616" y="4221088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http://upload.wikimedia.org/wikipedia/commons/thumb/6/6a/Vaccination.jpg/220px-Vaccination.jpg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115616" y="5157192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http://upload.wikimedia.org/wikipedia/commons/thumb/a/ac/Sphygmomanometer.jpg/220px-Sphygmomanometer.jpg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11560" y="3573016"/>
            <a:ext cx="27443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1560" y="2708920"/>
            <a:ext cx="27443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39552" y="1916832"/>
            <a:ext cx="27443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</a:t>
            </a:r>
            <a:r>
              <a:rPr lang="cs-CZ" i="1" dirty="0" err="1" smtClean="0"/>
              <a:t>Kolstrunková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16417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1214422"/>
            <a:ext cx="8358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DVOŘÁKOVÁ, E.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1.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	Septima, 1999, 72 s. ISBN 80-7216-101-6.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34" y="2000240"/>
            <a:ext cx="81979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	ISBN 80-7216-155-5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3071810"/>
            <a:ext cx="8215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KROULÍKOVÁ, J, KROULÍK, J.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3. vyd. Praha: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Septima, 2004, 96 s. ISBN 80-7216-204-7.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7451" y="1214422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57451" y="3099180"/>
            <a:ext cx="264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57451" y="2060848"/>
            <a:ext cx="264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•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273</TotalTime>
  <Words>648</Words>
  <Application>Microsoft Office PowerPoint</Application>
  <PresentationFormat>Předvádění na obrazovce (4:3)</PresentationFormat>
  <Paragraphs>137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Snímek 3</vt:lpstr>
      <vt:lpstr>Tělní tekutiny</vt:lpstr>
      <vt:lpstr>Funkce krve</vt:lpstr>
      <vt:lpstr>Červené  krvinky</vt:lpstr>
      <vt:lpstr>Snímek 7</vt:lpstr>
      <vt:lpstr>Míza</vt:lpstr>
      <vt:lpstr>Snímek 9</vt:lpstr>
      <vt:lpstr>Krevní   skupiny</vt:lpstr>
      <vt:lpstr>Očkování</vt:lpstr>
      <vt:lpstr>Onemocnění oběhové soustavy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Tělní tekutiny</dc:title>
  <dc:creator>Tejinka</dc:creator>
  <cp:lastModifiedBy>Dum</cp:lastModifiedBy>
  <cp:revision>35</cp:revision>
  <dcterms:created xsi:type="dcterms:W3CDTF">2011-12-29T19:34:41Z</dcterms:created>
  <dcterms:modified xsi:type="dcterms:W3CDTF">2012-09-17T09:02:21Z</dcterms:modified>
</cp:coreProperties>
</file>