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2"/>
  </p:notesMasterIdLst>
  <p:sldIdLst>
    <p:sldId id="257" r:id="rId2"/>
    <p:sldId id="258" r:id="rId3"/>
    <p:sldId id="268" r:id="rId4"/>
    <p:sldId id="269" r:id="rId5"/>
    <p:sldId id="271" r:id="rId6"/>
    <p:sldId id="264" r:id="rId7"/>
    <p:sldId id="263" r:id="rId8"/>
    <p:sldId id="267" r:id="rId9"/>
    <p:sldId id="265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6" autoAdjust="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583BCC-BFA2-4879-A6BC-2126043ED2D8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7F1B5-755D-4B83-AC04-0A0606263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22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7F1B5-755D-4B83-AC04-0A0606263F7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FBDB85F-C589-4821-8F9A-5DD1BD5BCE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78C66C9-FF75-406A-9BCC-E51DB5B765C9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9084DA1-FB71-40F2-A74C-FE560D5BCF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5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5373216"/>
            <a:ext cx="8136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VY_52_INOVACE_13_01_složení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krve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285728"/>
            <a:ext cx="271464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u="sng" dirty="0">
                <a:solidFill>
                  <a:srgbClr val="CC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285860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28599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421481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85852" y="1428736"/>
            <a:ext cx="7500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 tomto snímku jsou popsány tělní tekutiny, 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14414" y="2428868"/>
            <a:ext cx="7500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jsou popsány červené a bíle krvinky, 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59632" y="3284984"/>
            <a:ext cx="75608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jsou popsané funkce krvinek, úkolem žáků je spojit čarou danou funkci s krvinou které náleží 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259632" y="4221088"/>
            <a:ext cx="72728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popsány krevní destičky a krevní skupiny,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21455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1214422"/>
            <a:ext cx="72866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na tomto snímku je obrázek složení krve a žáci mají za úkol správně vypsat písmena tak,aby názvy patřily k popiskům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1357290" y="2428868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tvrzení o krevních destičkách, úkolem žáků je podtrhnout pouze ta správná tvrzení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2232248" cy="908720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00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  <a:r>
              <a:rPr lang="cs-CZ" sz="3600" b="1" u="sng" dirty="0" smtClean="0">
                <a:solidFill>
                  <a:srgbClr val="00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ělní tekutiny</a:t>
            </a:r>
            <a:endParaRPr lang="cs-CZ" sz="3600" b="1" u="sng" dirty="0">
              <a:solidFill>
                <a:srgbClr val="0066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589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620688"/>
            <a:ext cx="4752528" cy="1512168"/>
          </a:xfrm>
        </p:spPr>
        <p:txBody>
          <a:bodyPr>
            <a:noAutofit/>
          </a:bodyPr>
          <a:lstStyle/>
          <a:p>
            <a:pPr lvl="1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asi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 litrů (ztráta 1,5 l ohrožuje život)</a:t>
            </a:r>
          </a:p>
          <a:p>
            <a:pPr lvl="1"/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krevních cévách (tepny, žíly, vlásečnice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1484784"/>
            <a:ext cx="19816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0BC5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Funkce krve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2204864"/>
            <a:ext cx="669674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vytváří tzv. vnitřní prostředí organismu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regulace tělesné teploty</a:t>
            </a:r>
          </a:p>
          <a:p>
            <a:pPr>
              <a:buFontTx/>
              <a:buChar char="-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zásobování buněk kyslíkem, živinami, vodou, 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vitamíny,…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odvoz odpadů z buněk (oxid uhličitý, močovina,…)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63888" y="3933056"/>
            <a:ext cx="19800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Složení krve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4437112"/>
            <a:ext cx="79208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Dvě složky</a:t>
            </a:r>
          </a:p>
          <a:p>
            <a:pPr lvl="1"/>
            <a:r>
              <a:rPr lang="cs-CZ" sz="2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 plazma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nažloutlá tekutina s rozpuštěnými látkami, které se přenáší k buňkám</a:t>
            </a:r>
          </a:p>
          <a:p>
            <a:pPr lvl="1"/>
            <a:r>
              <a:rPr lang="cs-CZ" sz="2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 buňky: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červené a bílé krvinky, krevní destičky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vznikají v červené kostní dřeni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20072" y="188640"/>
            <a:ext cx="8707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Krev</a:t>
            </a:r>
            <a:endParaRPr lang="cs-CZ" sz="2400" b="1" u="sng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5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0" grpId="0"/>
      <p:bldP spid="165891" grpId="0" build="p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5536" y="260648"/>
            <a:ext cx="4032448" cy="547688"/>
          </a:xfrm>
        </p:spPr>
        <p:txBody>
          <a:bodyPr>
            <a:noAutofit/>
          </a:bodyPr>
          <a:lstStyle/>
          <a:p>
            <a:pPr algn="l"/>
            <a:r>
              <a:rPr lang="cs-CZ" sz="2400" b="1" u="sng" dirty="0" smtClean="0">
                <a:solidFill>
                  <a:srgbClr val="E434C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Červené krvinky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25513" y="928688"/>
            <a:ext cx="8218487" cy="27163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malé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buňky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nemají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jádro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obsahují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červené barvivo hemoglobin, na které se váže kyslík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když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zestárnou jsou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zničeny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ve slezi</a:t>
            </a:r>
            <a:r>
              <a:rPr lang="cs-CZ" sz="2400" b="1" dirty="0"/>
              <a:t>ně</a:t>
            </a:r>
          </a:p>
          <a:p>
            <a:pPr>
              <a:buNone/>
            </a:pPr>
            <a:r>
              <a:rPr lang="cs-CZ" sz="2400" b="1" dirty="0" smtClean="0"/>
              <a:t>-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žijí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asi 4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měsíce</a:t>
            </a:r>
          </a:p>
          <a:p>
            <a:endParaRPr lang="cs-CZ" sz="2800" b="1" dirty="0"/>
          </a:p>
          <a:p>
            <a:pPr>
              <a:buNone/>
            </a:pP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88640"/>
            <a:ext cx="3672408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05064"/>
            <a:ext cx="3816424" cy="2232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4139952" y="4221088"/>
            <a:ext cx="500404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sz="2400" b="1" u="sng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větší buňky s jádrem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jsou poškozovány virem HIV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zajišťují imunitu (= obranyschopnost) organismu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55976" y="3645024"/>
            <a:ext cx="19127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Bílé krvinky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0" grpId="0"/>
      <p:bldP spid="171011" grpId="0" build="p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42910" y="428604"/>
            <a:ext cx="7847020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500" b="1" u="sng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Spoj čarami, co k sobě patří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3286124"/>
            <a:ext cx="26472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ČERVENÉ KRVINKY</a:t>
            </a:r>
            <a:endParaRPr lang="cs-CZ" sz="2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15206" y="3286124"/>
            <a:ext cx="19064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</a:t>
            </a:r>
            <a:r>
              <a:rPr lang="cs-CZ" sz="2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KRVINKY</a:t>
            </a:r>
            <a:endParaRPr lang="cs-CZ" sz="2000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21687" y="1857364"/>
            <a:ext cx="5144358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Nemají jádro</a:t>
            </a:r>
          </a:p>
          <a:p>
            <a:pPr algn="ctr"/>
            <a:endParaRPr lang="cs-CZ" sz="2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Mají jádro</a:t>
            </a:r>
          </a:p>
          <a:p>
            <a:pPr algn="ctr"/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Obsahují červené krevní barvivo</a:t>
            </a:r>
          </a:p>
          <a:p>
            <a:pPr algn="ctr"/>
            <a:endParaRPr lang="cs-CZ" sz="2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krvi je jich větší množství</a:t>
            </a:r>
          </a:p>
          <a:p>
            <a:pPr algn="ctr"/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V krvi je jich menší množství</a:t>
            </a:r>
          </a:p>
          <a:p>
            <a:pPr algn="ctr"/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Rozvádějí po těle kyslík</a:t>
            </a:r>
          </a:p>
          <a:p>
            <a:pPr algn="ctr"/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Ničí v těle vniklé choroboplodné zárodk</a:t>
            </a:r>
            <a:r>
              <a:rPr lang="cs-CZ" sz="2000" b="1" dirty="0" smtClean="0">
                <a:solidFill>
                  <a:srgbClr val="0070C0"/>
                </a:solidFill>
              </a:rPr>
              <a:t>y</a:t>
            </a:r>
            <a:endParaRPr lang="cs-CZ" sz="2000" b="1" dirty="0">
              <a:solidFill>
                <a:srgbClr val="0070C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2123728" y="2132856"/>
            <a:ext cx="1872208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220072" y="2636912"/>
            <a:ext cx="237626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483768" y="3284984"/>
            <a:ext cx="43204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1979712" y="3645024"/>
            <a:ext cx="144016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2411760" y="3645024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6444208" y="3789040"/>
            <a:ext cx="115212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7092280" y="3717032"/>
            <a:ext cx="864096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214290"/>
            <a:ext cx="4143404" cy="785818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rgbClr val="E434CB"/>
                </a:solidFill>
                <a:latin typeface="Arial" pitchFamily="34" charset="0"/>
                <a:cs typeface="Arial" pitchFamily="34" charset="0"/>
              </a:rPr>
              <a:t>Krevní destičky</a:t>
            </a:r>
          </a:p>
        </p:txBody>
      </p:sp>
      <p:sp>
        <p:nvSpPr>
          <p:cNvPr id="181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8596" y="1285860"/>
            <a:ext cx="3855372" cy="13510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pouze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úlomky buněk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zabezpečují srážení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krve 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/>
          </a:p>
          <a:p>
            <a:pPr>
              <a:buFont typeface="Wingdings" pitchFamily="2" charset="2"/>
              <a:buNone/>
            </a:pPr>
            <a:endParaRPr lang="cs-CZ" sz="4400" b="1" dirty="0" smtClean="0"/>
          </a:p>
          <a:p>
            <a:pPr algn="r">
              <a:buNone/>
            </a:pPr>
            <a:endParaRPr lang="cs-CZ" sz="4400" b="1" u="sng" dirty="0" smtClean="0">
              <a:latin typeface="+mj-lt"/>
              <a:ea typeface="+mj-ea"/>
              <a:cs typeface="+mj-cs"/>
            </a:endParaRPr>
          </a:p>
          <a:p>
            <a:endParaRPr lang="cs-CZ" sz="2800" b="1" dirty="0" smtClean="0"/>
          </a:p>
          <a:p>
            <a:endParaRPr lang="cs-CZ" sz="28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3096344" cy="3349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51520" y="3356992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Krevní skupiny</a:t>
            </a: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podle obsahu specifických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bílkovin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na membránách červených  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krvinek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skupiny: A, B, AB, O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důležité při krevní transfúzi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1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1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1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1250" grpId="0"/>
      <p:bldP spid="181251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hotovo\krevní 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6792"/>
            <a:ext cx="4932040" cy="53012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14348" y="0"/>
            <a:ext cx="79296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E434C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NAPIŠ, KTERÝM PÍSMENEM JSOU NA</a:t>
            </a:r>
          </a:p>
          <a:p>
            <a:pPr algn="ctr"/>
            <a:endParaRPr lang="cs-CZ" sz="2800" b="1" u="sng" dirty="0" smtClean="0">
              <a:solidFill>
                <a:srgbClr val="E434C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algn="ctr"/>
            <a:r>
              <a:rPr lang="cs-CZ" sz="2800" b="1" u="sng" dirty="0" smtClean="0">
                <a:solidFill>
                  <a:srgbClr val="E434C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 OBRÁZKU OZNAČENY: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99992" y="1772816"/>
            <a:ext cx="49280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KREVNÍ DESTIČKY………….</a:t>
            </a:r>
          </a:p>
          <a:p>
            <a:endParaRPr lang="cs-CZ" sz="24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ČERVENÉ KRVINKY……….….</a:t>
            </a:r>
          </a:p>
          <a:p>
            <a:endParaRPr lang="cs-CZ" sz="24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BÍLÉ KRVINKY……………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60432" y="1556792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76456" y="2924944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04448" y="4077072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5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00034" y="357166"/>
            <a:ext cx="72866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Podtrhni, co je správně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58" y="1928802"/>
            <a:ext cx="835517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KREVNÍ   DESTIČKY: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ROZVÁDĚJÍ PO TĚLE KYSLÍK</a:t>
            </a:r>
          </a:p>
          <a:p>
            <a:pPr marL="342900" indent="-342900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4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B) MAJÍ VÝZNAM PRO SRÁŽENÍ KRVE</a:t>
            </a:r>
          </a:p>
          <a:p>
            <a:pPr marL="342900" indent="-342900">
              <a:buAutoNum type="alphaUcParenR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4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C) NIČÍ V TĚLE VZNIKLÉ CHOROBOPLODNÉ ZÁRODKY</a:t>
            </a:r>
            <a:endParaRPr lang="cs-CZ" sz="2400" b="1" dirty="0">
              <a:solidFill>
                <a:srgbClr val="FF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501008"/>
            <a:ext cx="5463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_____________________________________</a:t>
            </a:r>
            <a:endParaRPr lang="cs-CZ" sz="2000" b="1" dirty="0">
              <a:solidFill>
                <a:srgbClr val="FF0066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451" y="121442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7451" y="3099180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7451" y="2060848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116</TotalTime>
  <Words>420</Words>
  <Application>Microsoft Office PowerPoint</Application>
  <PresentationFormat>Předvádění na obrazovce (4:3)</PresentationFormat>
  <Paragraphs>110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Tělní tekutiny</vt:lpstr>
      <vt:lpstr>Červené krvinky</vt:lpstr>
      <vt:lpstr>Prezentace aplikace PowerPoint</vt:lpstr>
      <vt:lpstr>Krevní destičky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18</cp:revision>
  <dcterms:created xsi:type="dcterms:W3CDTF">2011-12-29T20:52:35Z</dcterms:created>
  <dcterms:modified xsi:type="dcterms:W3CDTF">2012-09-17T05:49:05Z</dcterms:modified>
</cp:coreProperties>
</file>