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2" r:id="rId3"/>
    <p:sldId id="257" r:id="rId4"/>
    <p:sldId id="258" r:id="rId5"/>
    <p:sldId id="264" r:id="rId6"/>
    <p:sldId id="263" r:id="rId7"/>
    <p:sldId id="259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391B821-36A2-42EE-8442-43FCD10BA356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C07497-B9D7-45FF-B70A-33C343C04A8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PŘÍRODOPIS</a:t>
            </a:r>
            <a: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6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8. ROČNÍK</a:t>
            </a:r>
            <a:endParaRPr lang="cs-CZ" sz="660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483768" y="5373216"/>
            <a:ext cx="51845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VY_52_INOVACE_15_01_krevní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oběh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43042" y="428604"/>
            <a:ext cx="17508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POPIS</a:t>
            </a:r>
            <a:endParaRPr lang="cs-CZ" sz="40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1285860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2071678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2857496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10" y="3786190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4714884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85852" y="1428736"/>
            <a:ext cx="6631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č.3 - na tomto snímku je popsán plicní oběh, vhodné pro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85852" y="2214554"/>
            <a:ext cx="60757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č.4 - na tomto snímku je popsán tělní oběh, vhodné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85852" y="3000372"/>
            <a:ext cx="71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č.5 - na tomto snímku jsou obrazně doloženy stavby cévní stěny a vnitřní žíly,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7290" y="3929066"/>
            <a:ext cx="6786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č.6 - na tomto snímku je úkolem žáků popsat tělní krevní oběh a zároveň ho barevně vyznačit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57290" y="4857760"/>
            <a:ext cx="7358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č.7 - na tomto snímku je popsán tělní oběh a rozdělen na určité obvody, vhodné pro výklad učitele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Plicní oběh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285860"/>
            <a:ext cx="8143932" cy="5214974"/>
          </a:xfrm>
        </p:spPr>
        <p:txBody>
          <a:bodyPr/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Neokysličená krev přitéká do pravé předsíně</a:t>
            </a: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Pokračuje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do pravé komory</a:t>
            </a: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Odtéká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plicní tepnou do plic</a:t>
            </a: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V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plicích je okysličena</a:t>
            </a: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Vrací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se plicní žilou 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do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levé předsíně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0657" y="2714620"/>
            <a:ext cx="5033343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Šipka doprava 6"/>
          <p:cNvSpPr/>
          <p:nvPr/>
        </p:nvSpPr>
        <p:spPr>
          <a:xfrm>
            <a:off x="285720" y="2357430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285720" y="2786058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285720" y="3286124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285720" y="1928802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/>
      <p:bldP spid="202755" grpId="0" build="p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357166"/>
            <a:ext cx="8229600" cy="846980"/>
          </a:xfrm>
        </p:spPr>
        <p:txBody>
          <a:bodyPr>
            <a:noAutofit/>
          </a:bodyPr>
          <a:lstStyle/>
          <a:p>
            <a:r>
              <a:rPr lang="cs-CZ" sz="5400" b="1" u="sng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Tělní oběh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7298"/>
            <a:ext cx="4329114" cy="496730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Levá předsíň 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Levá komora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Aorta 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Tepny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Vlásečnice </a:t>
            </a:r>
            <a:endParaRPr lang="cs-CZ" sz="2800" b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cs-CZ" sz="28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převod plynů a živin </a:t>
            </a:r>
            <a:endParaRPr lang="cs-CZ" sz="2800" b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cs-CZ" sz="28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   do </a:t>
            </a:r>
            <a:r>
              <a:rPr lang="cs-CZ" sz="28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tkáňového moku; příjem </a:t>
            </a:r>
            <a:r>
              <a:rPr lang="cs-CZ" sz="28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odpadních</a:t>
            </a:r>
          </a:p>
          <a:p>
            <a:pPr>
              <a:lnSpc>
                <a:spcPct val="80000"/>
              </a:lnSpc>
              <a:buNone/>
            </a:pPr>
            <a:r>
              <a:rPr lang="cs-CZ" sz="28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28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látek)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Žíly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Horní a dolní dutá žíla</a:t>
            </a:r>
          </a:p>
          <a:p>
            <a:pPr>
              <a:lnSpc>
                <a:spcPct val="80000"/>
              </a:lnSpc>
            </a:pPr>
            <a:r>
              <a:rPr lang="cs-CZ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Pravá předsíň</a:t>
            </a:r>
          </a:p>
          <a:p>
            <a:pPr>
              <a:lnSpc>
                <a:spcPct val="80000"/>
              </a:lnSpc>
            </a:pPr>
            <a:endParaRPr lang="cs-CZ" sz="2800" b="1" dirty="0"/>
          </a:p>
          <a:p>
            <a:pPr>
              <a:lnSpc>
                <a:spcPct val="80000"/>
              </a:lnSpc>
            </a:pPr>
            <a:endParaRPr lang="cs-CZ" sz="2800" b="1" dirty="0"/>
          </a:p>
        </p:txBody>
      </p:sp>
      <p:pic>
        <p:nvPicPr>
          <p:cNvPr id="2050" name="Picture 2" descr="F:\hotovo\krevní obě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04664"/>
            <a:ext cx="4427984" cy="61926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3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200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2000"/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2000"/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2000"/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2000"/>
                                        <p:tgtEl>
                                          <p:spTgt spid="203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2000"/>
                                        <p:tgtEl>
                                          <p:spTgt spid="203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2000"/>
                                        <p:tgtEl>
                                          <p:spTgt spid="203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2000"/>
                                        <p:tgtEl>
                                          <p:spTgt spid="203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2" dur="2000"/>
                                        <p:tgtEl>
                                          <p:spTgt spid="203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7" dur="2000"/>
                                        <p:tgtEl>
                                          <p:spTgt spid="203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2000"/>
                                        <p:tgtEl>
                                          <p:spTgt spid="2037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hotovo\stavba cévní stě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572000" cy="4049884"/>
          </a:xfrm>
          <a:prstGeom prst="rect">
            <a:avLst/>
          </a:prstGeom>
          <a:noFill/>
        </p:spPr>
      </p:pic>
      <p:pic>
        <p:nvPicPr>
          <p:cNvPr id="4099" name="Picture 3" descr="F:\hotovo\stavba vnitřní žíl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628800"/>
            <a:ext cx="4286248" cy="52292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42910" y="4714884"/>
            <a:ext cx="35307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STAVBA CÉVNÍ STĚNY</a:t>
            </a:r>
            <a:endParaRPr lang="cs-CZ" sz="24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64088" y="980728"/>
            <a:ext cx="340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STAVBA VNITŘNÍ ŽÍLY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hotovo\krevní oběh ukaz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2379660" cy="4578366"/>
          </a:xfrm>
          <a:prstGeom prst="rect">
            <a:avLst/>
          </a:prstGeom>
          <a:noFill/>
        </p:spPr>
      </p:pic>
      <p:pic>
        <p:nvPicPr>
          <p:cNvPr id="3075" name="Picture 3" descr="F:\hotovo\krevní obeh cernob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57166"/>
            <a:ext cx="2934071" cy="571501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57224" y="357166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TĚLNÍ  OBĚH</a:t>
            </a:r>
            <a:endParaRPr lang="cs-CZ" sz="4000" b="1" u="sng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 flipV="1">
            <a:off x="1071538" y="1643050"/>
            <a:ext cx="1785950" cy="85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1907704" y="2420888"/>
            <a:ext cx="1071570" cy="785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1500166" y="3000372"/>
            <a:ext cx="1714512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1928794" y="3429000"/>
            <a:ext cx="135732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714480" y="3714752"/>
            <a:ext cx="1500198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000100" y="4714884"/>
            <a:ext cx="221457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42910" y="1142984"/>
            <a:ext cx="26965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POPIŠ  VYZNAČENÉ</a:t>
            </a:r>
            <a:endParaRPr lang="cs-CZ" sz="20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5877272"/>
            <a:ext cx="33970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VYZNAČ  ZELENĚ  VELKÝ</a:t>
            </a:r>
          </a:p>
          <a:p>
            <a:r>
              <a:rPr lang="cs-CZ" sz="20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KREVNÍ  OBĚH</a:t>
            </a:r>
            <a:endParaRPr lang="cs-CZ" sz="20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1556792"/>
            <a:ext cx="18069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horní dutá žíla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2780928"/>
            <a:ext cx="1237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pravá síň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3933056"/>
            <a:ext cx="17508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pravá komora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59832" y="2276872"/>
            <a:ext cx="1067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levá síň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491880" y="3356992"/>
            <a:ext cx="15808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levá komora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75856" y="4725144"/>
            <a:ext cx="1779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dolní dutá žíla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13" grpId="0"/>
      <p:bldP spid="17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500042"/>
            <a:ext cx="8686800" cy="6072230"/>
          </a:xfrm>
        </p:spPr>
        <p:txBody>
          <a:bodyPr/>
          <a:lstStyle/>
          <a:p>
            <a:pPr>
              <a:buNone/>
            </a:pPr>
            <a:r>
              <a:rPr lang="cs-CZ" sz="4000" b="1" u="sng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Tělní oběh je rozdělen na obvody: </a:t>
            </a:r>
            <a:endParaRPr lang="cs-CZ" sz="4000" b="1" u="sng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4000" b="1" u="sng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	•	</a:t>
            </a:r>
            <a:r>
              <a:rPr lang="cs-C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Vrátnicový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– trávicí soustava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	•	</a:t>
            </a:r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Ledvinný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– vylučovací soustava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	•	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Srdeční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– věnčité tepny,…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	•	</a:t>
            </a:r>
            <a:r>
              <a:rPr lang="cs-CZ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Systémový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Žíly mají hladkou svalovinu ( podpora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čerpání krve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) a chlopně, které brání zpětnému toku krve. </a:t>
            </a:r>
          </a:p>
          <a:p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4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4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4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4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4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1604" y="4000504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</a:t>
            </a:r>
            <a:r>
              <a:rPr lang="cs-CZ" i="1" dirty="0" err="1" smtClean="0"/>
              <a:t>Kolstrunková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285852" y="428604"/>
            <a:ext cx="2160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71538" y="128586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034" y="1214422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DVOŘÁKOVÁ, E.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Zdravověda pro odborná učiliště 1. ročník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1.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Praha: 	Septima, 1999, 72 s. ISBN 80-7216-101-6.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34" y="2000240"/>
            <a:ext cx="81979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J. a KROULÍK.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pro 8. ročník zvláštní 	školy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(pracovní sešit)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Septima, 2001, 56 s.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	ISBN 80-7216-155-5</a:t>
            </a:r>
            <a:r>
              <a:rPr lang="cs-CZ" dirty="0" smtClean="0"/>
              <a:t>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3071810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J, KROULÍK, J.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8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Septima, 2004, 96 s. ISBN 80-7216-204-7.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57451" y="1214422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•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57451" y="3099180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57451" y="2060848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258</TotalTime>
  <Words>219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Plicní oběh</vt:lpstr>
      <vt:lpstr>Tělní oběh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Tejinka</dc:creator>
  <cp:lastModifiedBy>pc</cp:lastModifiedBy>
  <cp:revision>14</cp:revision>
  <dcterms:created xsi:type="dcterms:W3CDTF">2011-12-29T20:41:18Z</dcterms:created>
  <dcterms:modified xsi:type="dcterms:W3CDTF">2012-09-17T05:49:52Z</dcterms:modified>
</cp:coreProperties>
</file>