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3" r:id="rId3"/>
    <p:sldId id="257" r:id="rId4"/>
    <p:sldId id="258" r:id="rId5"/>
    <p:sldId id="259" r:id="rId6"/>
    <p:sldId id="260" r:id="rId7"/>
    <p:sldId id="261" r:id="rId8"/>
    <p:sldId id="262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CC00CC"/>
    <a:srgbClr val="6600CC"/>
    <a:srgbClr val="167888"/>
    <a:srgbClr val="BD438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8528F-3F0F-48FF-943E-64A496BE35CE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16879-768C-4A73-A4F0-666CC562E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8528F-3F0F-48FF-943E-64A496BE35CE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16879-768C-4A73-A4F0-666CC562E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8528F-3F0F-48FF-943E-64A496BE35CE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16879-768C-4A73-A4F0-666CC562E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8528F-3F0F-48FF-943E-64A496BE35CE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16879-768C-4A73-A4F0-666CC562E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8528F-3F0F-48FF-943E-64A496BE35CE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16879-768C-4A73-A4F0-666CC562E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8528F-3F0F-48FF-943E-64A496BE35CE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16879-768C-4A73-A4F0-666CC562E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8528F-3F0F-48FF-943E-64A496BE35CE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16879-768C-4A73-A4F0-666CC562E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8528F-3F0F-48FF-943E-64A496BE35CE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16879-768C-4A73-A4F0-666CC562E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8528F-3F0F-48FF-943E-64A496BE35CE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6416879-768C-4A73-A4F0-666CC562E2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8528F-3F0F-48FF-943E-64A496BE35CE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16879-768C-4A73-A4F0-666CC562E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8528F-3F0F-48FF-943E-64A496BE35CE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16879-768C-4A73-A4F0-666CC562E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D38528F-3F0F-48FF-943E-64A496BE35CE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6416879-768C-4A73-A4F0-666CC562E22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548680"/>
            <a:ext cx="684076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PŘÍRODOPIS</a:t>
            </a:r>
            <a:r>
              <a:rPr lang="cs-CZ" sz="6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6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66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8. ROČNÍK</a:t>
            </a:r>
            <a:endParaRPr lang="cs-CZ" sz="6600" dirty="0">
              <a:solidFill>
                <a:srgbClr val="00FF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59632" y="3284984"/>
            <a:ext cx="7280351" cy="120662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539552" y="5373216"/>
            <a:ext cx="799288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2000" b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VY_52_INOVACE_16_01_první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pomoc krvácení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0166" y="357166"/>
            <a:ext cx="20665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u="sng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POPIS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42910" y="1142984"/>
            <a:ext cx="3449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•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2910" y="1714488"/>
            <a:ext cx="3449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•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2910" y="2571744"/>
            <a:ext cx="3449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•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2910" y="3643314"/>
            <a:ext cx="3449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•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2910" y="4500570"/>
            <a:ext cx="3449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•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85852" y="1285860"/>
            <a:ext cx="721523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č.3 - tento snímek slouží jako úvod k první pomoci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85852" y="1857364"/>
            <a:ext cx="7143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č.4 - na tomto snímku jsou popsány příznaky a projevy vnitřního krvácení, vhodné pro výklad učitele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85852" y="2714620"/>
            <a:ext cx="735811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č.5 - na tomto snímku je popsána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protišoková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poloha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          i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 doprovodem obrázků, úkolem žáků je si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protišokovou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polohu vyzkoušet  na spolužákovi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85852" y="3786190"/>
            <a:ext cx="74295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 6, 7  - na tomto snímku jsou popsány příznaky a projevy vnějšího krvácení, vhodné pro výklad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57290" y="4643446"/>
            <a:ext cx="735811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č.8 - na tomto snímku je ukázka tlakového obvazu a popis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jak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obvázat ránu tlakovým obvazem, úkolem žáků je vyzkoušet si zavázat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tlakový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obvaz na ruce svého spolužáka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57290" y="585789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č.9 - na tomto snímku jsem vypsána tvrzení a úkolem žáků je vybrat správná tvrzení a podtrhnout je barevně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42910" y="5715016"/>
            <a:ext cx="3449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•</a:t>
            </a:r>
            <a:endParaRPr lang="cs-CZ" sz="40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1779687"/>
            <a:ext cx="7929618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600" b="1" dirty="0" smtClean="0"/>
          </a:p>
          <a:p>
            <a:pPr algn="ctr"/>
            <a:r>
              <a:rPr lang="cs-CZ" sz="3600" b="1" i="1" dirty="0" smtClean="0">
                <a:solidFill>
                  <a:srgbClr val="CC00CC"/>
                </a:solidFill>
                <a:latin typeface="Arial" pitchFamily="34" charset="0"/>
                <a:cs typeface="Arial" pitchFamily="34" charset="0"/>
              </a:rPr>
              <a:t>Pokud se dostanete do situace, kdy budete dávat první pomoc člověku, který hodně krvácí, měli byste hlavně zachovat chladnou hlavu a rychle přivolat záchranku. Než přijede pomoc, můžete ale hodně udělat pro záchranu člověka</a:t>
            </a:r>
            <a:r>
              <a:rPr lang="cs-CZ" sz="3600" b="1" i="1" dirty="0" smtClean="0">
                <a:solidFill>
                  <a:srgbClr val="CC00CC"/>
                </a:solidFill>
              </a:rPr>
              <a:t>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28596" y="714356"/>
            <a:ext cx="72152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PRVNÍ POMOC </a:t>
            </a:r>
            <a:endParaRPr lang="cs-CZ" sz="72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429488" y="0"/>
            <a:ext cx="17145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155</a:t>
            </a:r>
            <a:endParaRPr lang="cs-CZ" sz="7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8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5720" y="1357298"/>
            <a:ext cx="850112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Č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lověk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krvácí většinou do dutiny břišní a z venku není na pacientovi vidět žádné poranění. Pacient může takto i vykrvácet. U vnitřního krvácení je jedinou pomocí 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protišoková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poloha, v nemocnici je poté krvácení zastaveno na operačním sále. 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1538" y="285728"/>
            <a:ext cx="60539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u="sng" dirty="0" smtClean="0">
                <a:solidFill>
                  <a:srgbClr val="BD438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VNITŘNÍ KRVÁCENÍ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5500702"/>
            <a:ext cx="3048000" cy="1085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3504" y="5286388"/>
            <a:ext cx="3048000" cy="136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595021"/>
            <a:ext cx="5286412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Pacienta položte na zem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        a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zvedněte mu nohy do výšky 30 - 40 cm, nohy mu podložte např. židlí nebo mu je držte. Pokud máte podezření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         na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poranění břicha, nohy zvedněte pokrčené. Postiženého přikryjte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              a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nepodávejte mu ústy žádné tekutiny a žádné prášky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       na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zmírnění bolesti.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     Volejte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155</a:t>
            </a:r>
            <a:r>
              <a:rPr lang="cs-CZ" sz="2800" b="1" dirty="0" smtClean="0">
                <a:solidFill>
                  <a:srgbClr val="16788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endParaRPr lang="cs-CZ" sz="2800" b="1" dirty="0">
              <a:solidFill>
                <a:srgbClr val="16788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1472" y="428604"/>
            <a:ext cx="7539243" cy="20005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u="sng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PROTIŠOKOVÁ POLOHA</a:t>
            </a:r>
          </a:p>
          <a:p>
            <a:r>
              <a:rPr lang="cs-CZ" sz="2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- VYZKOUŠEJME SI NA SPOLUŽÁKOVI</a:t>
            </a:r>
            <a:endParaRPr lang="cs-CZ" sz="2800" b="1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b="1" u="sng" dirty="0" smtClean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57884" y="1928802"/>
            <a:ext cx="3048000" cy="1085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57884" y="3500438"/>
            <a:ext cx="3048000" cy="136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19775" y="5214950"/>
            <a:ext cx="3324225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5720" y="1071546"/>
            <a:ext cx="8501122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Zevní krvácení: nezáleží na tom, zda je krvácení tepenné nebo žilné – v každém případě je nutné krvácení zastavit. Na krvácející ránu přiložte tlakový obvaz. Jestliže krev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po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obvázání prosakuje, přidejte další vrstvu. Je-li zdroj krvácení na končetině, zvedněte ji, aby rána byla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nad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úrovní srdce, snížíte tím průtok krve v ráně a tím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i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krvácení. Většina krvácení se zvládne použitím tlakových obvazů. 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7224" y="214290"/>
            <a:ext cx="57472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u="sng" dirty="0" smtClean="0">
                <a:solidFill>
                  <a:srgbClr val="BD438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VNĚJŠÍ KRVÁCENÍ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509120"/>
            <a:ext cx="5472608" cy="176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42910" y="1214422"/>
            <a:ext cx="7929618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Škrtidlo se používá pouze ve výjimečných případech, kdy ani po přiložení 3 vrstev tlakového obvazu krvácení neustává. Lze použít pouze na končetině, končetina pak musí být bledá, bez hmatného tepu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za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místem přiložení škrtidla. Zaznamenejte čas přiložení škrtidla, protože končetina může být zaškrcená nejdéle hodinu; škrtidlo nepovolujte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a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znovu nepřikládejte.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57224" y="285728"/>
            <a:ext cx="5747214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u="sng" dirty="0" smtClean="0">
                <a:solidFill>
                  <a:srgbClr val="BD438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VNĚJŠÍ KRVÁCENÍ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4365104"/>
            <a:ext cx="6591676" cy="20955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1124744"/>
            <a:ext cx="2997324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3000372"/>
            <a:ext cx="4904719" cy="34718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214282" y="285728"/>
            <a:ext cx="540641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TLAKOVÝ OBVAZ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14282" y="1142984"/>
            <a:ext cx="55007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- </a:t>
            </a:r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každý žák si vyzkouší uvázat tlakový obvaz na svém spolužákovi při krvácení na ruce, viz obrázek</a:t>
            </a:r>
            <a:endParaRPr lang="cs-CZ" sz="2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357166"/>
            <a:ext cx="702468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u="sng" dirty="0" smtClean="0">
                <a:solidFill>
                  <a:srgbClr val="CC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URČI, CO JE SPRÁVNĚ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57158" y="1214422"/>
            <a:ext cx="850109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AutoNum type="alphaLcParenR"/>
            </a:pP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vlásečnicové krvácení se u zdravého člověka brzy uzdraví</a:t>
            </a:r>
          </a:p>
          <a:p>
            <a:pPr marL="342900" indent="-342900">
              <a:lnSpc>
                <a:spcPct val="150000"/>
              </a:lnSpc>
              <a:buAutoNum type="alphaLcParenR"/>
            </a:pPr>
            <a:r>
              <a:rPr lang="cs-CZ" sz="2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vlásečnicové krvácení se i u zdravého člověka těžko zastavuje</a:t>
            </a:r>
          </a:p>
          <a:p>
            <a:pPr marL="342900" indent="-342900">
              <a:lnSpc>
                <a:spcPct val="150000"/>
              </a:lnSpc>
              <a:buAutoNum type="alphaLcParenR"/>
            </a:pP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při poranění žíly vystřikuje krev z rány</a:t>
            </a:r>
          </a:p>
          <a:p>
            <a:pPr marL="342900" indent="-342900">
              <a:lnSpc>
                <a:spcPct val="150000"/>
              </a:lnSpc>
              <a:buAutoNum type="alphaLcParenR"/>
            </a:pPr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při poranění tepny krev </a:t>
            </a:r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volně </a:t>
            </a:r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z rány vytéká</a:t>
            </a:r>
          </a:p>
          <a:p>
            <a:pPr marL="342900" indent="-342900">
              <a:lnSpc>
                <a:spcPct val="150000"/>
              </a:lnSpc>
              <a:buAutoNum type="alphaLcParenR"/>
            </a:pPr>
            <a:r>
              <a:rPr lang="cs-CZ" sz="2800" b="1" dirty="0" smtClean="0">
                <a:solidFill>
                  <a:srgbClr val="FF6600"/>
                </a:solidFill>
                <a:latin typeface="Arial" pitchFamily="34" charset="0"/>
                <a:cs typeface="Arial" pitchFamily="34" charset="0"/>
              </a:rPr>
              <a:t>při poranění žíly krev volně z rány vytéká</a:t>
            </a:r>
          </a:p>
          <a:p>
            <a:pPr marL="342900" indent="-342900">
              <a:lnSpc>
                <a:spcPct val="150000"/>
              </a:lnSpc>
              <a:buAutoNum type="alphaLcParenR"/>
            </a:pP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při poranění tepny krev z rány vystřikuje</a:t>
            </a:r>
            <a:endParaRPr lang="cs-CZ" sz="28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71604" y="4000504"/>
            <a:ext cx="6336704" cy="92333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 cmpd="sng">
            <a:solidFill>
              <a:schemeClr val="accent1">
                <a:alpha val="0"/>
              </a:schemeClr>
            </a:solidFill>
          </a:ln>
          <a:effectLst>
            <a:outerShdw blurRad="825500" dist="38100" dir="16200000" sx="111000" sy="111000" rotWithShape="0">
              <a:prstClr val="black">
                <a:alpha val="35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/>
              <a:t>Autorem materiálu a všech jeho částí,</a:t>
            </a:r>
          </a:p>
          <a:p>
            <a:pPr algn="ctr"/>
            <a:r>
              <a:rPr lang="cs-CZ" i="1" dirty="0" smtClean="0"/>
              <a:t> není-li uvedeno jinak, je</a:t>
            </a:r>
          </a:p>
          <a:p>
            <a:pPr algn="ctr"/>
            <a:r>
              <a:rPr lang="cs-CZ" i="1" dirty="0" smtClean="0"/>
              <a:t> Mgr. Lenka </a:t>
            </a:r>
            <a:r>
              <a:rPr lang="cs-CZ" i="1" dirty="0" err="1" smtClean="0"/>
              <a:t>Kolstrunková</a:t>
            </a:r>
            <a:r>
              <a:rPr lang="cs-CZ" i="1" dirty="0" smtClean="0"/>
              <a:t>.</a:t>
            </a:r>
            <a:endParaRPr lang="cs-CZ" i="1" dirty="0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5085184"/>
            <a:ext cx="7280503" cy="1206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285852" y="428604"/>
            <a:ext cx="22637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ZDROJE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071538" y="1285860"/>
            <a:ext cx="7572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0034" y="1214422"/>
            <a:ext cx="83582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DVOŘÁKOVÁ, E. 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Zdravověda pro odborná učiliště 1. ročník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1.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vyd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Praha: 	Septima, 1999, 72 s. ISBN 80-7216-101-6.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0034" y="2000240"/>
            <a:ext cx="81979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	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KROULÍKOVÁ, J. a KROULÍK. 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Přírodopis pro 8. ročník zvláštní 	školy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 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(pracovní sešit)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3. vyd. Praha: Septima, 2001, 56 s.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	ISBN 80-7216-155-5</a:t>
            </a:r>
            <a:r>
              <a:rPr lang="cs-CZ" dirty="0" smtClean="0"/>
              <a:t>.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3071810"/>
            <a:ext cx="82153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	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KROULÍKOVÁ, J, KROULÍK, J. 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Přírodopis 8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3. vyd. Praha: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Septima, 2004, 96 s. ISBN 80-7216-204-7.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57451" y="1214422"/>
            <a:ext cx="264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57451" y="3099180"/>
            <a:ext cx="2648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Arial" pitchFamily="34" charset="0"/>
                <a:cs typeface="Arial" pitchFamily="34" charset="0"/>
              </a:rPr>
              <a:t>•</a:t>
            </a:r>
          </a:p>
        </p:txBody>
      </p:sp>
      <p:sp>
        <p:nvSpPr>
          <p:cNvPr id="8" name="Obdélník 7"/>
          <p:cNvSpPr/>
          <p:nvPr/>
        </p:nvSpPr>
        <p:spPr>
          <a:xfrm>
            <a:off x="1157451" y="2060848"/>
            <a:ext cx="2648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Arial" pitchFamily="34" charset="0"/>
                <a:cs typeface="Arial" pitchFamily="34" charset="0"/>
              </a:rPr>
              <a:t>•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128</TotalTime>
  <Words>511</Words>
  <Application>Microsoft Office PowerPoint</Application>
  <PresentationFormat>Předvádění na obrazovce (4:3)</PresentationFormat>
  <Paragraphs>50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Tejinka</dc:creator>
  <cp:lastModifiedBy>Dum</cp:lastModifiedBy>
  <cp:revision>17</cp:revision>
  <dcterms:created xsi:type="dcterms:W3CDTF">2011-12-29T20:43:41Z</dcterms:created>
  <dcterms:modified xsi:type="dcterms:W3CDTF">2012-09-17T09:05:23Z</dcterms:modified>
</cp:coreProperties>
</file>