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9" r:id="rId4"/>
    <p:sldId id="264" r:id="rId5"/>
    <p:sldId id="265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3C97FE-5382-4AE9-B7C5-E8E9886C883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EBCC677-519C-432C-A881-7A2E72901B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15616" y="5301208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VY_52_INOVACE_26_01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hormonální činnost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412776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708920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4005064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č.3,4 - na tomto snímku Jsou sepsány poznatky o hormonech,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vypsáno několik možností, jak by mohly být hormony vylučovány, úkolem žáků je po výkladu učitele zaškrtnout správnou možnost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3042" y="3857628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 na tomto snímku je popsáno dělení hormonů,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HORMONY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856357"/>
            <a:ext cx="828680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hormony 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jsou chemické regulátory, které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spojují 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činnost různých buněk mnohobuněčného organismu v jeden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celek</a:t>
            </a:r>
          </a:p>
          <a:p>
            <a:pPr lvl="0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jejich </a:t>
            </a:r>
            <a:r>
              <a:rPr lang="cs-CZ" sz="32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činnost spočívá v organizaci reakcí na vnitřní a vnější podněty s cílem udržet jednotu a stálost vnitřního </a:t>
            </a:r>
            <a:r>
              <a:rPr lang="cs-CZ" sz="32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prostředí</a:t>
            </a:r>
          </a:p>
          <a:p>
            <a:pPr lvl="0">
              <a:buFont typeface="Arial" pitchFamily="34" charset="0"/>
              <a:buChar char="•"/>
            </a:pPr>
            <a:endParaRPr lang="cs-CZ" sz="32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kromě udržování konstantního vnitřního prostředí řídí regulační systémy i růst, zrání a reprodukci organismů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571480"/>
            <a:ext cx="821537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hormony vznikají ve speciálních buňkách žláz s vnitřní sekrecí</a:t>
            </a:r>
          </a:p>
          <a:p>
            <a:pPr lvl="0">
              <a:buFont typeface="Arial" pitchFamily="34" charset="0"/>
              <a:buChar char="•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v oběhovém systému nesmí být ani nedostatek, ani přebytek hormonů</a:t>
            </a:r>
          </a:p>
          <a:p>
            <a:pPr lvl="0">
              <a:buFont typeface="Arial" pitchFamily="34" charset="0"/>
              <a:buChar char="•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regulační systém ovládá syntézu hormonů a jako regulační systém považujeme centrální nervový systém</a:t>
            </a:r>
          </a:p>
          <a:p>
            <a:pPr lvl="0">
              <a:buFont typeface="Arial" pitchFamily="34" charset="0"/>
              <a:buChar char="•"/>
            </a:pP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HORMONÁLNÍ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ČINNOST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000108"/>
            <a:ext cx="82868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Podtrhni správnou odpověď: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HORMONY JSOU VYLOČOVÁNY: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slinami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B) potem</a:t>
            </a:r>
          </a:p>
          <a:p>
            <a:pPr marL="342900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800100" lvl="1" indent="-342900"/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C) žlázami s vnitřní sekrecí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     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D) žaludeční 							sliznicí</a:t>
            </a:r>
          </a:p>
          <a:p>
            <a:pPr marL="800100" lvl="1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800100" lvl="1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800100" lvl="1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800100" lvl="1" indent="-342900"/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	E) slzami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sz="24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F) močí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57224" y="4857760"/>
            <a:ext cx="4143404" cy="1588"/>
          </a:xfrm>
          <a:prstGeom prst="line">
            <a:avLst/>
          </a:prstGeom>
          <a:ln w="698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1"/>
            <a:ext cx="8229600" cy="78579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ROZDĚLENÍ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4282" y="1071546"/>
            <a:ext cx="407196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Dělení podle chemické stavby</a:t>
            </a:r>
          </a:p>
          <a:p>
            <a:pPr algn="ctr"/>
            <a:endParaRPr lang="cs-CZ" sz="2800" u="sng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peptidy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bílkoviny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steroidy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deriváty tyrisonu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oxidační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produkty arachidonové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kyseliny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57752" y="2214554"/>
            <a:ext cx="407196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Dělení podle místa vzniku, charakteru a působení</a:t>
            </a:r>
          </a:p>
          <a:p>
            <a:pPr algn="ctr"/>
            <a:endParaRPr lang="cs-CZ" sz="2800" u="sng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žlázové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neurohormony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adenotropní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tkáňové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mediátory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ovéPole 20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</TotalTime>
  <Words>221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16</cp:revision>
  <dcterms:created xsi:type="dcterms:W3CDTF">2012-04-02T16:44:37Z</dcterms:created>
  <dcterms:modified xsi:type="dcterms:W3CDTF">2012-09-17T05:54:47Z</dcterms:modified>
</cp:coreProperties>
</file>