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6" r:id="rId3"/>
    <p:sldId id="257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05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CD08780-A559-4C56-9D7F-629525387A57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8393E3D-8889-4B33-8509-A3F4CECDE0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08780-A559-4C56-9D7F-629525387A57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93E3D-8889-4B33-8509-A3F4CECDE0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08780-A559-4C56-9D7F-629525387A57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93E3D-8889-4B33-8509-A3F4CECDE0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08780-A559-4C56-9D7F-629525387A57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93E3D-8889-4B33-8509-A3F4CECDE0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CD08780-A559-4C56-9D7F-629525387A57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8393E3D-8889-4B33-8509-A3F4CECDE0D8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CD08780-A559-4C56-9D7F-629525387A57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8393E3D-8889-4B33-8509-A3F4CECDE0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08780-A559-4C56-9D7F-629525387A57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93E3D-8889-4B33-8509-A3F4CECDE0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08780-A559-4C56-9D7F-629525387A57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93E3D-8889-4B33-8509-A3F4CECDE0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08780-A559-4C56-9D7F-629525387A57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93E3D-8889-4B33-8509-A3F4CECDE0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08780-A559-4C56-9D7F-629525387A57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93E3D-8889-4B33-8509-A3F4CECDE0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08780-A559-4C56-9D7F-629525387A57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93E3D-8889-4B33-8509-A3F4CECDE0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CD08780-A559-4C56-9D7F-629525387A57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8393E3D-8889-4B33-8509-A3F4CECDE0D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0" y="1340768"/>
            <a:ext cx="9144000" cy="792088"/>
          </a:xfrm>
        </p:spPr>
        <p:txBody>
          <a:bodyPr/>
          <a:lstStyle/>
          <a:p>
            <a:pPr algn="ctr" eaLnBrk="1" hangingPunct="1"/>
            <a:r>
              <a:rPr lang="cs-CZ" sz="2400" i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VY_32_Inovace_27_skladba – předmět 1</a:t>
            </a:r>
            <a:endParaRPr lang="cs-CZ" sz="3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34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SKLADBA- rozvíjející větné členy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cs-CZ" sz="4400" dirty="0" smtClean="0"/>
          </a:p>
          <a:p>
            <a:pPr algn="ctr"/>
            <a:r>
              <a:rPr lang="cs-CZ" sz="4400" b="1" dirty="0" smtClean="0">
                <a:solidFill>
                  <a:srgbClr val="00B050"/>
                </a:solidFill>
              </a:rPr>
              <a:t>Předmět 1</a:t>
            </a:r>
            <a:endParaRPr lang="cs-CZ" sz="4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29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Předmět - PT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249424"/>
            <a:ext cx="8579296" cy="4325112"/>
          </a:xfrm>
        </p:spPr>
        <p:txBody>
          <a:bodyPr/>
          <a:lstStyle/>
          <a:p>
            <a:r>
              <a:rPr lang="cs-CZ" sz="2000" dirty="0" smtClean="0"/>
              <a:t>Vyjadřuje osobu, zvíře nebo věc,  kterou slovesný děj zasahuje nebo na ni přechází.</a:t>
            </a:r>
          </a:p>
          <a:p>
            <a:pPr marL="109728" indent="0">
              <a:buNone/>
            </a:pPr>
            <a:endParaRPr lang="cs-CZ" sz="2000" dirty="0" smtClean="0"/>
          </a:p>
          <a:p>
            <a:r>
              <a:rPr lang="cs-CZ" sz="2000" dirty="0" smtClean="0"/>
              <a:t>Rozvíjí </a:t>
            </a:r>
            <a:r>
              <a:rPr lang="cs-CZ" sz="2000" dirty="0" smtClean="0">
                <a:solidFill>
                  <a:srgbClr val="FF0000"/>
                </a:solidFill>
              </a:rPr>
              <a:t>sloveso</a:t>
            </a:r>
            <a:r>
              <a:rPr lang="cs-CZ" sz="2000" dirty="0" smtClean="0"/>
              <a:t> nebo </a:t>
            </a:r>
            <a:r>
              <a:rPr lang="cs-CZ" sz="2000" dirty="0" smtClean="0">
                <a:solidFill>
                  <a:srgbClr val="FF0000"/>
                </a:solidFill>
              </a:rPr>
              <a:t>přídavné jméno</a:t>
            </a:r>
          </a:p>
          <a:p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/>
              <a:t>Bývá vyjádřen: 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podstatným jménem,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předložkou a podstatným jménem = předložkovou vazbou,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infinitivem slovesa</a:t>
            </a:r>
          </a:p>
          <a:p>
            <a:pPr marL="109728" indent="0">
              <a:buNone/>
            </a:pPr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/>
              <a:t>Otázka: ptáme se </a:t>
            </a:r>
            <a:r>
              <a:rPr lang="cs-CZ" sz="2000" dirty="0" smtClean="0">
                <a:solidFill>
                  <a:srgbClr val="FF0000"/>
                </a:solidFill>
              </a:rPr>
              <a:t>pádovými otázkami </a:t>
            </a:r>
            <a:r>
              <a:rPr lang="cs-CZ" sz="2000" dirty="0" smtClean="0"/>
              <a:t>kromě 1.pádu(podmět) a 5.pádu(oslovení – není větným členem)</a:t>
            </a:r>
            <a:r>
              <a:rPr lang="cs-CZ" sz="2000" dirty="0" smtClean="0">
                <a:solidFill>
                  <a:srgbClr val="00B050"/>
                </a:solidFill>
              </a:rPr>
              <a:t>Nemůžeme se zeptat jinak!</a:t>
            </a:r>
          </a:p>
          <a:p>
            <a:endParaRPr lang="cs-CZ" sz="2000" dirty="0" smtClean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966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424456"/>
                </a:solidFill>
              </a:rPr>
              <a:t>Proveď  rozbor následujících vět jednoduchých, vyhledej </a:t>
            </a:r>
            <a:r>
              <a:rPr lang="cs-CZ" sz="3200" dirty="0">
                <a:solidFill>
                  <a:srgbClr val="424456"/>
                </a:solidFill>
              </a:rPr>
              <a:t>ve větách předměty a podtrhni 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49424"/>
            <a:ext cx="8507288" cy="4325112"/>
          </a:xfrm>
        </p:spPr>
        <p:txBody>
          <a:bodyPr>
            <a:normAutofit/>
          </a:bodyPr>
          <a:lstStyle/>
          <a:p>
            <a:pPr lvl="0">
              <a:buClr>
                <a:srgbClr val="A04DA3"/>
              </a:buClr>
              <a:tabLst>
                <a:tab pos="2476500" algn="l"/>
              </a:tabLst>
            </a:pPr>
            <a:r>
              <a:rPr lang="cs-CZ" sz="2000" dirty="0">
                <a:solidFill>
                  <a:prstClr val="black"/>
                </a:solidFill>
                <a:latin typeface="Times New Roman"/>
                <a:ea typeface="Times New Roman"/>
              </a:rPr>
              <a:t>Zavoláš mi zítra?			</a:t>
            </a:r>
            <a:r>
              <a:rPr lang="cs-CZ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  </a:t>
            </a:r>
          </a:p>
          <a:p>
            <a:pPr lvl="0">
              <a:buClr>
                <a:srgbClr val="A04DA3"/>
              </a:buClr>
              <a:tabLst>
                <a:tab pos="2476500" algn="l"/>
              </a:tabLst>
            </a:pPr>
            <a:r>
              <a:rPr lang="cs-CZ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Napsal </a:t>
            </a:r>
            <a:r>
              <a:rPr lang="cs-CZ" sz="2000" dirty="0">
                <a:solidFill>
                  <a:prstClr val="black"/>
                </a:solidFill>
                <a:latin typeface="Times New Roman"/>
                <a:ea typeface="Times New Roman"/>
              </a:rPr>
              <a:t>na zeď křídou její </a:t>
            </a:r>
            <a:r>
              <a:rPr lang="cs-CZ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jméno.                </a:t>
            </a:r>
            <a:endParaRPr lang="cs-CZ" sz="2000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>
              <a:buClr>
                <a:srgbClr val="A04DA3"/>
              </a:buClr>
              <a:tabLst>
                <a:tab pos="2476500" algn="l"/>
              </a:tabLst>
            </a:pPr>
            <a:r>
              <a:rPr lang="cs-CZ" sz="2000" dirty="0">
                <a:solidFill>
                  <a:prstClr val="black"/>
                </a:solidFill>
                <a:latin typeface="Times New Roman"/>
                <a:ea typeface="Times New Roman"/>
              </a:rPr>
              <a:t>Po práci si uvaříme </a:t>
            </a:r>
            <a:r>
              <a:rPr lang="cs-CZ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kávu.</a:t>
            </a:r>
            <a:endParaRPr lang="cs-CZ" sz="2000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>
              <a:buClr>
                <a:srgbClr val="A04DA3"/>
              </a:buClr>
              <a:tabLst>
                <a:tab pos="2476500" algn="l"/>
              </a:tabLst>
            </a:pPr>
            <a:r>
              <a:rPr lang="cs-CZ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Bratr se s námi přišel rozloučit.                   </a:t>
            </a:r>
          </a:p>
          <a:p>
            <a:pPr lvl="0">
              <a:buClr>
                <a:srgbClr val="A04DA3"/>
              </a:buClr>
              <a:tabLst>
                <a:tab pos="2476500" algn="l"/>
              </a:tabLst>
            </a:pPr>
            <a:r>
              <a:rPr lang="cs-CZ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Vždy jsem se bála strašidel.</a:t>
            </a:r>
          </a:p>
          <a:p>
            <a:pPr lvl="0">
              <a:buClr>
                <a:srgbClr val="A04DA3"/>
              </a:buClr>
              <a:tabLst>
                <a:tab pos="2476500" algn="l"/>
              </a:tabLst>
            </a:pPr>
            <a:r>
              <a:rPr lang="cs-CZ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Spadla ti na zem tužka.</a:t>
            </a:r>
          </a:p>
          <a:p>
            <a:pPr lvl="0">
              <a:buClr>
                <a:srgbClr val="A04DA3"/>
              </a:buClr>
              <a:tabLst>
                <a:tab pos="2476500" algn="l"/>
              </a:tabLst>
            </a:pPr>
            <a:r>
              <a:rPr lang="cs-CZ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Ten chlapec rozbil okno.</a:t>
            </a:r>
          </a:p>
          <a:p>
            <a:pPr lvl="0">
              <a:buClr>
                <a:srgbClr val="A04DA3"/>
              </a:buClr>
              <a:tabLst>
                <a:tab pos="2476500" algn="l"/>
              </a:tabLst>
            </a:pPr>
            <a:r>
              <a:rPr lang="cs-CZ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Nejez jídlo hltavě.</a:t>
            </a:r>
          </a:p>
          <a:p>
            <a:pPr lvl="0">
              <a:buClr>
                <a:srgbClr val="A04DA3"/>
              </a:buClr>
              <a:tabLst>
                <a:tab pos="2476500" algn="l"/>
              </a:tabLst>
            </a:pPr>
            <a:r>
              <a:rPr lang="cs-CZ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Přislíbili mi pomoc.</a:t>
            </a:r>
          </a:p>
          <a:p>
            <a:pPr lvl="0">
              <a:buClr>
                <a:srgbClr val="A04DA3"/>
              </a:buClr>
              <a:tabLst>
                <a:tab pos="2476500" algn="l"/>
              </a:tabLst>
            </a:pPr>
            <a:r>
              <a:rPr lang="cs-CZ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Od samého rána se dívali na televizi.</a:t>
            </a:r>
          </a:p>
          <a:p>
            <a:pPr lvl="0">
              <a:buClr>
                <a:srgbClr val="A04DA3"/>
              </a:buClr>
              <a:tabLst>
                <a:tab pos="2476500" algn="l"/>
              </a:tabLst>
            </a:pPr>
            <a:r>
              <a:rPr lang="cs-CZ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Zítra se mnou nepočítejte.</a:t>
            </a:r>
          </a:p>
          <a:p>
            <a:pPr lvl="0">
              <a:buClr>
                <a:srgbClr val="A04DA3"/>
              </a:buClr>
              <a:tabLst>
                <a:tab pos="2476500" algn="l"/>
              </a:tabLst>
            </a:pPr>
            <a:r>
              <a:rPr lang="cs-CZ" sz="2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Kamarádka mi napsala hezký dopis.</a:t>
            </a:r>
            <a:endParaRPr lang="cs-CZ" sz="2000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>
              <a:buClr>
                <a:srgbClr val="A04DA3"/>
              </a:buClr>
            </a:pPr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68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497</TotalTime>
  <Words>96</Words>
  <Application>Microsoft Office PowerPoint</Application>
  <PresentationFormat>Předvádění na obrazovce (4:3)</PresentationFormat>
  <Paragraphs>29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Urbanistický</vt:lpstr>
      <vt:lpstr>Základní škola a Mateřská škola Choustník, okres Tábor</vt:lpstr>
      <vt:lpstr>SKLADBA- rozvíjející větné členy</vt:lpstr>
      <vt:lpstr>Předmět - PT</vt:lpstr>
      <vt:lpstr>Proveď  rozbor následujících vět jednoduchých, vyhledej ve větách předměty a podtrhni 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SKLADBA- rozvíjející větné členy</dc:title>
  <dc:creator>Krejzova</dc:creator>
  <cp:lastModifiedBy>krejza</cp:lastModifiedBy>
  <cp:revision>14</cp:revision>
  <dcterms:created xsi:type="dcterms:W3CDTF">2011-01-20T07:35:45Z</dcterms:created>
  <dcterms:modified xsi:type="dcterms:W3CDTF">2011-05-04T08:53:49Z</dcterms:modified>
</cp:coreProperties>
</file>