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33CC33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1CC801-AB9E-4898-B143-FF3B55F8852C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03497A-761D-49E6-8310-B1B297EA4A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5157192"/>
            <a:ext cx="61926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VY_52_INOVACE_28_01_stavba nervové soustavy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47148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č.3,4,5 - na tomto snímku jsou vypsány informace o stavbě nervové soustavy, též obrázek stavby mozku a popis reflexní dráhy,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jsou vypsány části nervové soustavy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jejich funkcemi a úkolem žáků je spojit tyto funkce s danou částí NS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je vložen obrázek mozku člověka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úkolem žáků je přesunout název dané části mozku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do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357694"/>
            <a:ext cx="7000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929198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č.9 - na tomto snímku jsou vypsána tvrzení ke koncovému mozku, úkolem žáků je  zakroužkovat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571501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5857892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č.10 - na tomto snímku je vložen obrázek NS těla, úkolem žáků je vepsat názvy těchto nervů do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STAVBA NS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792961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mozek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mícha – centra NS a obvodové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				    nervstvo</a:t>
            </a:r>
          </a:p>
          <a:p>
            <a:pPr lvl="0">
              <a:buFont typeface="Arial" pitchFamily="34" charset="0"/>
              <a:buChar char="•"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mozek </a:t>
            </a:r>
            <a:r>
              <a:rPr lang="cs-CZ" sz="32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– několik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částí</a:t>
            </a:r>
          </a:p>
          <a:p>
            <a:pPr lvl="0">
              <a:buFont typeface="Arial" pitchFamily="34" charset="0"/>
              <a:buChar char="•"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přední </a:t>
            </a: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– koncový mozek a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mezimozek</a:t>
            </a:r>
          </a:p>
          <a:p>
            <a:pPr lvl="0">
              <a:buFont typeface="Arial" pitchFamily="34" charset="0"/>
              <a:buChar char="•"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  střední</a:t>
            </a:r>
          </a:p>
          <a:p>
            <a:pPr lvl="0">
              <a:buFont typeface="Arial" pitchFamily="34" charset="0"/>
              <a:buChar char="•"/>
            </a:pP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zadní </a:t>
            </a:r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mozeček, prodloužená </a:t>
            </a:r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mícha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714348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SCHÉMA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STAVBY   MOZKU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Obrázek 3" descr="stredni_rez_mozk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1285860"/>
            <a:ext cx="6669047" cy="5143536"/>
          </a:xfrm>
          <a:prstGeom prst="rect">
            <a:avLst/>
          </a:prstGeom>
          <a:effectLst>
            <a:outerShdw blurRad="749300" dist="50800" dir="5400000" sx="114000" sy="114000" algn="ctr" rotWithShape="0">
              <a:srgbClr val="000000">
                <a:alpha val="16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REFLEXNÍ   DRÁHA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3438" y="856357"/>
            <a:ext cx="450056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příjem </a:t>
            </a: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podnětu, vedení vzruchu, zpracování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a </a:t>
            </a: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vyhodnocení,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odpověď</a:t>
            </a:r>
          </a:p>
          <a:p>
            <a:pPr lvl="0"/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 vrozené </a:t>
            </a:r>
            <a:r>
              <a:rPr lang="cs-CZ" sz="2400" b="1" dirty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(dědičné) – zpracovány již na úrovni míchy (instinkty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0"/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získané 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 zpracování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v 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mozku. Podmíněné reflexy – určitý podnět vyvolá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na 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základě zkušenosti živočicha určitou odpověď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(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I. P. </a:t>
            </a:r>
            <a:r>
              <a:rPr lang="cs-CZ" sz="2400" b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Pavlov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– psi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0"/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zpětná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vazba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 descr="schema_reflex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500174"/>
            <a:ext cx="4279392" cy="3938016"/>
          </a:xfrm>
          <a:prstGeom prst="rect">
            <a:avLst/>
          </a:prstGeom>
          <a:effectLst>
            <a:outerShdw blurRad="508000" dist="50800" dir="5400000" sx="110000" sy="110000" algn="ctr" rotWithShape="0">
              <a:srgbClr val="000000">
                <a:alpha val="45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SPOJ,  CO  K  </a:t>
            </a:r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SOBĚ  PATŘÍ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285860"/>
            <a:ext cx="278794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KONCOVÝ MOZEK</a:t>
            </a: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MEZIMOZEK</a:t>
            </a: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MOZEČEK</a:t>
            </a: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STŘEDNÍ MOZEK</a:t>
            </a:r>
          </a:p>
          <a:p>
            <a:endParaRPr lang="cs-CZ" b="1" dirty="0" smtClean="0">
              <a:solidFill>
                <a:srgbClr val="33CC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PRODLOUŽENÁ MÍCHA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1857364"/>
            <a:ext cx="435771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ČINNOST KOSTERNÍHO SVALSTVA</a:t>
            </a: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STŘEDNÍ PRO DÝCHÁNÍ, POLYKANÍ, SÁNÍ, ČINNOST SRDCE AJ.</a:t>
            </a: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ÚSTŘEDNÍ DUŠEVNÍ ČINNOSTI, ŘEČI, PAMĚTI, MYŠLENÍ</a:t>
            </a: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TĚLESNÁ ROVNOVÁHA, POHYB TĚLA</a:t>
            </a:r>
          </a:p>
          <a:p>
            <a:endParaRPr lang="cs-CZ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PŘEVOD PODRÁŽDĚNÍ 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DO 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KONCOVÉHO MOZKU</a:t>
            </a:r>
          </a:p>
          <a:p>
            <a:endParaRPr lang="cs-CZ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5400000" flipH="1" flipV="1">
            <a:off x="3143240" y="3143248"/>
            <a:ext cx="1643074" cy="107157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 flipH="1" flipV="1">
            <a:off x="2571736" y="2071678"/>
            <a:ext cx="1857388" cy="18573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6200000" flipH="1">
            <a:off x="1393009" y="3036091"/>
            <a:ext cx="3786214" cy="2286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000232" y="3143248"/>
            <a:ext cx="2500330" cy="19288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H="1">
            <a:off x="2393141" y="1964521"/>
            <a:ext cx="2428892" cy="16430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14290"/>
            <a:ext cx="8229600" cy="127635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PŘESUŇ  NÁZEV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DO  OBRÁZKU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MOZ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1571612"/>
            <a:ext cx="5537290" cy="413489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7158" y="164305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KONCOVÝ MOZEK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3714752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MOZEČEK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43636" y="1714488"/>
            <a:ext cx="2786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PRODLOUŽENÁ MÍCHA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5715016"/>
            <a:ext cx="8143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Jak se nazývají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TŘI</a:t>
            </a:r>
            <a:r>
              <a:rPr lang="cs-CZ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 zbývající části mozku, které jsou na obrázku překryté koncovým mozkem?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……………………………………………………………..……………………………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14290"/>
            <a:ext cx="8229600" cy="1276353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PŘESUŇ NÁZEV </a:t>
            </a: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         DO </a:t>
            </a: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OBRÁZKU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MOZ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1571612"/>
            <a:ext cx="5537290" cy="413489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00760" y="2714620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KONCOVÝ MOZEK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57884" y="4286256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MOZEČEK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4786322"/>
            <a:ext cx="2786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PRODLOUŽENÁ MÍCHA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5715016"/>
            <a:ext cx="8143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Jak se nazývají dvě zbývající části mozku, které jsou na obrázku překryté koncovým mozkem?</a:t>
            </a:r>
          </a:p>
          <a:p>
            <a:r>
              <a:rPr lang="cs-CZ" b="1" dirty="0" smtClean="0">
                <a:solidFill>
                  <a:srgbClr val="FF0066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MEZIMOZEK, STŘEDNÍ MOZEK, MOST</a:t>
            </a: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a 7"/>
          <p:cNvSpPr/>
          <p:nvPr/>
        </p:nvSpPr>
        <p:spPr>
          <a:xfrm>
            <a:off x="285720" y="5286388"/>
            <a:ext cx="5286412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57158" y="4357694"/>
            <a:ext cx="59293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1276329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ZAKROUŽKUJ SPRÁVNOU ODPOVĚĎ</a:t>
            </a:r>
            <a:endParaRPr kumimoji="0" lang="cs-CZ" sz="4000" b="1" i="0" u="sng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542167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Koncový mozek má: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Bílou hmotu na povrchu</a:t>
            </a:r>
          </a:p>
          <a:p>
            <a:pPr marL="342900" indent="-342900">
              <a:buAutoNum type="alphaU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Šedou hmotu uvnitř</a:t>
            </a:r>
          </a:p>
          <a:p>
            <a:pPr marL="342900" indent="-342900">
              <a:buAutoNum type="alphaU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Šedou hmotu na povrchu</a:t>
            </a:r>
          </a:p>
          <a:p>
            <a:pPr marL="342900" indent="-342900">
              <a:buAutoNum type="alphaU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Bílou hmotu uvnitř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1"/>
            <a:ext cx="8229600" cy="857232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uLnTx/>
                <a:uFillTx/>
                <a:latin typeface="Arial" pitchFamily="34" charset="0"/>
                <a:cs typeface="Arial" pitchFamily="34" charset="0"/>
              </a:rPr>
              <a:t>DOPIŠ </a:t>
            </a:r>
            <a:r>
              <a:rPr kumimoji="0" lang="cs-CZ" sz="4000" b="1" i="0" u="sng" strike="noStrike" kern="1200" cap="none" spc="0" normalizeH="0" noProof="0" dirty="0" smtClean="0">
                <a:ln>
                  <a:noFill/>
                </a:ln>
                <a:solidFill>
                  <a:srgbClr val="7030A0"/>
                </a:solidFill>
                <a:uLnTx/>
                <a:uFillTx/>
                <a:latin typeface="Arial" pitchFamily="34" charset="0"/>
                <a:cs typeface="Arial" pitchFamily="34" charset="0"/>
              </a:rPr>
              <a:t> DO  OBRÁZKU</a:t>
            </a:r>
            <a:endParaRPr kumimoji="0" lang="cs-CZ" sz="40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142985"/>
            <a:ext cx="8286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KONCOVÝ MOZEK, MOZEČEK, PRODLOUŽENÁ MÍCHA, </a:t>
            </a: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MÍCHA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OBVODOVÁ NERVOVÁ SOUSTAVA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MICHAMOZ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1928802"/>
            <a:ext cx="6309360" cy="4718304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</TotalTime>
  <Words>360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Dum</cp:lastModifiedBy>
  <cp:revision>17</cp:revision>
  <dcterms:created xsi:type="dcterms:W3CDTF">2012-04-04T12:18:40Z</dcterms:created>
  <dcterms:modified xsi:type="dcterms:W3CDTF">2012-09-17T09:18:18Z</dcterms:modified>
</cp:coreProperties>
</file>