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60" r:id="rId5"/>
    <p:sldId id="261" r:id="rId6"/>
    <p:sldId id="262" r:id="rId7"/>
    <p:sldId id="264" r:id="rId8"/>
    <p:sldId id="266" r:id="rId9"/>
    <p:sldId id="265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325F8A0-A8FC-4B84-A380-3C64CD13F383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9544261-DB23-4E9E-AAFA-9F843D47E9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14464" y="5229200"/>
            <a:ext cx="39217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VY_52_INOVACE_32_01_čich</a:t>
            </a:r>
            <a:r>
              <a:rPr lang="cs-CZ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, chuť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214686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414338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4786322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40029" y="1357297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č.3,9 - na tomto snímku jsou vypsané poznatky o smyslové soustavě čichové, vhodné k výkladu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č.4 - na tomto snímku jsou vypsána tvrzení, která se vztahují k soustavě čichové a úkolem žáků je podtrhnout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71604" y="3357562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č.5 - na tomto snímku je vložen obrázek stavby čichového ústrojí a úkolem žáků je přesunout název do obrázku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4357694"/>
            <a:ext cx="7000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 řešení k předchozímu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5000636"/>
            <a:ext cx="68580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č.7 - na tomto snímku jsou sepsané věty a slova,která  do vět patří, úkolem žáků je přesunout dané slovo do věty tak,aby vzniklo pravdivé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14348" y="5929330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6072206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č.8 - řešení k předchozímu úkolu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č.13 - na tomto snímku je úkolem žáků vypsat všechny chutě, které náš jazyk rozeznává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3" y="2125446"/>
            <a:ext cx="6858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č.14 - řešení předchozího úkolu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3" y="2911264"/>
            <a:ext cx="70009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č.15 - na tomto snímku je vložen obrázek jazyku s chutěmi,které náš jazyk rozlišuje, úkolem žáků je vepsat jednu chuť, která na obrázku chybí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6145" y="4197148"/>
            <a:ext cx="6858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č.16 - na tomto snímku jsou vypsaná tvrzení, ta správná mají žací za úkol podtrhnout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045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500" y="285750"/>
            <a:ext cx="8229600" cy="7762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ČICH</a:t>
            </a:r>
          </a:p>
        </p:txBody>
      </p:sp>
      <p:sp>
        <p:nvSpPr>
          <p:cNvPr id="3" name="Rectangle 6"/>
          <p:cNvSpPr txBox="1">
            <a:spLocks noChangeArrowheads="1"/>
          </p:cNvSpPr>
          <p:nvPr/>
        </p:nvSpPr>
        <p:spPr>
          <a:xfrm>
            <a:off x="457200" y="1600200"/>
            <a:ext cx="8435975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Specializované chemické receptory mající vztah k nejzákladnějším funkcím – k orientaci, vyhledávání a příjmu potravy a k regulaci dýchání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Čichovým orgánem je malé „čichové políčko“ ležící v horní třetině přepážky nosu a stropu nosní dutiny, celková plocha je asi 2,5-3 cm.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Čichové buňky – nervové buňky, které svými výběžky tvoří první neuron čichové dráhy, spojením s dalšími neurony v mozkové tkáni vedou čichové vzruchy do kůry na spodní ploše čelních laloků – korové čichové centrum.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500" y="285750"/>
            <a:ext cx="8229600" cy="776288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PODTRHNI SPRÁVNÉ ODPOVĚDI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214422"/>
            <a:ext cx="409599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Čichové ústrojí je uloženo:</a:t>
            </a:r>
          </a:p>
          <a:p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plicích</a:t>
            </a:r>
          </a:p>
          <a:p>
            <a:pPr marL="342900" indent="-342900">
              <a:buAutoNum type="alphaUcParenR"/>
            </a:pPr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nosohltanu</a:t>
            </a:r>
          </a:p>
          <a:p>
            <a:pPr marL="342900" indent="-342900">
              <a:buAutoNum type="alphaUcParenR"/>
            </a:pPr>
            <a:endParaRPr lang="cs-CZ" sz="20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 nosní dutině</a:t>
            </a:r>
            <a:endParaRPr lang="cs-CZ" sz="2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9190" y="4143380"/>
            <a:ext cx="773481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Čichové buňky sliznice nosní dutiny jsou drážděny: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Kapalnými látkami</a:t>
            </a:r>
          </a:p>
          <a:p>
            <a:pPr marL="342900" indent="-342900">
              <a:buAutoNum type="alphaUcParenR"/>
            </a:pPr>
            <a:endParaRPr lang="cs-CZ" sz="20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Pevnými látkami</a:t>
            </a:r>
          </a:p>
          <a:p>
            <a:pPr marL="342900" indent="-342900">
              <a:buAutoNum type="alphaUcParenR"/>
            </a:pPr>
            <a:endParaRPr lang="cs-CZ" sz="20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lphaUcParenR"/>
            </a:pPr>
            <a:r>
              <a:rPr lang="cs-CZ" sz="2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Plynnými látkami ve vdechovaném vzduchu</a:t>
            </a:r>
            <a:endParaRPr lang="cs-CZ" sz="2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857224" y="3500438"/>
            <a:ext cx="25003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357290" y="6500834"/>
            <a:ext cx="621510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ichove_ustroj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1571612"/>
            <a:ext cx="4582915" cy="4558116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71500" y="285750"/>
            <a:ext cx="8229600" cy="7762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PŘIŘAĎ</a:t>
            </a:r>
            <a:r>
              <a:rPr kumimoji="0" lang="cs-CZ" sz="3600" b="1" i="0" u="sng" strike="noStrike" kern="1200" cap="none" spc="0" normalizeH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K PÍSMENU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6215082"/>
            <a:ext cx="4545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DUTINA NOSNÍ S ČICHOVÝMI BUŇAKMI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57818" y="1000108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ZVĚTŠENÉ ČICHOVÉ BUŇKY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ichove_ustroji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1571612"/>
            <a:ext cx="4582915" cy="4558116"/>
          </a:xfrm>
          <a:prstGeom prst="rect">
            <a:avLst/>
          </a:prstGeom>
        </p:spPr>
      </p:pic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71500" y="285750"/>
            <a:ext cx="8229600" cy="7762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PŘIŘAĎ</a:t>
            </a:r>
            <a:r>
              <a:rPr kumimoji="0" lang="cs-CZ" sz="3600" b="1" i="0" u="sng" strike="noStrike" kern="1200" cap="none" spc="0" normalizeH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K PÍSMENU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428736"/>
            <a:ext cx="4545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DUTINA NOSNÍ S ČICHOVÝMI BUŇAKMI</a:t>
            </a:r>
            <a:endParaRPr lang="cs-CZ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38" y="3143248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ZVĚTŠENÉ ČICHOVÉ BUŇKY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500" y="285750"/>
            <a:ext cx="8229600" cy="7762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VYBER A PŘESUŇ DO VĚT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5929330"/>
            <a:ext cx="2683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čichové buňky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6000768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sliznici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86578" y="5786454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dutiny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596" y="1428736"/>
            <a:ext cx="82868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Vlastním smyslovým orgánem jsou…….……………, které jsou umístěny ve …………….…………… v horní části nosní………………………………………..…</a:t>
            </a:r>
            <a:endParaRPr lang="cs-CZ" sz="32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500" y="285750"/>
            <a:ext cx="8229600" cy="7762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lang="cs-CZ" sz="36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VYBER A PŘESUŇ DO VĚT</a:t>
            </a:r>
            <a:endParaRPr kumimoji="0" lang="cs-CZ" sz="3600" b="1" i="0" u="sng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7290" y="2928934"/>
            <a:ext cx="2683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čichové buňky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3174" y="3786190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sliznici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43306" y="4857760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dutiny</a:t>
            </a:r>
            <a:endParaRPr lang="cs-CZ" sz="28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700808"/>
            <a:ext cx="8286808" cy="38790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3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Vlastním smyslovým orgánem jsou…….……………, které jsou umístěny ve …………….…………… v horní části nosní……………………………………….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 txBox="1">
            <a:spLocks noChangeArrowheads="1"/>
          </p:cNvSpPr>
          <p:nvPr/>
        </p:nvSpPr>
        <p:spPr>
          <a:xfrm>
            <a:off x="571500" y="357188"/>
            <a:ext cx="8229600" cy="7747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	</a:t>
            </a:r>
            <a:r>
              <a:rPr kumimoji="0" lang="cs-CZ" sz="36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CHUŤ</a:t>
            </a:r>
          </a:p>
        </p:txBody>
      </p:sp>
      <p:sp>
        <p:nvSpPr>
          <p:cNvPr id="3" name="Rectangle 5"/>
          <p:cNvSpPr txBox="1">
            <a:spLocks noChangeArrowheads="1"/>
          </p:cNvSpPr>
          <p:nvPr/>
        </p:nvSpPr>
        <p:spPr>
          <a:xfrm>
            <a:off x="457200" y="1600200"/>
            <a:ext cx="8075613" cy="4525963"/>
          </a:xfrm>
          <a:prstGeom prst="rect">
            <a:avLst/>
          </a:prstGeom>
        </p:spPr>
        <p:txBody>
          <a:bodyPr/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15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Chuťový orgán - drobné vejčité chuťové pohárky (asi 9000) rozptýlené v ústní dutině, ve sliznici jazyka, měkkého patra, na zadní stěně hltanu a na hrtanové příklopce.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15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15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Chuťové receptory – chuťové buňky pohárků s nervovými vlákny hlavových nervů – vedou vzruchy do mozkového kmene a dále do chuťového centra.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15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hlink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15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Základní počitky – sladké, slané, hořké, kyselé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0752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ÚSTROJÍ CHUTI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285860"/>
            <a:ext cx="81439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  při přijímání potravy vnímáme různé </a:t>
            </a:r>
          </a:p>
          <a:p>
            <a:r>
              <a:rPr lang="cs-CZ" sz="32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chutě, některé jsou pro nás příjemné, </a:t>
            </a:r>
          </a:p>
          <a:p>
            <a:r>
              <a:rPr lang="cs-CZ" sz="3200" b="1" dirty="0" smtClean="0">
                <a:solidFill>
                  <a:srgbClr val="FF3399"/>
                </a:solidFill>
                <a:latin typeface="Arial" pitchFamily="34" charset="0"/>
                <a:cs typeface="Arial" pitchFamily="34" charset="0"/>
              </a:rPr>
              <a:t>jiné zase nepříjemné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rozlišujeme potravu : sladkou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     slanou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                           kyselou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	     sladkokyselou 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				apod. 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647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4400" b="1" u="sng" dirty="0" smtClean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PROČ?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33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733246"/>
            <a:ext cx="857256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na sliznici jazyka máme bradavky a v nich jsou umístěny </a:t>
            </a:r>
          </a:p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chuťové pohárky se smyslovými  buňkami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!!! PROTO VNÍMÁME RŮZNÉ CHUTĚ PŘIJÍMANÉ POTRAVY!!!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špička jazyka – vnímá sladké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kořen jazyka – vnímá hořké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boky jazyka – vnímají slané a kyselé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VŠECHNY CHUTĚ SE NÁM PROMÍCHÁVAJÍ A PROTO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VNÍMÁME CHUTĚ PROMÍCHANÉ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544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571472" y="214290"/>
            <a:ext cx="2857520" cy="85725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NAPIŠ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1500174"/>
            <a:ext cx="75724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Které 4 základní chuti rozeznáváme?: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a)……………………………………………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b)……………………………………………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c)……………………………………………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d)……………………………………………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3759368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71472" y="214290"/>
            <a:ext cx="2857520" cy="85725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NAPIŠ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500174"/>
            <a:ext cx="75724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Které 4 základní chuti rozeznáváme?: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a)……sladkou………………………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b)……kyselou………………………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c)……slanou………………………..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d)……hořkou……………………….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206575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142976" y="214290"/>
            <a:ext cx="2143140" cy="85725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</a:t>
            </a: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uLnTx/>
                <a:uFillTx/>
                <a:latin typeface="Arial" pitchFamily="34" charset="0"/>
                <a:cs typeface="Arial" pitchFamily="34" charset="0"/>
              </a:rPr>
              <a:t>PIŠ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1500174"/>
            <a:ext cx="25717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NAPIŠ, KTERÁ CHUŤ MEZI VYPSANÝMI CHYBÍ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 descr="jazy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642918"/>
            <a:ext cx="4143404" cy="565491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86380" y="5143512"/>
            <a:ext cx="1357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sladké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98772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142976" y="214290"/>
            <a:ext cx="3357586" cy="857256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4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PODTRHNI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1428736"/>
            <a:ext cx="4714908" cy="3000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latin typeface="Arial" pitchFamily="34" charset="0"/>
                <a:cs typeface="Arial" pitchFamily="34" charset="0"/>
              </a:rPr>
              <a:t>Činnost chuťového ústrojí otupuje:</a:t>
            </a: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 algn="ctr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Čaj</a:t>
            </a:r>
          </a:p>
          <a:p>
            <a:pPr marL="342900" indent="-342900" algn="ctr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Alkohol</a:t>
            </a:r>
          </a:p>
          <a:p>
            <a:pPr marL="342900" indent="-342900" algn="ctr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Silně kořeněné jídlo</a:t>
            </a:r>
          </a:p>
          <a:p>
            <a:pPr marL="342900" indent="-342900" algn="ctr">
              <a:buAutoNum type="alphaLcParenR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Mléko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4000496" y="3500438"/>
            <a:ext cx="4929222" cy="3143272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Chuťové pohárky jsou:</a:t>
            </a:r>
          </a:p>
          <a:p>
            <a:pPr algn="ctr"/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algn="ctr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nosní dutině</a:t>
            </a:r>
          </a:p>
          <a:p>
            <a:pPr marL="342900" indent="-342900" algn="ctr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ústní dutině</a:t>
            </a:r>
          </a:p>
          <a:p>
            <a:pPr marL="342900" indent="-342900" algn="ctr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jazyku a na patře</a:t>
            </a:r>
          </a:p>
          <a:p>
            <a:pPr marL="342900" indent="-342900" algn="ctr">
              <a:buAutoNum type="alphaLcParenR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hltanu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5500694" y="5357826"/>
            <a:ext cx="200026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214942" y="5643578"/>
            <a:ext cx="271464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500166" y="3643314"/>
            <a:ext cx="271464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1643042" y="3929066"/>
            <a:ext cx="18573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05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49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67</TotalTime>
  <Words>579</Words>
  <Application>Microsoft Office PowerPoint</Application>
  <PresentationFormat>Předvádění na obrazovce (4:3)</PresentationFormat>
  <Paragraphs>128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13</cp:revision>
  <dcterms:created xsi:type="dcterms:W3CDTF">2012-04-04T12:43:34Z</dcterms:created>
  <dcterms:modified xsi:type="dcterms:W3CDTF">2012-09-17T06:05:58Z</dcterms:modified>
</cp:coreProperties>
</file>