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7030A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A9015C-5107-4F88-9027-D140CD1712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7B4EF1-E6DE-4D11-90E3-12F3561FB5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5373216"/>
            <a:ext cx="691276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VY_52_INOVACE_33_01_rozmnožování </a:t>
            </a:r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člověka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21495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vloženy obrázky s popisy ženského a mužského pohlavního ústrojí,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vysvětleno oplození doplněno obrázkem,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 6 - na tomto snímku je popsáno těhotenství doplněno obrázkem,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357694"/>
            <a:ext cx="70009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popsán plod doplněn obrázkem,vhodné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429264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n tomto snímku je popsán porod doplněn obrázkem,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21442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228599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00166" y="1357298"/>
            <a:ext cx="72152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vypsána tvrzení související s rozmnožováním člověka, úkolem žáků je podtrhnout správná řešení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572" y="2500306"/>
            <a:ext cx="692951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na tomto snímku jsou vypsány mužské a ženské pohlavní orgány a jejich stavba, úkolem žáků je spojit daná slova k sobě jak patří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ROZMNOŽOVÁNÍ  ČLOVĚKA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142984"/>
            <a:ext cx="8286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soulož</a:t>
            </a:r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000" b="1" i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koitus, </a:t>
            </a:r>
            <a:r>
              <a:rPr lang="cs-CZ" sz="2000" b="1" i="1" dirty="0" err="1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coitus</a:t>
            </a:r>
            <a:r>
              <a:rPr lang="cs-CZ" sz="2000" b="1" i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kohabitace)</a:t>
            </a:r>
            <a:r>
              <a:rPr lang="cs-CZ" sz="20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– pohlavní styk, při němž 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dochází </a:t>
            </a:r>
            <a:r>
              <a:rPr lang="cs-CZ" sz="20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ke 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spojení pohlavních </a:t>
            </a:r>
            <a:r>
              <a:rPr lang="cs-CZ" sz="20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orgánů muže a ženy (zavedení 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ztopořeného </a:t>
            </a:r>
            <a:r>
              <a:rPr lang="cs-CZ" sz="20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pohlavního 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údu </a:t>
            </a:r>
            <a:r>
              <a:rPr lang="cs-CZ" sz="20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 </a:t>
            </a:r>
            <a:r>
              <a:rPr lang="cs-CZ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pochvy)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muzske_pohlavni_orga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3571876"/>
            <a:ext cx="3540417" cy="2790060"/>
          </a:xfrm>
          <a:prstGeom prst="rect">
            <a:avLst/>
          </a:prstGeom>
        </p:spPr>
      </p:pic>
      <p:pic>
        <p:nvPicPr>
          <p:cNvPr id="5" name="Obrázek 4" descr="zenska_pohlavni_soustav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3071810"/>
            <a:ext cx="4133088" cy="3560064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142984"/>
            <a:ext cx="4714908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>
                <a:latin typeface="Arial" pitchFamily="34" charset="0"/>
                <a:cs typeface="Arial" pitchFamily="34" charset="0"/>
              </a:rPr>
              <a:t>- vajíčko po uvolnění 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zachyceno </a:t>
            </a:r>
            <a:r>
              <a:rPr lang="cs-CZ" sz="2300" dirty="0">
                <a:latin typeface="Arial" pitchFamily="34" charset="0"/>
                <a:cs typeface="Arial" pitchFamily="34" charset="0"/>
              </a:rPr>
              <a:t>ústím vejcovodu</a:t>
            </a:r>
          </a:p>
          <a:p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</a:t>
            </a:r>
            <a:r>
              <a:rPr lang="cs-CZ" sz="23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1. erekce</a:t>
            </a:r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23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 2. stupňování vzrušení</a:t>
            </a:r>
            <a:r>
              <a:rPr lang="cs-CZ" sz="23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</a:t>
            </a:r>
            <a:endParaRPr lang="cs-CZ" sz="23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3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3. spermie se ve vejcovodu setkají s vajíčkem </a:t>
            </a:r>
            <a:r>
              <a:rPr lang="cs-CZ" sz="23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(30-60 min po </a:t>
            </a:r>
            <a:r>
              <a:rPr lang="cs-CZ" sz="23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ejakulaci</a:t>
            </a:r>
            <a:r>
              <a:rPr lang="cs-CZ" sz="23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3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3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4. bičík je odhozen, hlavička s jádrem pronikne do vajíčka</a:t>
            </a:r>
            <a:r>
              <a:rPr lang="cs-CZ" sz="23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=&gt; splynou =&gt; vzniká oplozené vajíčko</a:t>
            </a:r>
          </a:p>
          <a:p>
            <a:r>
              <a:rPr lang="cs-CZ" sz="23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5. oplozené vajíčko se začne dělit </a:t>
            </a:r>
            <a:r>
              <a:rPr lang="cs-CZ" sz="23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(rýhovat) =&gt; morula (16 nebo 32 buněk) =&gt; děloha (5.-6. den)</a:t>
            </a:r>
          </a:p>
          <a:p>
            <a:r>
              <a:rPr lang="cs-CZ" sz="2300" dirty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OPLOZENÍ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oplodnen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1500174"/>
            <a:ext cx="3714776" cy="3546305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TĚHOTENSTVÍ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00108"/>
            <a:ext cx="51435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od okamžiku, kdy je zrýhované vajíčko zachyceno děložní sliznicí (= nidace - 7. den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zvyšuje se hmotnost těla, objem děložní dutiny, prokrvení, velikost a citlivost prsů, </a:t>
            </a: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nevolnost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poškození plodu - zarděnky, různé typy záření, některé léky, alkohol, kouření, drogy,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paraziti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- morula =&gt; blastula (64 </a:t>
            </a:r>
            <a:r>
              <a:rPr lang="cs-CZ" sz="2400" b="1" dirty="0" err="1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400" b="1" dirty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.) =&gt; gastrula =&gt; embryo - v 8. týdnu lid. podoba (2,5 cm) =&gt; plod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ulozeni_plodu_v_deloz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642918"/>
            <a:ext cx="1755648" cy="2286000"/>
          </a:xfrm>
          <a:prstGeom prst="rect">
            <a:avLst/>
          </a:prstGeom>
        </p:spPr>
      </p:pic>
      <p:pic>
        <p:nvPicPr>
          <p:cNvPr id="5" name="Obrázek 4" descr="zvetsovan_idelohy_v_prubehu_tehotenstv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43636" y="3857628"/>
            <a:ext cx="2179320" cy="2383536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PLOD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285860"/>
            <a:ext cx="8143932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od </a:t>
            </a:r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8. </a:t>
            </a:r>
            <a:r>
              <a:rPr lang="cs-CZ" sz="2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týdne</a:t>
            </a:r>
          </a:p>
          <a:p>
            <a:endParaRPr lang="cs-CZ" sz="23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  uložen ve 3 plodových obalech (amnion, </a:t>
            </a:r>
            <a:r>
              <a:rPr lang="cs-CZ" sz="2300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alantois</a:t>
            </a:r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chorion)</a:t>
            </a:r>
          </a:p>
          <a:p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- z klků chorionu a buněk děložní sliznice se formuje </a:t>
            </a:r>
            <a:r>
              <a:rPr lang="cs-CZ" sz="23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placenta</a:t>
            </a:r>
            <a:r>
              <a:rPr lang="cs-CZ" sz="23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 </a:t>
            </a:r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plodu připojena pupečníkem (50 cm) - prochází 3 </a:t>
            </a:r>
            <a:r>
              <a:rPr lang="cs-CZ" sz="2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cévy, cirkulaci </a:t>
            </a:r>
            <a:r>
              <a:rPr lang="cs-CZ" sz="23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krve zajišťuje srdce </a:t>
            </a:r>
            <a:r>
              <a:rPr lang="cs-CZ" sz="23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plodu a napomáhá výživě a tím i vývoji plodu</a:t>
            </a:r>
            <a:endParaRPr lang="cs-CZ" sz="23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300" dirty="0"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300" dirty="0">
                <a:latin typeface="Arial" pitchFamily="34" charset="0"/>
                <a:cs typeface="Arial" pitchFamily="34" charset="0"/>
              </a:rPr>
              <a:t> </a:t>
            </a:r>
          </a:p>
          <a:p>
            <a:endParaRPr lang="cs-CZ" sz="23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zarod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4221088"/>
            <a:ext cx="1484376" cy="1755648"/>
          </a:xfrm>
          <a:prstGeom prst="rect">
            <a:avLst/>
          </a:prstGeom>
        </p:spPr>
      </p:pic>
      <p:pic>
        <p:nvPicPr>
          <p:cNvPr id="5" name="Obrázek 4" descr="plo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857628"/>
            <a:ext cx="1938528" cy="27432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71604" y="6215083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ZÁRODEK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8016" y="6143644"/>
            <a:ext cx="831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PLOD</a:t>
            </a:r>
            <a:endParaRPr lang="cs-CZ" b="1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POROD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857232"/>
            <a:ext cx="65722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konec těhotenství (trvá </a:t>
            </a:r>
            <a:r>
              <a:rPr lang="cs-CZ" sz="2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prům</a:t>
            </a: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280 dní = 40 týdnů)</a:t>
            </a:r>
          </a:p>
          <a:p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</a:t>
            </a: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začíná otevřením krčku dělohy hlavičkou 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vlastní proces trvá 10-30 min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po 30 min. je z dělohy vypuzena také placenta (dochází ke ztrátě 200 až 400 ml krve)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 šestinedělí = období 4-6 týdnů po porodu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                    - organismus se vrací do původního stavu - obnovuje se děložní sliznice, </a:t>
            </a:r>
            <a:r>
              <a:rPr lang="cs-CZ" sz="2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menst</a:t>
            </a:r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. cyklus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mezi 28-38. týdnem ho označujeme jako předčasný =&gt; nedonošené dítě</a:t>
            </a:r>
          </a:p>
          <a:p>
            <a:r>
              <a:rPr lang="cs-CZ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 před 28- týdnem se zpravidla dítě rodí mrtvé = samovolný potrat</a:t>
            </a:r>
          </a:p>
        </p:txBody>
      </p:sp>
      <p:pic>
        <p:nvPicPr>
          <p:cNvPr id="4" name="Obrázek 3" descr="poro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17792" y="2054352"/>
            <a:ext cx="2426208" cy="4803648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-21433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sng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PODTRHNI </a:t>
            </a:r>
            <a:r>
              <a:rPr lang="cs-CZ" sz="40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SPRÁVNÉ  ŘEŠENÍ</a:t>
            </a:r>
            <a:endParaRPr kumimoji="0" lang="cs-CZ" sz="4000" b="1" i="0" u="sng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71691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Zralé vajíčko je oplozeno ve vaječníku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Neoplozené vajíčko je odplaveno z těla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Zralé vajíčko prochází vejcovody do dělohy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Zralé vajíčko je oplozeno v děloze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Uvolnění neoplozeného vajíčka se nazývá těhotenství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Uvolnění neoplozeného vajíčka se nazývá menstruace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Vývoj oplozeného vajíčka trvá 280 dní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Vývoj oplozeného vajíčka trvá 100 dní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Koncem druhého měsíce se vyvíjející jedinec již podobá člověku a nazývá se plod</a:t>
            </a:r>
          </a:p>
          <a:p>
            <a:pPr marL="342900" indent="-342900">
              <a:lnSpc>
                <a:spcPct val="150000"/>
              </a:lnSpc>
              <a:buAutoNum type="alphaUcParenR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Vývoj plodu v děloze je ukončen porodem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10800000">
            <a:off x="0" y="1785926"/>
            <a:ext cx="578644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0800000">
            <a:off x="0" y="2428868"/>
            <a:ext cx="6286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0" y="4000504"/>
            <a:ext cx="842965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>
            <a:off x="0" y="4572008"/>
            <a:ext cx="578644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>
            <a:off x="0" y="6643710"/>
            <a:ext cx="678657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>
            <a:off x="0" y="5715016"/>
            <a:ext cx="850109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SPOJ 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ČAROU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2928934"/>
            <a:ext cx="19288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MUŽSKÉ POHLAVNÍ ORGÁNY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86578" y="2857496"/>
            <a:ext cx="1857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ŽENSKÉ POHLAVNÍ ORGÁNY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3174" y="1785926"/>
            <a:ext cx="3388556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VARLATA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VAJEČNÍKY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VEJCOVODY</a:t>
            </a:r>
          </a:p>
          <a:p>
            <a:pPr algn="ctr"/>
            <a:endParaRPr lang="cs-CZ" b="1" dirty="0" smtClean="0">
              <a:solidFill>
                <a:srgbClr val="FF0000"/>
              </a:solidFill>
            </a:endParaRP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DĚLOHA</a:t>
            </a:r>
          </a:p>
          <a:p>
            <a:pPr algn="ctr"/>
            <a:endParaRPr lang="cs-CZ" b="1" dirty="0" smtClean="0">
              <a:solidFill>
                <a:srgbClr val="C00000"/>
              </a:solidFill>
            </a:endParaRP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NADVARLATA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CHÁMOVODY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POCHVA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PYJ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PŘÍDATNÉ POHLAVNÍ ŽLÁZY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2214546" y="2071678"/>
            <a:ext cx="142876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000628" y="2500306"/>
            <a:ext cx="1643074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143504" y="3071810"/>
            <a:ext cx="135732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929190" y="3643314"/>
            <a:ext cx="171451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2428860" y="3714752"/>
            <a:ext cx="1000132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2214546" y="4000504"/>
            <a:ext cx="1214446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5000628" y="4214818"/>
            <a:ext cx="2071702" cy="10715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>
            <a:off x="1785918" y="4286256"/>
            <a:ext cx="2214578" cy="15716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6200000" flipV="1">
            <a:off x="1035819" y="4679165"/>
            <a:ext cx="1928826" cy="12858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77</TotalTime>
  <Words>315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13</cp:revision>
  <dcterms:created xsi:type="dcterms:W3CDTF">2012-04-03T19:18:41Z</dcterms:created>
  <dcterms:modified xsi:type="dcterms:W3CDTF">2012-09-17T05:56:56Z</dcterms:modified>
</cp:coreProperties>
</file>