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60" r:id="rId4"/>
    <p:sldId id="262" r:id="rId5"/>
    <p:sldId id="263" r:id="rId6"/>
    <p:sldId id="264" r:id="rId7"/>
    <p:sldId id="265" r:id="rId8"/>
    <p:sldId id="266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DA97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D2F7ED-ACF6-4D0F-8CB0-AFBB91EE0553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9400B5-3B1B-4AF1-8ECA-9EF66BD606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D2F7ED-ACF6-4D0F-8CB0-AFBB91EE0553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9400B5-3B1B-4AF1-8ECA-9EF66BD606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D2F7ED-ACF6-4D0F-8CB0-AFBB91EE0553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9400B5-3B1B-4AF1-8ECA-9EF66BD606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D2F7ED-ACF6-4D0F-8CB0-AFBB91EE0553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9400B5-3B1B-4AF1-8ECA-9EF66BD606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D2F7ED-ACF6-4D0F-8CB0-AFBB91EE0553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9400B5-3B1B-4AF1-8ECA-9EF66BD606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D2F7ED-ACF6-4D0F-8CB0-AFBB91EE0553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9400B5-3B1B-4AF1-8ECA-9EF66BD606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D2F7ED-ACF6-4D0F-8CB0-AFBB91EE0553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9400B5-3B1B-4AF1-8ECA-9EF66BD606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D2F7ED-ACF6-4D0F-8CB0-AFBB91EE0553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9400B5-3B1B-4AF1-8ECA-9EF66BD606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D2F7ED-ACF6-4D0F-8CB0-AFBB91EE0553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DB9400B5-3B1B-4AF1-8ECA-9EF66BD606E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D2F7ED-ACF6-4D0F-8CB0-AFBB91EE0553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9400B5-3B1B-4AF1-8ECA-9EF66BD606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D2F7ED-ACF6-4D0F-8CB0-AFBB91EE0553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9400B5-3B1B-4AF1-8ECA-9EF66BD606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AD2F7ED-ACF6-4D0F-8CB0-AFBB91EE0553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B9400B5-3B1B-4AF1-8ECA-9EF66BD606E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28728" y="571480"/>
            <a:ext cx="6840760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  <a:t>PŘÍRODOPIS</a:t>
            </a:r>
            <a:r>
              <a:rPr lang="cs-CZ" sz="66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66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6600" b="1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  <a:t>8. ROČNÍK</a:t>
            </a:r>
            <a:endParaRPr lang="cs-CZ" sz="6600" dirty="0">
              <a:solidFill>
                <a:srgbClr val="00FF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259632" y="3284984"/>
            <a:ext cx="7280351" cy="1206624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1691680" y="5157192"/>
            <a:ext cx="619268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VY_52_INOVACE_35_01_ženské 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pohlavní orgány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28728" y="285728"/>
            <a:ext cx="207170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u="sng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POPIS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42910" y="1142984"/>
            <a:ext cx="3642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•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42910" y="2214554"/>
            <a:ext cx="3642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•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3356992"/>
            <a:ext cx="3642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•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42910" y="4143380"/>
            <a:ext cx="3642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•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42910" y="5214950"/>
            <a:ext cx="3642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•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571604" y="1357298"/>
            <a:ext cx="71438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č.3,4 - na těchto snímcích jsou sepsány informace o ženském pohlavním ústrojí, vhodné pro výklad učitele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571605" y="2428868"/>
            <a:ext cx="721523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č.5 - na tomto snímku je vložen obrázek ženského pohlavního ústrojí, úkolem žáků je k číslicím dopsat popis k tomuto obrázku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619672" y="3573016"/>
            <a:ext cx="6858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č.6 - řešení k předešlému úkolu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571604" y="4357694"/>
            <a:ext cx="70009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č.7 - na tomto snímku je vložen obrázek ženského pohlavního ústrojí se slovy tento obrázek popisujícími, úkolem žáků je přenést daná popis do obrázku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500166" y="5429264"/>
            <a:ext cx="6858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č.8 - řešení předchozího úkolu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642910" y="285728"/>
            <a:ext cx="8229600" cy="847725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sng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cs typeface="Arial" pitchFamily="34" charset="0"/>
              </a:rPr>
              <a:t>ŽENSKÉ POHLAVNÍ ORGÁNY</a:t>
            </a:r>
            <a:endParaRPr kumimoji="0" lang="cs-CZ" sz="4400" b="1" i="0" u="sng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71473" y="1643050"/>
            <a:ext cx="8215370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u="sng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Vaječníky (ovaria)</a:t>
            </a:r>
          </a:p>
          <a:p>
            <a:r>
              <a:rPr lang="cs-CZ" sz="20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   - ve spodní části dutiny břišní, velikost vlašského ořechu</a:t>
            </a:r>
          </a:p>
          <a:p>
            <a:r>
              <a:rPr lang="cs-CZ" sz="20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   - </a:t>
            </a:r>
            <a:r>
              <a:rPr lang="cs-CZ" sz="2000" b="1" dirty="0" err="1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fce</a:t>
            </a:r>
            <a:r>
              <a:rPr lang="cs-CZ" sz="20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- vyvíjí se zde vajíčko (vývoj = </a:t>
            </a:r>
            <a:r>
              <a:rPr lang="cs-CZ" sz="2000" b="1" dirty="0" err="1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oogeneze</a:t>
            </a:r>
            <a:r>
              <a:rPr lang="cs-CZ" sz="20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) z </a:t>
            </a:r>
            <a:r>
              <a:rPr lang="cs-CZ" sz="2000" b="1" dirty="0" err="1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oocytů</a:t>
            </a:r>
            <a:endParaRPr lang="cs-CZ" sz="2000" b="1" dirty="0" smtClean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            - produkce hormonů (= </a:t>
            </a:r>
            <a:r>
              <a:rPr lang="cs-CZ" sz="2000" b="1" dirty="0" err="1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gynekogeny</a:t>
            </a:r>
            <a:r>
              <a:rPr lang="cs-CZ" sz="20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) - princip zpětné vazby 	(adenohypofýza, hypotalamus)</a:t>
            </a:r>
          </a:p>
          <a:p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endParaRPr lang="cs-CZ" sz="2000" b="1" dirty="0" smtClean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b="1" u="sng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Vejcovody</a:t>
            </a:r>
          </a:p>
          <a:p>
            <a:r>
              <a:rPr lang="cs-CZ" sz="20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   - tvarem připomínají prohnutou nálevku s roztřepeným okrajem</a:t>
            </a:r>
          </a:p>
          <a:p>
            <a:r>
              <a:rPr lang="cs-CZ" sz="20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   - přiloženy jedním koncem k vaječníku, druhým ústí do dělohy</a:t>
            </a:r>
          </a:p>
          <a:p>
            <a:r>
              <a:rPr lang="cs-CZ" sz="20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   - </a:t>
            </a:r>
            <a:r>
              <a:rPr lang="cs-CZ" sz="2000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fce</a:t>
            </a:r>
            <a:r>
              <a:rPr lang="cs-CZ" sz="20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- zachytit vajíčko uvolněné z Graaf. folikulu a transportovat 	jej do dělohy</a:t>
            </a:r>
          </a:p>
          <a:p>
            <a:r>
              <a:rPr lang="cs-CZ" sz="20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   - zpravidla už zde dochází k oplození vajíčka</a:t>
            </a:r>
          </a:p>
          <a:p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0"/>
            <a:ext cx="8501122" cy="70480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u="sng" dirty="0" smtClean="0">
                <a:solidFill>
                  <a:srgbClr val="7DA97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Děloha (uterus)</a:t>
            </a:r>
          </a:p>
          <a:p>
            <a:r>
              <a:rPr lang="cs-CZ" sz="2000" b="1" dirty="0" smtClean="0">
                <a:solidFill>
                  <a:srgbClr val="7DA97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   - dutý silnostěnný orgán tvaru komolého kužele, tvořený převážně hladkým svalstvem</a:t>
            </a:r>
          </a:p>
          <a:p>
            <a:r>
              <a:rPr lang="cs-CZ" sz="2000" b="1" dirty="0" smtClean="0">
                <a:solidFill>
                  <a:srgbClr val="7DA97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   - zde zachycení oplozeného rozrýhovaného vajíčka a jeho vývoj v zárodek (embryo) a dále v plod</a:t>
            </a:r>
          </a:p>
          <a:p>
            <a:r>
              <a:rPr lang="cs-CZ" sz="2000" b="1" dirty="0" smtClean="0">
                <a:solidFill>
                  <a:srgbClr val="7DA97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 </a:t>
            </a:r>
          </a:p>
          <a:p>
            <a:r>
              <a:rPr lang="cs-CZ" sz="2000" b="1" dirty="0" smtClean="0">
                <a:solidFill>
                  <a:srgbClr val="7DA97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   - sliznice dělohy prodělává cyklické změny =  menstruační cyklus :</a:t>
            </a:r>
          </a:p>
          <a:p>
            <a:r>
              <a:rPr lang="cs-CZ" sz="2000" b="1" dirty="0" smtClean="0">
                <a:solidFill>
                  <a:srgbClr val="7DA97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         - opakuje se v intervalech v rozmezí 24-32 dnů, těsně spjat s ovulačním cyklem</a:t>
            </a:r>
          </a:p>
          <a:p>
            <a:endParaRPr lang="cs-CZ" sz="2000" b="1" u="sng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b="1" u="sng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Pochva  </a:t>
            </a:r>
          </a:p>
          <a:p>
            <a:r>
              <a:rPr lang="cs-CZ" sz="2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 - svalová trubice spojující děložní dutinu se zevními </a:t>
            </a:r>
            <a:r>
              <a:rPr lang="cs-CZ" sz="2000" b="1" dirty="0" err="1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pohl</a:t>
            </a:r>
            <a:r>
              <a:rPr lang="cs-CZ" sz="2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. orgány</a:t>
            </a:r>
          </a:p>
          <a:p>
            <a:r>
              <a:rPr lang="cs-CZ" sz="2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                  - vchod do ní je před 1. </a:t>
            </a:r>
            <a:r>
              <a:rPr lang="cs-CZ" sz="2000" b="1" dirty="0" err="1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pohl</a:t>
            </a:r>
            <a:r>
              <a:rPr lang="cs-CZ" sz="2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. stykem uzavřen slizniční rasou (= panenská blána, hymen)</a:t>
            </a:r>
          </a:p>
          <a:p>
            <a:r>
              <a:rPr lang="cs-CZ" sz="2000" b="1" u="sng" dirty="0" smtClean="0">
                <a:latin typeface="Arial" pitchFamily="34" charset="0"/>
                <a:cs typeface="Arial" pitchFamily="34" charset="0"/>
              </a:rPr>
              <a:t> </a:t>
            </a:r>
          </a:p>
          <a:p>
            <a:r>
              <a:rPr lang="cs-CZ" sz="2000" b="1" u="sng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Zevní pohlavní orgány</a:t>
            </a:r>
          </a:p>
          <a:p>
            <a:r>
              <a:rPr lang="cs-CZ" sz="20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   - tvořeny malými a velkými stydkými pysky, vestibulárními žlázami a topořivými tkáněmi </a:t>
            </a:r>
          </a:p>
          <a:p>
            <a:r>
              <a:rPr lang="cs-CZ" sz="20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     (klitoris = poštěváček, topořivé tělísko po obou stranách poševního vchodu)</a:t>
            </a:r>
          </a:p>
          <a:p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ZPU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1340768"/>
            <a:ext cx="4919017" cy="500066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004048" y="2204864"/>
            <a:ext cx="4057521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……………………………………….</a:t>
            </a:r>
          </a:p>
          <a:p>
            <a:pPr marL="342900" indent="-342900"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………………………………………</a:t>
            </a:r>
          </a:p>
          <a:p>
            <a:pPr marL="342900" indent="-342900"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……………………………………….</a:t>
            </a:r>
          </a:p>
          <a:p>
            <a:pPr marL="342900" indent="-342900"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……………………………………….</a:t>
            </a:r>
          </a:p>
          <a:p>
            <a:pPr marL="342900" indent="-342900"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…………………………………….…</a:t>
            </a:r>
          </a:p>
          <a:p>
            <a:pPr marL="342900" indent="-342900"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……………………………………….</a:t>
            </a:r>
          </a:p>
          <a:p>
            <a:pPr marL="342900" indent="-342900"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……………………………………….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642910" y="285728"/>
            <a:ext cx="8229600" cy="847725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sng" strike="noStrike" kern="120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cs typeface="Arial" pitchFamily="34" charset="0"/>
              </a:rPr>
              <a:t>DOPLŇ</a:t>
            </a:r>
            <a:r>
              <a:rPr kumimoji="0" lang="cs-CZ" sz="4400" b="1" i="0" u="sng" strike="noStrike" kern="1200" cap="none" spc="0" normalizeH="0" noProof="0" dirty="0" smtClean="0">
                <a:ln>
                  <a:noFill/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cs typeface="Arial" pitchFamily="34" charset="0"/>
              </a:rPr>
              <a:t> NÁZVY</a:t>
            </a:r>
            <a:endParaRPr kumimoji="0" lang="cs-CZ" sz="4400" b="1" i="0" u="sng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ZPU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85720" y="1571612"/>
            <a:ext cx="4919017" cy="500066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357818" y="2357430"/>
            <a:ext cx="4403770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………VAJEČNÍK………….</a:t>
            </a:r>
          </a:p>
          <a:p>
            <a:pPr marL="342900" indent="-342900"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…………VEJCOVOD………………….</a:t>
            </a:r>
          </a:p>
          <a:p>
            <a:pPr marL="342900" indent="-342900"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…………DĚLOHA…………………….</a:t>
            </a:r>
          </a:p>
          <a:p>
            <a:pPr marL="342900" indent="-342900"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………MOČOVÝ MĚCHÝŘ……….</a:t>
            </a:r>
          </a:p>
          <a:p>
            <a:pPr marL="342900" indent="-342900"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…………POCHVA…………</a:t>
            </a:r>
          </a:p>
          <a:p>
            <a:pPr marL="342900" indent="-342900"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………MOČOVÁ TRUBICE………</a:t>
            </a:r>
          </a:p>
          <a:p>
            <a:pPr marL="342900" indent="-342900"/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…………KONEČNÍK………………….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642910" y="285728"/>
            <a:ext cx="8229600" cy="847725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sng" strike="noStrike" kern="120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cs typeface="Arial" pitchFamily="34" charset="0"/>
              </a:rPr>
              <a:t>DOPLŇ</a:t>
            </a:r>
            <a:r>
              <a:rPr kumimoji="0" lang="cs-CZ" sz="4400" b="1" i="0" u="sng" strike="noStrike" kern="1200" cap="none" spc="0" normalizeH="0" noProof="0" dirty="0" smtClean="0">
                <a:ln>
                  <a:noFill/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cs typeface="Arial" pitchFamily="34" charset="0"/>
              </a:rPr>
              <a:t> NÁZVY</a:t>
            </a:r>
            <a:endParaRPr kumimoji="0" lang="cs-CZ" sz="4400" b="1" i="0" u="sng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med" advClick="0">
    <p:wheel spokes="8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ZP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42910" y="1428736"/>
            <a:ext cx="7929618" cy="4136481"/>
          </a:xfrm>
          <a:prstGeom prst="rect">
            <a:avLst/>
          </a:prstGeom>
        </p:spPr>
      </p:pic>
      <p:sp>
        <p:nvSpPr>
          <p:cNvPr id="3" name="Rectangle 2"/>
          <p:cNvSpPr txBox="1">
            <a:spLocks noChangeArrowheads="1"/>
          </p:cNvSpPr>
          <p:nvPr/>
        </p:nvSpPr>
        <p:spPr>
          <a:xfrm>
            <a:off x="642910" y="0"/>
            <a:ext cx="8229600" cy="1347791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sng" strike="noStrike" kern="120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cs typeface="Arial" pitchFamily="34" charset="0"/>
              </a:rPr>
              <a:t>PŘESUŇ NÁZVY DO OBRÁZKU</a:t>
            </a:r>
            <a:endParaRPr kumimoji="0" lang="cs-CZ" sz="4400" b="1" i="0" u="sng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714612" y="6143644"/>
            <a:ext cx="17145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VAJEČNÍK</a:t>
            </a:r>
            <a:endParaRPr lang="cs-CZ" sz="20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143504" y="5857892"/>
            <a:ext cx="161133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VEJCOVOD</a:t>
            </a:r>
            <a:endParaRPr lang="cs-CZ" sz="20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072330" y="6215082"/>
            <a:ext cx="126989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DĚLOHA</a:t>
            </a:r>
            <a:endParaRPr lang="cs-CZ" sz="2000" b="1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28662" y="5857892"/>
            <a:ext cx="14287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POCHVA</a:t>
            </a:r>
            <a:endParaRPr lang="cs-CZ" sz="2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ZP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42910" y="1428736"/>
            <a:ext cx="7929618" cy="4136481"/>
          </a:xfrm>
          <a:prstGeom prst="rect">
            <a:avLst/>
          </a:prstGeom>
        </p:spPr>
      </p:pic>
      <p:sp>
        <p:nvSpPr>
          <p:cNvPr id="3" name="Rectangle 2"/>
          <p:cNvSpPr txBox="1">
            <a:spLocks noChangeArrowheads="1"/>
          </p:cNvSpPr>
          <p:nvPr/>
        </p:nvSpPr>
        <p:spPr>
          <a:xfrm>
            <a:off x="642910" y="0"/>
            <a:ext cx="8229600" cy="1347791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sng" strike="noStrike" kern="120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cs typeface="Arial" pitchFamily="34" charset="0"/>
              </a:rPr>
              <a:t>PŘESUŇ NÁZVY DO OBRÁZKU</a:t>
            </a:r>
            <a:endParaRPr kumimoji="0" lang="cs-CZ" sz="4400" b="1" i="0" u="sng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643174" y="2928934"/>
            <a:ext cx="1714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VAJEČNÍK</a:t>
            </a:r>
            <a:endParaRPr lang="cs-CZ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71736" y="2357430"/>
            <a:ext cx="14542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VEJCOVOD</a:t>
            </a:r>
            <a:endParaRPr lang="cs-CZ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57488" y="3500438"/>
            <a:ext cx="11592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DĚLOHA</a:t>
            </a:r>
            <a:endParaRPr lang="cs-CZ" b="1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928926" y="4572008"/>
            <a:ext cx="1428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POCHVA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>
    <p:wheel spokes="3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71604" y="4000504"/>
            <a:ext cx="6336704" cy="923330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 cmpd="sng">
            <a:solidFill>
              <a:schemeClr val="accent1">
                <a:alpha val="0"/>
              </a:schemeClr>
            </a:solidFill>
          </a:ln>
          <a:effectLst>
            <a:outerShdw blurRad="825500" dist="38100" dir="16200000" sx="111000" sy="111000" rotWithShape="0">
              <a:prstClr val="black">
                <a:alpha val="35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i="1" dirty="0" smtClean="0">
                <a:latin typeface="Arial" pitchFamily="34" charset="0"/>
                <a:cs typeface="Arial" pitchFamily="34" charset="0"/>
              </a:rPr>
              <a:t>Autorem materiálu a všech jeho částí,</a:t>
            </a:r>
          </a:p>
          <a:p>
            <a:pPr algn="ctr"/>
            <a:r>
              <a:rPr lang="cs-CZ" i="1" dirty="0" smtClean="0">
                <a:latin typeface="Arial" pitchFamily="34" charset="0"/>
                <a:cs typeface="Arial" pitchFamily="34" charset="0"/>
              </a:rPr>
              <a:t> není-li uvedeno jinak, je</a:t>
            </a:r>
          </a:p>
          <a:p>
            <a:pPr algn="ctr"/>
            <a:r>
              <a:rPr lang="cs-CZ" i="1" dirty="0" smtClean="0">
                <a:latin typeface="Arial" pitchFamily="34" charset="0"/>
                <a:cs typeface="Arial" pitchFamily="34" charset="0"/>
              </a:rPr>
              <a:t> Mgr. Lenka </a:t>
            </a:r>
            <a:r>
              <a:rPr lang="cs-CZ" i="1" dirty="0" err="1" smtClean="0">
                <a:latin typeface="Arial" pitchFamily="34" charset="0"/>
                <a:cs typeface="Arial" pitchFamily="34" charset="0"/>
              </a:rPr>
              <a:t>Kolstrunková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.</a:t>
            </a:r>
            <a:endParaRPr lang="cs-CZ" i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5085184"/>
            <a:ext cx="7280503" cy="12066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1285852" y="428604"/>
            <a:ext cx="226376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u="sng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ZDROJE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1071538" y="1285860"/>
            <a:ext cx="75724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00034" y="1214422"/>
            <a:ext cx="83582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	DVOŘÁKOVÁ, E. 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Zdravověda pro odborná učiliště 1. ročník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1. vyd. 	Praha: 	Septima, 1999, 72 s. ISBN 80-7216-101-6.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00034" y="2000240"/>
            <a:ext cx="8197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 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KROULÍKOVÁ, J. a KROULÍK. 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Přírodopis pro 8. ročník zvláštní 	školy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: 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(pracovní sešit)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3. vyd. Praha: Septima, 2001, 56 s.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	ISBN 80-7216-155-5.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00034" y="3071810"/>
            <a:ext cx="82153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	KROULÍKOVÁ, J, KROULÍK, J.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Přírodopis 8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3. vyd. Praha: Septima, 	2004, 96 s. ISBN 80-7216-204-7.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56</TotalTime>
  <Words>163</Words>
  <Application>Microsoft Office PowerPoint</Application>
  <PresentationFormat>Předvádění na obrazovce (4:3)</PresentationFormat>
  <Paragraphs>85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Tejinka</dc:creator>
  <cp:lastModifiedBy>pc</cp:lastModifiedBy>
  <cp:revision>12</cp:revision>
  <dcterms:created xsi:type="dcterms:W3CDTF">2012-04-02T14:56:39Z</dcterms:created>
  <dcterms:modified xsi:type="dcterms:W3CDTF">2012-09-17T05:58:09Z</dcterms:modified>
</cp:coreProperties>
</file>