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2DA13D1-356A-43F8-985D-3CACCA8A5A0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7D892C22-9F41-45FF-B73D-A05F66661D4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VY_32_Inovace_28_skladba – předmět 2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44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SKLADBA- rozvíjející větné členy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endParaRPr lang="cs-CZ" sz="4000" b="1" dirty="0" smtClean="0">
              <a:solidFill>
                <a:srgbClr val="00B050"/>
              </a:solidFill>
            </a:endParaRPr>
          </a:p>
          <a:p>
            <a:r>
              <a:rPr lang="cs-CZ" sz="4000" b="1" dirty="0" smtClean="0">
                <a:solidFill>
                  <a:srgbClr val="00B050"/>
                </a:solidFill>
              </a:rPr>
              <a:t>Předmět  2</a:t>
            </a:r>
          </a:p>
          <a:p>
            <a:r>
              <a:rPr lang="cs-CZ" sz="2100" b="1" dirty="0" smtClean="0">
                <a:solidFill>
                  <a:srgbClr val="00B050"/>
                </a:solidFill>
              </a:rPr>
              <a:t>Slovesa předmětová a bezpředmětová</a:t>
            </a:r>
            <a:endParaRPr lang="cs-CZ" sz="21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08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B050"/>
                </a:solidFill>
              </a:rPr>
              <a:t>Slovesa předmětová a bezpředmětová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17744"/>
          </a:xfrm>
        </p:spPr>
        <p:txBody>
          <a:bodyPr/>
          <a:lstStyle/>
          <a:p>
            <a:r>
              <a:rPr lang="cs-CZ" dirty="0"/>
              <a:t>Některá česká slovesa musí být předmětem rozvita, jinak by sdělení nebylo úplné.</a:t>
            </a:r>
          </a:p>
          <a:p>
            <a:endParaRPr lang="cs-CZ" dirty="0"/>
          </a:p>
          <a:p>
            <a:r>
              <a:rPr lang="cs-CZ" dirty="0"/>
              <a:t>Např.    daruje - musíme sdělit </a:t>
            </a:r>
            <a:r>
              <a:rPr lang="cs-CZ" i="1" dirty="0"/>
              <a:t>co</a:t>
            </a:r>
            <a:r>
              <a:rPr lang="cs-CZ" dirty="0"/>
              <a:t>, </a:t>
            </a:r>
          </a:p>
          <a:p>
            <a:r>
              <a:rPr lang="cs-CZ" dirty="0"/>
              <a:t>neobejdeme se - musíme uvést </a:t>
            </a:r>
            <a:r>
              <a:rPr lang="cs-CZ" i="1" dirty="0"/>
              <a:t>bez čeho</a:t>
            </a:r>
            <a:r>
              <a:rPr lang="cs-CZ" dirty="0"/>
              <a:t>, </a:t>
            </a:r>
          </a:p>
          <a:p>
            <a:r>
              <a:rPr lang="cs-CZ" dirty="0"/>
              <a:t>               koupit - musíme uvést </a:t>
            </a:r>
            <a:r>
              <a:rPr lang="cs-CZ" i="1" dirty="0"/>
              <a:t>co </a:t>
            </a:r>
          </a:p>
          <a:p>
            <a:endParaRPr lang="cs-CZ" i="1" dirty="0"/>
          </a:p>
          <a:p>
            <a:r>
              <a:rPr lang="cs-CZ" dirty="0">
                <a:solidFill>
                  <a:srgbClr val="C00000"/>
                </a:solidFill>
              </a:rPr>
              <a:t>Slovesa předmětová </a:t>
            </a:r>
            <a:r>
              <a:rPr lang="cs-CZ" dirty="0">
                <a:solidFill>
                  <a:srgbClr val="00B050"/>
                </a:solidFill>
              </a:rPr>
              <a:t>tedy vyžadují doplnění předmětem.</a:t>
            </a:r>
          </a:p>
        </p:txBody>
      </p:sp>
    </p:spTree>
    <p:extLst>
      <p:ext uri="{BB962C8B-B14F-4D97-AF65-F5344CB8AC3E}">
        <p14:creationId xmlns:p14="http://schemas.microsoft.com/office/powerpoint/2010/main" val="231340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B050"/>
                </a:solidFill>
              </a:rPr>
              <a:t>Slovesa předmětová a bezpředmětová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441680"/>
          </a:xfrm>
        </p:spPr>
        <p:txBody>
          <a:bodyPr/>
          <a:lstStyle/>
          <a:p>
            <a:r>
              <a:rPr lang="cs-CZ" dirty="0"/>
              <a:t>Na některých českých slovesech předmět záviset nemůže.</a:t>
            </a:r>
          </a:p>
          <a:p>
            <a:r>
              <a:rPr lang="cs-CZ" dirty="0"/>
              <a:t>Např. utíkat  -  se ptáme Kam? Kudy? Proč?</a:t>
            </a:r>
          </a:p>
          <a:p>
            <a:pPr marL="109728" indent="0">
              <a:buNone/>
            </a:pPr>
            <a:r>
              <a:rPr lang="cs-CZ" dirty="0"/>
              <a:t>               spát     -                    Jak? Kde? Jak dlouho?</a:t>
            </a:r>
          </a:p>
          <a:p>
            <a:endParaRPr lang="cs-CZ" dirty="0"/>
          </a:p>
          <a:p>
            <a:r>
              <a:rPr lang="cs-CZ" dirty="0">
                <a:solidFill>
                  <a:srgbClr val="00B050"/>
                </a:solidFill>
              </a:rPr>
              <a:t>Tato slovesa rozvíjí vždy příslovečné určení, říkáme jim </a:t>
            </a:r>
            <a:r>
              <a:rPr lang="cs-CZ" dirty="0">
                <a:solidFill>
                  <a:srgbClr val="C00000"/>
                </a:solidFill>
              </a:rPr>
              <a:t>slovesa bezpředmětová</a:t>
            </a:r>
            <a:r>
              <a:rPr lang="cs-CZ" dirty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920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936104"/>
          </a:xfrm>
        </p:spPr>
        <p:txBody>
          <a:bodyPr>
            <a:noAutofit/>
          </a:bodyPr>
          <a:lstStyle/>
          <a:p>
            <a:r>
              <a:rPr lang="cs-CZ" sz="3200" dirty="0"/>
              <a:t>Vyhledej ve větách </a:t>
            </a:r>
            <a:r>
              <a:rPr lang="cs-CZ" sz="3200" dirty="0">
                <a:solidFill>
                  <a:srgbClr val="C00000"/>
                </a:solidFill>
              </a:rPr>
              <a:t>slovesa</a:t>
            </a:r>
            <a:r>
              <a:rPr lang="cs-CZ" sz="3200" dirty="0"/>
              <a:t>, urči zda jsou </a:t>
            </a:r>
            <a:r>
              <a:rPr lang="cs-CZ" sz="3200" dirty="0">
                <a:solidFill>
                  <a:srgbClr val="C00000"/>
                </a:solidFill>
              </a:rPr>
              <a:t>předmětová ,či bezpředmětová</a:t>
            </a:r>
            <a:r>
              <a:rPr lang="cs-CZ" sz="3200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6792"/>
            <a:ext cx="9036496" cy="5017744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0"/>
              </a:spcAft>
            </a:pPr>
            <a:r>
              <a:rPr lang="cs-CZ" dirty="0">
                <a:latin typeface="Times New Roman"/>
                <a:ea typeface="Times New Roman"/>
              </a:rPr>
              <a:t>Chlapec rozbil okno.	            </a:t>
            </a:r>
            <a:r>
              <a:rPr lang="cs-CZ" dirty="0" smtClean="0">
                <a:latin typeface="Times New Roman"/>
                <a:ea typeface="Times New Roman"/>
              </a:rPr>
              <a:t>  </a:t>
            </a:r>
            <a:r>
              <a:rPr lang="cs-CZ" dirty="0" err="1">
                <a:latin typeface="Times New Roman"/>
                <a:ea typeface="Times New Roman"/>
              </a:rPr>
              <a:t>Šetřte</a:t>
            </a:r>
            <a:r>
              <a:rPr lang="cs-CZ" dirty="0">
                <a:latin typeface="Times New Roman"/>
                <a:ea typeface="Times New Roman"/>
              </a:rPr>
              <a:t> naše lesy.</a:t>
            </a:r>
          </a:p>
          <a:p>
            <a:pPr>
              <a:spcAft>
                <a:spcPts val="0"/>
              </a:spcAft>
              <a:tabLst>
                <a:tab pos="2476500" algn="l"/>
              </a:tabLst>
            </a:pPr>
            <a:r>
              <a:rPr lang="cs-CZ" dirty="0">
                <a:latin typeface="Times New Roman"/>
                <a:ea typeface="Times New Roman"/>
              </a:rPr>
              <a:t>Chtěl bych se seznámit s Renatou.   Namaluj o dovolené nějaké </a:t>
            </a:r>
            <a:endParaRPr lang="cs-CZ" dirty="0" smtClean="0">
              <a:latin typeface="Times New Roman"/>
              <a:ea typeface="Times New Roman"/>
            </a:endParaRPr>
          </a:p>
          <a:p>
            <a:pPr marL="109728" indent="0">
              <a:spcAft>
                <a:spcPts val="0"/>
              </a:spcAft>
              <a:buNone/>
              <a:tabLst>
                <a:tab pos="2476500" algn="l"/>
              </a:tabLst>
            </a:pPr>
            <a:r>
              <a:rPr lang="cs-CZ" dirty="0" smtClean="0">
                <a:latin typeface="Times New Roman"/>
                <a:ea typeface="Times New Roman"/>
              </a:rPr>
              <a:t>                                                             obrázky</a:t>
            </a:r>
            <a:r>
              <a:rPr lang="cs-CZ" dirty="0">
                <a:latin typeface="Times New Roman"/>
                <a:ea typeface="Times New Roman"/>
              </a:rPr>
              <a:t>.</a:t>
            </a:r>
          </a:p>
          <a:p>
            <a:pPr>
              <a:spcAft>
                <a:spcPts val="0"/>
              </a:spcAft>
              <a:tabLst>
                <a:tab pos="2476500" algn="l"/>
              </a:tabLst>
            </a:pPr>
            <a:r>
              <a:rPr lang="cs-CZ" dirty="0">
                <a:latin typeface="Times New Roman"/>
                <a:ea typeface="Times New Roman"/>
              </a:rPr>
              <a:t>Včas jsme se chopili koštěte</a:t>
            </a:r>
            <a:r>
              <a:rPr lang="cs-CZ" dirty="0" smtClean="0">
                <a:latin typeface="Times New Roman"/>
                <a:ea typeface="Times New Roman"/>
              </a:rPr>
              <a:t>.  </a:t>
            </a:r>
            <a:r>
              <a:rPr lang="cs-CZ" dirty="0">
                <a:latin typeface="Times New Roman"/>
                <a:ea typeface="Times New Roman"/>
              </a:rPr>
              <a:t>	</a:t>
            </a:r>
            <a:r>
              <a:rPr lang="cs-CZ" dirty="0" smtClean="0">
                <a:latin typeface="Times New Roman"/>
                <a:ea typeface="Times New Roman"/>
              </a:rPr>
              <a:t>   </a:t>
            </a:r>
            <a:r>
              <a:rPr lang="cs-CZ" dirty="0">
                <a:latin typeface="Times New Roman"/>
                <a:ea typeface="Times New Roman"/>
              </a:rPr>
              <a:t>Před týdnem nám utekl pes.</a:t>
            </a:r>
          </a:p>
          <a:p>
            <a:pPr>
              <a:spcAft>
                <a:spcPts val="0"/>
              </a:spcAft>
              <a:tabLst>
                <a:tab pos="2476500" algn="l"/>
              </a:tabLst>
            </a:pPr>
            <a:r>
              <a:rPr lang="cs-CZ" dirty="0">
                <a:latin typeface="Times New Roman"/>
                <a:ea typeface="Times New Roman"/>
              </a:rPr>
              <a:t>Karkulka se vlka nebála.                   Anténa se volně otáčela ve větru.</a:t>
            </a:r>
          </a:p>
          <a:p>
            <a:pPr>
              <a:spcAft>
                <a:spcPts val="0"/>
              </a:spcAft>
              <a:tabLst>
                <a:tab pos="2476500" algn="l"/>
              </a:tabLst>
            </a:pPr>
            <a:r>
              <a:rPr lang="cs-CZ" dirty="0">
                <a:latin typeface="Times New Roman"/>
                <a:ea typeface="Times New Roman"/>
              </a:rPr>
              <a:t>Letadlo měkce přistálo na letišti.      Dcera se velmi podobala matce.</a:t>
            </a:r>
          </a:p>
          <a:p>
            <a:pPr>
              <a:spcAft>
                <a:spcPts val="0"/>
              </a:spcAft>
              <a:tabLst>
                <a:tab pos="2476500" algn="l"/>
              </a:tabLst>
            </a:pPr>
            <a:r>
              <a:rPr lang="cs-CZ" dirty="0">
                <a:latin typeface="Times New Roman"/>
                <a:ea typeface="Times New Roman"/>
              </a:rPr>
              <a:t>Budete zítra doma?	                     </a:t>
            </a:r>
            <a:r>
              <a:rPr lang="cs-CZ" dirty="0" smtClean="0">
                <a:latin typeface="Times New Roman"/>
                <a:ea typeface="Times New Roman"/>
              </a:rPr>
              <a:t>      </a:t>
            </a:r>
            <a:r>
              <a:rPr lang="cs-CZ" dirty="0">
                <a:latin typeface="Times New Roman"/>
                <a:ea typeface="Times New Roman"/>
              </a:rPr>
              <a:t>Zacházejte se zbožím opatrně.</a:t>
            </a:r>
          </a:p>
          <a:p>
            <a:pPr>
              <a:spcAft>
                <a:spcPts val="0"/>
              </a:spcAft>
              <a:tabLst>
                <a:tab pos="2476500" algn="l"/>
              </a:tabLst>
            </a:pPr>
            <a:r>
              <a:rPr lang="cs-CZ" dirty="0">
                <a:latin typeface="Times New Roman"/>
                <a:ea typeface="Times New Roman"/>
              </a:rPr>
              <a:t>Nádobí umyjeme večer.	      </a:t>
            </a:r>
            <a:r>
              <a:rPr lang="cs-CZ" dirty="0" smtClean="0">
                <a:latin typeface="Times New Roman"/>
                <a:ea typeface="Times New Roman"/>
              </a:rPr>
              <a:t>         Vrátný </a:t>
            </a:r>
            <a:r>
              <a:rPr lang="cs-CZ" dirty="0">
                <a:latin typeface="Times New Roman"/>
                <a:ea typeface="Times New Roman"/>
              </a:rPr>
              <a:t>nám ukázal dveře.</a:t>
            </a:r>
          </a:p>
          <a:p>
            <a:pPr>
              <a:spcAft>
                <a:spcPts val="0"/>
              </a:spcAft>
              <a:tabLst>
                <a:tab pos="2476500" algn="l"/>
              </a:tabLst>
            </a:pPr>
            <a:r>
              <a:rPr lang="cs-CZ" dirty="0">
                <a:latin typeface="Times New Roman"/>
                <a:ea typeface="Times New Roman"/>
              </a:rPr>
              <a:t>Vezmeš si dnes kravatu?	     </a:t>
            </a:r>
            <a:r>
              <a:rPr lang="cs-CZ" dirty="0" smtClean="0">
                <a:latin typeface="Times New Roman"/>
                <a:ea typeface="Times New Roman"/>
              </a:rPr>
              <a:t>          </a:t>
            </a:r>
            <a:r>
              <a:rPr lang="cs-CZ" dirty="0">
                <a:latin typeface="Times New Roman"/>
                <a:ea typeface="Times New Roman"/>
              </a:rPr>
              <a:t>Včera mi Patrik půjčil novou </a:t>
            </a:r>
            <a:endParaRPr lang="cs-CZ" dirty="0" smtClean="0">
              <a:latin typeface="Times New Roman"/>
              <a:ea typeface="Times New Roman"/>
            </a:endParaRPr>
          </a:p>
          <a:p>
            <a:pPr marL="109728" indent="0">
              <a:spcAft>
                <a:spcPts val="0"/>
              </a:spcAft>
              <a:buNone/>
              <a:tabLst>
                <a:tab pos="2476500" algn="l"/>
              </a:tabLst>
            </a:pPr>
            <a:r>
              <a:rPr lang="cs-CZ" dirty="0" smtClean="0">
                <a:latin typeface="Times New Roman"/>
                <a:ea typeface="Times New Roman"/>
              </a:rPr>
              <a:t>                                                              knihu</a:t>
            </a:r>
            <a:r>
              <a:rPr lang="cs-CZ" dirty="0">
                <a:latin typeface="Times New Roman"/>
                <a:ea typeface="Times New Roman"/>
              </a:rPr>
              <a:t>.</a:t>
            </a:r>
          </a:p>
          <a:p>
            <a:pPr>
              <a:spcAft>
                <a:spcPts val="0"/>
              </a:spcAft>
              <a:tabLst>
                <a:tab pos="2476500" algn="l"/>
              </a:tabLst>
            </a:pPr>
            <a:r>
              <a:rPr lang="cs-CZ" dirty="0">
                <a:latin typeface="Times New Roman"/>
                <a:ea typeface="Times New Roman"/>
              </a:rPr>
              <a:t>Studoval úspěšně matematiku.          Zapomněl jsem si vzít včas </a:t>
            </a:r>
            <a:endParaRPr lang="cs-CZ" dirty="0" smtClean="0">
              <a:latin typeface="Times New Roman"/>
              <a:ea typeface="Times New Roman"/>
            </a:endParaRPr>
          </a:p>
          <a:p>
            <a:pPr marL="109728" indent="0">
              <a:spcAft>
                <a:spcPts val="0"/>
              </a:spcAft>
              <a:buNone/>
              <a:tabLst>
                <a:tab pos="2476500" algn="l"/>
              </a:tabLst>
            </a:pPr>
            <a:r>
              <a:rPr lang="cs-CZ" dirty="0" smtClean="0">
                <a:latin typeface="Times New Roman"/>
                <a:ea typeface="Times New Roman"/>
              </a:rPr>
              <a:t>                                                              prášek</a:t>
            </a:r>
            <a:r>
              <a:rPr lang="cs-CZ" dirty="0">
                <a:latin typeface="Times New Roman"/>
                <a:ea typeface="Times New Roman"/>
              </a:rPr>
              <a:t>.</a:t>
            </a:r>
          </a:p>
          <a:p>
            <a:pPr>
              <a:spcAft>
                <a:spcPts val="0"/>
              </a:spcAft>
              <a:tabLst>
                <a:tab pos="2476500" algn="l"/>
              </a:tabLst>
            </a:pPr>
            <a:r>
              <a:rPr lang="cs-CZ" dirty="0">
                <a:latin typeface="Times New Roman"/>
                <a:ea typeface="Times New Roman"/>
              </a:rPr>
              <a:t>Půjdete v neděli do kina?	   </a:t>
            </a:r>
            <a:r>
              <a:rPr lang="cs-CZ" dirty="0" smtClean="0">
                <a:latin typeface="Times New Roman"/>
                <a:ea typeface="Times New Roman"/>
              </a:rPr>
              <a:t>            </a:t>
            </a:r>
            <a:r>
              <a:rPr lang="cs-CZ" dirty="0">
                <a:latin typeface="Times New Roman"/>
                <a:ea typeface="Times New Roman"/>
              </a:rPr>
              <a:t>Jel s námi velmi rychle.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282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</TotalTime>
  <Words>133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Urbanistický</vt:lpstr>
      <vt:lpstr>Základní škola a Mateřská škola Choustník, okres Tábor</vt:lpstr>
      <vt:lpstr>SKLADBA- rozvíjející větné členy</vt:lpstr>
      <vt:lpstr>Slovesa předmětová a bezpředmětová</vt:lpstr>
      <vt:lpstr>Slovesa předmětová a bezpředmětová</vt:lpstr>
      <vt:lpstr>Vyhledej ve větách slovesa, urči zda jsou předmětová ,či bezpředmětová: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SKLADBA- rozvíjející větné členy</dc:title>
  <dc:creator>Krejzova</dc:creator>
  <cp:lastModifiedBy>krejza</cp:lastModifiedBy>
  <cp:revision>5</cp:revision>
  <dcterms:created xsi:type="dcterms:W3CDTF">2011-01-30T11:07:54Z</dcterms:created>
  <dcterms:modified xsi:type="dcterms:W3CDTF">2011-05-04T08:54:26Z</dcterms:modified>
</cp:coreProperties>
</file>