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7" r:id="rId6"/>
    <p:sldId id="263" r:id="rId7"/>
    <p:sldId id="264" r:id="rId8"/>
    <p:sldId id="265" r:id="rId9"/>
    <p:sldId id="269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C4806C-D0FA-4C86-9943-FF613B2B272A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3D7BE58-8A3A-4A8C-82C7-8CB31FC03B3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1/Cape_cervicale.jpg/220px-Cape_cervicale.jpg" TargetMode="External"/><Relationship Id="rId2" Type="http://schemas.openxmlformats.org/officeDocument/2006/relationships/hyperlink" Target="http://upload.wikimedia.org/wikipedia/commons/thumb/4/40/Plaquettes_de_pilule.jpg/220px-Plaquettes_de_pilul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thumb/d/d5/Kondom_gruen.jpg/220px-Kondom_gruen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thumb/1/14/Pr%C3%A9servatif_f%C3%A9minin_sans_anneau_interne.jpg/220px-Pr%C3%A9servatif_f%C3%A9minin_sans_anneau_inter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47664" y="4797152"/>
            <a:ext cx="640871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VY_52_INOVACE_36_01_antikoncepce, choroby</a:t>
            </a:r>
            <a:endParaRPr lang="cs-CZ" sz="2000" b="1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1429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3214686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414338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521495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71604" y="135729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č.3 - na tomto snímku je popsána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interupce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vhodné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pro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výklad 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5" y="2428868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č.4 -na tomto snímku je popsána antikoncepce a různé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druhy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antikoncepce,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4" y="3357562"/>
            <a:ext cx="6858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jsou vloženy obrázky jednotlivých druhů antikoncepce, úkolem žáků je vypsat názvy druhů antikoncepce na řádky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1604" y="4357694"/>
            <a:ext cx="70009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č.6,7,8 - na těchto snímcích jsou informačně vypsány jednotlivé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druhy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pohlavních chorob,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00166" y="5429264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č.9 - na tomto snímku jsou vypsána tvrzení vztahující se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tématu, úkolem žáků je zakroužkovat správná tvrzení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POPIS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INTERUPCE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714488"/>
            <a:ext cx="77153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= umělé přerušení těhotenství - v ČR </a:t>
            </a: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legální</a:t>
            </a:r>
          </a:p>
          <a:p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---- bezprostředně po styku - hormonální dávka</a:t>
            </a:r>
          </a:p>
          <a:p>
            <a:r>
              <a:rPr lang="cs-CZ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      již v těhotenství - může poškodit organismus ženy (riziko neplodnosti)</a:t>
            </a:r>
          </a:p>
          <a:p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ANTIKONCEPCE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7" y="1357298"/>
            <a:ext cx="77867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 logické, mechanické a chemické metody, které dovolují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pohl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styk, brání otěhotnění</a:t>
            </a:r>
          </a:p>
          <a:p>
            <a:pPr algn="ctr"/>
            <a:endParaRPr lang="cs-CZ" sz="2400" b="1" i="1" u="sng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2400" b="1" i="1" u="sng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928934"/>
            <a:ext cx="378621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mužské antikoncepční metody</a:t>
            </a:r>
          </a:p>
          <a:p>
            <a:pPr algn="ctr"/>
            <a:endParaRPr lang="cs-CZ" sz="20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1. kondom - chrání </a:t>
            </a:r>
            <a:endParaRPr lang="cs-CZ" sz="2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 početím 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 </a:t>
            </a:r>
            <a:r>
              <a:rPr lang="cs-CZ" sz="2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pohl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chorobami</a:t>
            </a:r>
            <a:endParaRPr lang="cs-CZ" sz="2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2. přerušený </a:t>
            </a:r>
            <a:r>
              <a:rPr lang="cs-CZ" sz="2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pohl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styk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00809" y="3857628"/>
            <a:ext cx="447269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i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ženské antikoncepční metody</a:t>
            </a:r>
          </a:p>
          <a:p>
            <a:pPr algn="ctr"/>
            <a:endParaRPr lang="cs-CZ" sz="2000" b="1" i="1" u="sng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a) hormonální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b) nitroděložní tělíska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c) bariérová antikoncepce</a:t>
            </a:r>
          </a:p>
          <a:p>
            <a:endParaRPr lang="cs-CZ" sz="20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d) rozlišení plodných a neplodných</a:t>
            </a:r>
          </a:p>
          <a:p>
            <a:endParaRPr lang="cs-CZ" sz="2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POJMENUJ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upload.wikimedia.org/wikipedia/commons/thumb/4/40/Plaquettes_de_pilule.jpg/220px-Plaquettes_de_pilu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428604"/>
            <a:ext cx="2095500" cy="1647825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thumb/b/b1/Cape_cervicale.jpg/220px-Cape_cervica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428736"/>
            <a:ext cx="2095500" cy="2085976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thumb/d/d5/Kondom_gruen.jpg/220px-Kondom_gru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3857628"/>
            <a:ext cx="2095500" cy="1704976"/>
          </a:xfrm>
          <a:prstGeom prst="rect">
            <a:avLst/>
          </a:prstGeom>
          <a:noFill/>
        </p:spPr>
      </p:pic>
      <p:pic>
        <p:nvPicPr>
          <p:cNvPr id="1032" name="Picture 8" descr="http://upload.wikimedia.org/wikipedia/commons/thumb/1/14/Pr%C3%A9servatif_f%C3%A9minin_sans_anneau_interne.jpg/220px-Pr%C3%A9servatif_f%C3%A9minin_sans_anneau_intern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4572008"/>
            <a:ext cx="2095500" cy="112395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42910" y="4000504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………………………………………………..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2066" y="2643182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………………………………………………..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32" y="6143644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………………………………………………..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00166" y="6215082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………………………………………………..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28572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POHLAVNÍ CHOROBY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5" y="1571612"/>
            <a:ext cx="821537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 -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hlavní příčina - promiskuita (= střídání partnerů)</a:t>
            </a:r>
          </a:p>
          <a:p>
            <a:r>
              <a:rPr lang="cs-CZ" sz="2000" b="1" i="1" dirty="0">
                <a:latin typeface="Arial" pitchFamily="34" charset="0"/>
                <a:cs typeface="Arial" pitchFamily="34" charset="0"/>
              </a:rPr>
              <a:t> 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Syfilis</a:t>
            </a:r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(= příjice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sz="2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- původce bakterie Treponema </a:t>
            </a:r>
            <a:r>
              <a:rPr lang="cs-CZ" sz="20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pallidum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0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Spirochaeta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 - nakažení přes sliznici </a:t>
            </a:r>
            <a:r>
              <a:rPr lang="cs-CZ" sz="20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. ústrojí, močové trubice, </a:t>
            </a:r>
            <a:r>
              <a:rPr lang="cs-CZ" sz="20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řit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. otvoru, ústy, pokožkou v místě poranění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 1. příznak - nebolestivý tvrdý vřed (2-3 týdny po infekci) 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                  na 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pohlavních orgánech - zmizí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 2. - pupínky, vyrážky po těle (2-3 roky)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 3. - postiženy orgány, srdce + CNS =&gt; progresivní paralýza (ochrnutí, šílenství, slepota =&gt; smrt)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 =&gt; léčitelné antibiotiky (</a:t>
            </a:r>
            <a:r>
              <a:rPr lang="cs-CZ" sz="20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Salnarsan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14290"/>
            <a:ext cx="8429684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AIDS (syndrom získaného selhání imunity)</a:t>
            </a:r>
          </a:p>
          <a:p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původce - virus HIV - přešel na člověka z opic </a:t>
            </a:r>
            <a:r>
              <a:rPr lang="cs-CZ" sz="24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   v </a:t>
            </a:r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rovníkové </a:t>
            </a:r>
            <a:r>
              <a:rPr lang="cs-CZ" sz="24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Africe</a:t>
            </a:r>
            <a:endParaRPr lang="cs-CZ" sz="24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napadá T-lymfocyty</a:t>
            </a:r>
          </a:p>
          <a:p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šíření krví, spermatem, slinami</a:t>
            </a:r>
          </a:p>
          <a:p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inkubační doba 6 měsíců až 10 let</a:t>
            </a:r>
          </a:p>
          <a:p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po několika letech selhání imunity =&gt; člověk zemře </a:t>
            </a:r>
            <a:endParaRPr lang="cs-CZ" sz="24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běžnou </a:t>
            </a:r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nemoc</a:t>
            </a:r>
          </a:p>
          <a:p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vir ničí teplota 56°C působící 30 min, SAVO</a:t>
            </a:r>
          </a:p>
          <a:p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od roku 1986 - krev kontrolována proti viru HIV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32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Kapavka   = prudký zánět močové trubice s těžkými komplikacemi</a:t>
            </a:r>
          </a:p>
          <a:p>
            <a:r>
              <a:rPr lang="cs-CZ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               - původce bakterie, inkubační doba 2-10 dní</a:t>
            </a:r>
          </a:p>
          <a:p>
            <a:r>
              <a:rPr lang="cs-CZ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               - příznak - hnisavý výtok, nepříjemnosti </a:t>
            </a:r>
            <a:endParaRPr lang="cs-CZ" sz="24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 </a:t>
            </a:r>
            <a:r>
              <a:rPr lang="cs-CZ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močení</a:t>
            </a:r>
          </a:p>
          <a:p>
            <a:r>
              <a:rPr lang="cs-CZ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               - neléčení =&gt; chronický stav, neplodnost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0"/>
            <a:ext cx="8643998" cy="7725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Trichomoniáza 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- původce - prvok</a:t>
            </a:r>
          </a:p>
          <a:p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                         - ženy - nepříjemné svědění v pochvě (zánět </a:t>
            </a:r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		sliznice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), u mužů se neprojevuje</a:t>
            </a:r>
          </a:p>
          <a:p>
            <a:r>
              <a:rPr lang="cs-CZ" sz="2400" b="1" i="1" dirty="0">
                <a:latin typeface="Arial" pitchFamily="34" charset="0"/>
                <a:cs typeface="Arial" pitchFamily="34" charset="0"/>
              </a:rPr>
              <a:t> 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i="1" dirty="0" err="1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Chlamidie</a:t>
            </a:r>
            <a:r>
              <a:rPr lang="cs-CZ" sz="2400" dirty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u mužů postižena močová trubice, prostata, </a:t>
            </a:r>
            <a:r>
              <a:rPr lang="cs-CZ" sz="2400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	nadvarle</a:t>
            </a:r>
            <a:endParaRPr lang="cs-CZ" sz="2400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                  - u žen potrat, předčasný porod</a:t>
            </a:r>
          </a:p>
          <a:p>
            <a:r>
              <a:rPr lang="cs-CZ" sz="2400" b="1" i="1" dirty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</a:t>
            </a:r>
            <a:endParaRPr lang="cs-CZ" sz="2400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i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Plísňová onemocnění</a:t>
            </a:r>
            <a:r>
              <a:rPr lang="cs-CZ" sz="2400" b="1" i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</a:t>
            </a:r>
            <a:r>
              <a:rPr lang="cs-CZ" sz="24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- </a:t>
            </a:r>
            <a:r>
              <a:rPr lang="cs-CZ" sz="2400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candida</a:t>
            </a:r>
            <a:r>
              <a:rPr lang="cs-CZ" sz="24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...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 </a:t>
            </a:r>
            <a:endParaRPr lang="cs-CZ" sz="32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i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32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Neinfekční choroby </a:t>
            </a:r>
            <a:r>
              <a:rPr lang="cs-CZ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- neplodnost - ženy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neprůchodnost vejcovodu</a:t>
            </a:r>
            <a:endParaRPr lang="cs-CZ" sz="24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                                     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</a:t>
            </a:r>
            <a:r>
              <a:rPr lang="cs-CZ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muži malé množství, defektní 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spermie</a:t>
            </a:r>
            <a:endParaRPr lang="cs-CZ" sz="24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32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Nádorová onemocnění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- dělohy a děložního čípku</a:t>
            </a:r>
          </a:p>
          <a:p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                                     - rakovina  prsu</a:t>
            </a:r>
          </a:p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</a:t>
            </a:r>
            <a:endParaRPr lang="cs-CZ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Elipsa 9"/>
          <p:cNvSpPr/>
          <p:nvPr/>
        </p:nvSpPr>
        <p:spPr>
          <a:xfrm>
            <a:off x="857224" y="5786454"/>
            <a:ext cx="4429156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571736" y="3643314"/>
            <a:ext cx="6572264" cy="7217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71736" y="3000372"/>
            <a:ext cx="4160504" cy="4286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28596" y="2428868"/>
            <a:ext cx="205517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28596" y="2071678"/>
            <a:ext cx="212718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ZAKROUŽKUJ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142984"/>
            <a:ext cx="453059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 POHLAVNÍM CHOROBÁM PATŘÍ:</a:t>
            </a:r>
          </a:p>
          <a:p>
            <a:endParaRPr lang="cs-CZ" sz="20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CHŘIPKA</a:t>
            </a: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KAPAVKA</a:t>
            </a: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PŘÍJICE</a:t>
            </a: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SPÁLA</a:t>
            </a:r>
            <a:endParaRPr lang="cs-CZ" sz="2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43240" y="2428868"/>
            <a:ext cx="510287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POHLAVNÍ NEMOCI SE PŘENÁŠEJÍ:</a:t>
            </a:r>
          </a:p>
          <a:p>
            <a:endParaRPr lang="cs-CZ" sz="20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KAPÉNKOVOU INFEKCÍ</a:t>
            </a: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VODOU</a:t>
            </a: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POHLAVNÍM STYKEM S NEMOCNÝM </a:t>
            </a:r>
            <a:endParaRPr lang="cs-CZ" sz="20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</a:t>
            </a:r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ČLOVĚKEM</a:t>
            </a:r>
            <a:endParaRPr lang="cs-CZ" sz="20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POTRAVOU</a:t>
            </a: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POLIBKEM</a:t>
            </a:r>
            <a:endParaRPr lang="cs-CZ" sz="2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5143512"/>
            <a:ext cx="424847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ANTIKONCEPČNÍ PROSTŘEDKY:</a:t>
            </a:r>
          </a:p>
          <a:p>
            <a:endParaRPr lang="cs-CZ" sz="20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ZABRAŇUJÍ TĚHOTENSTVÍ</a:t>
            </a: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UMOŽŇUJÍ TĚHOTENSTVÍ</a:t>
            </a:r>
            <a:endParaRPr lang="cs-CZ" sz="2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  <p:bldP spid="8" grpId="0" animBg="1"/>
      <p:bldP spid="7" grpId="0" animBg="1"/>
      <p:bldP spid="6" grpId="0" animBg="1"/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472" y="4071942"/>
            <a:ext cx="82153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http://upload.wikimedia.org/wikipedia/commons/thumb/4/40/Plaquettes_de_pilule.jpg/220px-Plaquettes_de_pilule.jpg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2910" y="4929198"/>
            <a:ext cx="82153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http://upload.wikimedia.org/wikipedia/commons/thumb/b/b1/Cape_cervicale.jpg/220px-Cape_cervicale.jpg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4348" y="5715016"/>
            <a:ext cx="82153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http://upload.wikimedia.org/wikipedia/commons/thumb/d/d5/Kondom_gruen.jpg/220px-Kondom_gruen.jpg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928630" y="500042"/>
            <a:ext cx="82153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http://upload.wikimedia.org/wikipedia/commons/thumb/1/14/Pr%C3%A9servatif_f%C3%A9minin_sans_anneau_interne.jpg/220px-Pr%C3%A9servatif_f%C3%A9minin_sans_anneau_interne.jpg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56</TotalTime>
  <Words>254</Words>
  <Application>Microsoft Office PowerPoint</Application>
  <PresentationFormat>Předvádění na obrazovce (4:3)</PresentationFormat>
  <Paragraphs>113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Dum</cp:lastModifiedBy>
  <cp:revision>15</cp:revision>
  <dcterms:created xsi:type="dcterms:W3CDTF">2012-04-03T19:23:18Z</dcterms:created>
  <dcterms:modified xsi:type="dcterms:W3CDTF">2012-09-17T09:27:58Z</dcterms:modified>
</cp:coreProperties>
</file>