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8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0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2B7FEC31-7360-43DC-81EE-4A6DDD53EC05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9BBEEEBD-396B-4126-ACA4-C285494C41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FEC31-7360-43DC-81EE-4A6DDD53EC05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EEEBD-396B-4126-ACA4-C285494C41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FEC31-7360-43DC-81EE-4A6DDD53EC05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EEEBD-396B-4126-ACA4-C285494C41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FEC31-7360-43DC-81EE-4A6DDD53EC05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EEEBD-396B-4126-ACA4-C285494C41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B7FEC31-7360-43DC-81EE-4A6DDD53EC05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BBEEEBD-396B-4126-ACA4-C285494C415A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2B7FEC31-7360-43DC-81EE-4A6DDD53EC05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9BBEEEBD-396B-4126-ACA4-C285494C41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FEC31-7360-43DC-81EE-4A6DDD53EC05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EEEBD-396B-4126-ACA4-C285494C41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FEC31-7360-43DC-81EE-4A6DDD53EC05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EEEBD-396B-4126-ACA4-C285494C41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FEC31-7360-43DC-81EE-4A6DDD53EC05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EEEBD-396B-4126-ACA4-C285494C41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FEC31-7360-43DC-81EE-4A6DDD53EC05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EEEBD-396B-4126-ACA4-C285494C41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FEC31-7360-43DC-81EE-4A6DDD53EC05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EEEBD-396B-4126-ACA4-C285494C41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2B7FEC31-7360-43DC-81EE-4A6DDD53EC05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9BBEEEBD-396B-4126-ACA4-C285494C415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0768"/>
            <a:ext cx="9144000" cy="792088"/>
          </a:xfrm>
        </p:spPr>
        <p:txBody>
          <a:bodyPr/>
          <a:lstStyle/>
          <a:p>
            <a:pPr algn="ctr" eaLnBrk="1" hangingPunct="1"/>
            <a:r>
              <a:rPr lang="cs-CZ" sz="2400" i="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VY_32_Inovace_29_skladba – příslovečné určení 1</a:t>
            </a:r>
            <a:endParaRPr lang="cs-CZ" sz="3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440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Skladba – rozvíjející větné členy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3200" b="1" dirty="0" smtClean="0">
                <a:solidFill>
                  <a:srgbClr val="00B050"/>
                </a:solidFill>
              </a:rPr>
              <a:t>Příslovečné určení  1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Charakteristika PU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2303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517104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Příslovečné určení  PU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249424"/>
            <a:ext cx="9144000" cy="4325112"/>
          </a:xfrm>
        </p:spPr>
        <p:txBody>
          <a:bodyPr/>
          <a:lstStyle/>
          <a:p>
            <a:pPr>
              <a:spcAft>
                <a:spcPts val="0"/>
              </a:spcAft>
            </a:pPr>
            <a:r>
              <a:rPr lang="cs-CZ" b="1" dirty="0">
                <a:latin typeface="Times New Roman"/>
                <a:ea typeface="Times New Roman"/>
              </a:rPr>
              <a:t> PU </a:t>
            </a:r>
            <a:r>
              <a:rPr lang="cs-CZ" dirty="0">
                <a:latin typeface="Times New Roman"/>
                <a:ea typeface="Times New Roman"/>
              </a:rPr>
              <a:t>označují okolnosti, za kterých se děj odehrává </a:t>
            </a:r>
            <a:r>
              <a:rPr lang="cs-CZ" b="1" dirty="0">
                <a:latin typeface="Times New Roman"/>
                <a:ea typeface="Times New Roman"/>
              </a:rPr>
              <a:t>– bližší okolnosti děje.</a:t>
            </a:r>
            <a:r>
              <a:rPr lang="cs-CZ" dirty="0">
                <a:latin typeface="Times New Roman"/>
                <a:ea typeface="Times New Roman"/>
              </a:rPr>
              <a:t> Zdánlivě jsou jen jakousi kulisou pro určitý děj. Někdy jsou však okolnosti děje pro smysl celé věty velmi důležité </a:t>
            </a:r>
            <a:r>
              <a:rPr lang="cs-CZ" dirty="0" smtClean="0">
                <a:latin typeface="Times New Roman"/>
                <a:ea typeface="Times New Roman"/>
              </a:rPr>
              <a:t>:</a:t>
            </a:r>
          </a:p>
          <a:p>
            <a:pPr indent="449580">
              <a:spcAft>
                <a:spcPts val="0"/>
              </a:spcAft>
            </a:pPr>
            <a:r>
              <a:rPr lang="cs-CZ" dirty="0" smtClean="0">
                <a:latin typeface="Times New Roman"/>
                <a:ea typeface="Times New Roman"/>
              </a:rPr>
              <a:t>Jarda </a:t>
            </a:r>
            <a:r>
              <a:rPr lang="cs-CZ" dirty="0">
                <a:latin typeface="Times New Roman"/>
                <a:ea typeface="Times New Roman"/>
              </a:rPr>
              <a:t>pomáhá sklízet zeleninu.   </a:t>
            </a:r>
            <a:endParaRPr lang="cs-CZ" dirty="0" smtClean="0">
              <a:latin typeface="Times New Roman"/>
              <a:ea typeface="Times New Roman"/>
            </a:endParaRPr>
          </a:p>
          <a:p>
            <a:pPr indent="0">
              <a:spcAft>
                <a:spcPts val="0"/>
              </a:spcAft>
              <a:buNone/>
            </a:pPr>
            <a:r>
              <a:rPr lang="cs-CZ" dirty="0" smtClean="0">
                <a:latin typeface="Times New Roman"/>
                <a:ea typeface="Times New Roman"/>
              </a:rPr>
              <a:t>                                </a:t>
            </a:r>
            <a:r>
              <a:rPr lang="cs-CZ" dirty="0">
                <a:latin typeface="Times New Roman"/>
                <a:ea typeface="Times New Roman"/>
              </a:rPr>
              <a:t>X     </a:t>
            </a:r>
            <a:endParaRPr lang="cs-CZ" dirty="0" smtClean="0">
              <a:latin typeface="Times New Roman"/>
              <a:ea typeface="Times New Roman"/>
            </a:endParaRPr>
          </a:p>
          <a:p>
            <a:pPr indent="449580">
              <a:spcAft>
                <a:spcPts val="0"/>
              </a:spcAft>
            </a:pPr>
            <a:r>
              <a:rPr lang="cs-CZ" dirty="0" smtClean="0">
                <a:latin typeface="Times New Roman"/>
                <a:ea typeface="Times New Roman"/>
              </a:rPr>
              <a:t>Jarda </a:t>
            </a:r>
            <a:r>
              <a:rPr lang="cs-CZ" b="1" dirty="0">
                <a:solidFill>
                  <a:srgbClr val="FF0000"/>
                </a:solidFill>
                <a:latin typeface="Times New Roman"/>
                <a:ea typeface="Times New Roman"/>
              </a:rPr>
              <a:t>tajně v noci na</a:t>
            </a:r>
            <a:r>
              <a:rPr lang="cs-CZ" dirty="0">
                <a:latin typeface="Times New Roman"/>
                <a:ea typeface="Times New Roman"/>
              </a:rPr>
              <a:t> školním </a:t>
            </a:r>
            <a:r>
              <a:rPr lang="cs-CZ" b="1" dirty="0">
                <a:solidFill>
                  <a:srgbClr val="FF0000"/>
                </a:solidFill>
                <a:latin typeface="Times New Roman"/>
                <a:ea typeface="Times New Roman"/>
              </a:rPr>
              <a:t>pozemku</a:t>
            </a:r>
            <a:r>
              <a:rPr lang="cs-CZ" dirty="0">
                <a:latin typeface="Times New Roman"/>
                <a:ea typeface="Times New Roman"/>
              </a:rPr>
              <a:t> pomáhá sklízet </a:t>
            </a:r>
            <a:endParaRPr lang="cs-CZ" dirty="0" smtClean="0">
              <a:latin typeface="Times New Roman"/>
              <a:ea typeface="Times New Roman"/>
            </a:endParaRPr>
          </a:p>
          <a:p>
            <a:pPr indent="0">
              <a:spcAft>
                <a:spcPts val="0"/>
              </a:spcAft>
              <a:buNone/>
            </a:pPr>
            <a:r>
              <a:rPr lang="cs-CZ" dirty="0" smtClean="0">
                <a:latin typeface="Times New Roman"/>
                <a:ea typeface="Times New Roman"/>
              </a:rPr>
              <a:t>     zeleninu</a:t>
            </a:r>
            <a:r>
              <a:rPr lang="cs-CZ" dirty="0">
                <a:latin typeface="Times New Roman"/>
                <a:ea typeface="Times New Roman"/>
              </a:rPr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441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43204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PAMATUJ SI!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96752"/>
            <a:ext cx="9036496" cy="5377784"/>
          </a:xfrm>
        </p:spPr>
        <p:txBody>
          <a:bodyPr>
            <a:normAutofit fontScale="92500"/>
          </a:bodyPr>
          <a:lstStyle/>
          <a:p>
            <a:r>
              <a:rPr lang="cs-CZ" b="1" u="sng" dirty="0" smtClean="0"/>
              <a:t>PU  rozvíjí </a:t>
            </a:r>
            <a:r>
              <a:rPr lang="cs-CZ" b="1" dirty="0" smtClean="0"/>
              <a:t>: </a:t>
            </a:r>
            <a:r>
              <a:rPr lang="cs-CZ" b="1" dirty="0" smtClean="0">
                <a:solidFill>
                  <a:srgbClr val="00B050"/>
                </a:solidFill>
              </a:rPr>
              <a:t>sloveso, přídavné jméno nebo </a:t>
            </a:r>
          </a:p>
          <a:p>
            <a:pPr marL="109728" indent="0">
              <a:buNone/>
            </a:pPr>
            <a:r>
              <a:rPr lang="cs-CZ" b="1" dirty="0">
                <a:solidFill>
                  <a:srgbClr val="00B050"/>
                </a:solidFill>
              </a:rPr>
              <a:t> </a:t>
            </a:r>
            <a:r>
              <a:rPr lang="cs-CZ" b="1" dirty="0" smtClean="0">
                <a:solidFill>
                  <a:srgbClr val="00B050"/>
                </a:solidFill>
              </a:rPr>
              <a:t>                          příslovce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endParaRPr lang="cs-CZ" dirty="0" smtClean="0">
              <a:solidFill>
                <a:srgbClr val="00B050"/>
              </a:solidFill>
            </a:endParaRPr>
          </a:p>
          <a:p>
            <a:r>
              <a:rPr lang="cs-CZ" b="1" u="sng" dirty="0" smtClean="0"/>
              <a:t>PU bývá vyjádřeno</a:t>
            </a:r>
            <a:r>
              <a:rPr lang="cs-CZ" dirty="0" smtClean="0"/>
              <a:t>: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Příslovcem</a:t>
            </a:r>
            <a:r>
              <a:rPr lang="cs-CZ" dirty="0" smtClean="0"/>
              <a:t> – odpovídal </a:t>
            </a:r>
            <a:r>
              <a:rPr lang="cs-CZ" b="1" dirty="0" smtClean="0"/>
              <a:t>pomalu</a:t>
            </a:r>
            <a:r>
              <a:rPr lang="cs-CZ" dirty="0" smtClean="0"/>
              <a:t>, šel </a:t>
            </a:r>
            <a:r>
              <a:rPr lang="cs-CZ" b="1" dirty="0" smtClean="0"/>
              <a:t>domů</a:t>
            </a:r>
            <a:r>
              <a:rPr lang="cs-CZ" dirty="0" smtClean="0"/>
              <a:t>, pracoval </a:t>
            </a:r>
            <a:r>
              <a:rPr lang="cs-CZ" b="1" dirty="0" smtClean="0"/>
              <a:t>pečlivě, velmi </a:t>
            </a:r>
            <a:r>
              <a:rPr lang="cs-CZ" dirty="0" smtClean="0"/>
              <a:t>hezký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Podstatným jménem  s předložkou </a:t>
            </a:r>
            <a:r>
              <a:rPr lang="cs-CZ" dirty="0" smtClean="0"/>
              <a:t>– přišel </a:t>
            </a:r>
            <a:r>
              <a:rPr lang="cs-CZ" b="1" dirty="0" smtClean="0"/>
              <a:t>ze školy</a:t>
            </a:r>
            <a:r>
              <a:rPr lang="cs-CZ" dirty="0" smtClean="0"/>
              <a:t>, pracoval </a:t>
            </a:r>
            <a:r>
              <a:rPr lang="cs-CZ" b="1" dirty="0" smtClean="0"/>
              <a:t>bez přestání, </a:t>
            </a:r>
            <a:r>
              <a:rPr lang="cs-CZ" dirty="0" smtClean="0"/>
              <a:t>zpíval </a:t>
            </a:r>
            <a:r>
              <a:rPr lang="cs-CZ" b="1" dirty="0" smtClean="0"/>
              <a:t>od rána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Zájmenem s předložkou </a:t>
            </a:r>
            <a:r>
              <a:rPr lang="cs-CZ" dirty="0" smtClean="0"/>
              <a:t>– prošel </a:t>
            </a:r>
            <a:r>
              <a:rPr lang="cs-CZ" b="1" dirty="0" smtClean="0"/>
              <a:t>kolem mě</a:t>
            </a:r>
            <a:r>
              <a:rPr lang="cs-CZ" dirty="0" smtClean="0"/>
              <a:t>, chci tam jet </a:t>
            </a:r>
            <a:r>
              <a:rPr lang="cs-CZ" b="1" dirty="0" smtClean="0"/>
              <a:t>bez tebe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Číslovkou</a:t>
            </a:r>
            <a:r>
              <a:rPr lang="cs-CZ" dirty="0" smtClean="0"/>
              <a:t> – vrátím se </a:t>
            </a:r>
            <a:r>
              <a:rPr lang="cs-CZ" b="1" dirty="0" smtClean="0"/>
              <a:t>po páté, v osm </a:t>
            </a:r>
            <a:r>
              <a:rPr lang="cs-CZ" dirty="0" smtClean="0"/>
              <a:t>tam musíš být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Infinitivem</a:t>
            </a:r>
            <a:r>
              <a:rPr lang="cs-CZ" dirty="0" smtClean="0"/>
              <a:t> – jeli </a:t>
            </a:r>
            <a:r>
              <a:rPr lang="cs-CZ" b="1" dirty="0" smtClean="0"/>
              <a:t>nakoupit</a:t>
            </a:r>
            <a:r>
              <a:rPr lang="cs-CZ" dirty="0" smtClean="0"/>
              <a:t>, přicházející </a:t>
            </a:r>
            <a:r>
              <a:rPr lang="cs-CZ" b="1" dirty="0" smtClean="0"/>
              <a:t>poprosit</a:t>
            </a:r>
          </a:p>
          <a:p>
            <a:pPr marL="109728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944198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008112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Řekněte, na čem závisí a jakým slovním druhem je vyjádřeno vyznačené  příslovečného určení: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729712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Dnes</a:t>
            </a:r>
            <a:r>
              <a:rPr lang="cs-CZ" dirty="0" smtClean="0"/>
              <a:t> se </a:t>
            </a:r>
            <a:r>
              <a:rPr lang="cs-CZ" b="1" dirty="0" smtClean="0">
                <a:solidFill>
                  <a:srgbClr val="FF0000"/>
                </a:solidFill>
              </a:rPr>
              <a:t>v divadle </a:t>
            </a:r>
            <a:r>
              <a:rPr lang="cs-CZ" dirty="0" smtClean="0"/>
              <a:t>nehraje.</a:t>
            </a:r>
          </a:p>
          <a:p>
            <a:pPr marL="109728" indent="0">
              <a:buNone/>
            </a:pPr>
            <a:endParaRPr lang="cs-CZ" dirty="0" smtClean="0"/>
          </a:p>
          <a:p>
            <a:r>
              <a:rPr lang="cs-CZ" dirty="0" smtClean="0"/>
              <a:t>Frantík si </a:t>
            </a:r>
            <a:r>
              <a:rPr lang="cs-CZ" b="1" dirty="0" smtClean="0">
                <a:solidFill>
                  <a:srgbClr val="FF0000"/>
                </a:solidFill>
              </a:rPr>
              <a:t>rychle</a:t>
            </a:r>
            <a:r>
              <a:rPr lang="cs-CZ" dirty="0" smtClean="0"/>
              <a:t> sedl </a:t>
            </a:r>
            <a:r>
              <a:rPr lang="cs-CZ" b="1" dirty="0" smtClean="0">
                <a:solidFill>
                  <a:srgbClr val="FF0000"/>
                </a:solidFill>
              </a:rPr>
              <a:t>za stůl.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FF0000"/>
                </a:solidFill>
              </a:rPr>
              <a:t>Zpátky</a:t>
            </a:r>
            <a:r>
              <a:rPr lang="cs-CZ" dirty="0" smtClean="0"/>
              <a:t> se nám šlo </a:t>
            </a:r>
            <a:r>
              <a:rPr lang="cs-CZ" b="1" dirty="0" smtClean="0">
                <a:solidFill>
                  <a:srgbClr val="FF0000"/>
                </a:solidFill>
              </a:rPr>
              <a:t>špatně.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FF0000"/>
                </a:solidFill>
              </a:rPr>
              <a:t>Nahoře</a:t>
            </a:r>
            <a:r>
              <a:rPr lang="cs-CZ" dirty="0" smtClean="0"/>
              <a:t> něco </a:t>
            </a:r>
            <a:r>
              <a:rPr lang="cs-CZ" b="1" dirty="0" smtClean="0">
                <a:solidFill>
                  <a:srgbClr val="FF0000"/>
                </a:solidFill>
              </a:rPr>
              <a:t>nepravidelně</a:t>
            </a:r>
            <a:r>
              <a:rPr lang="cs-CZ" dirty="0" smtClean="0"/>
              <a:t> bliká.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FF0000"/>
                </a:solidFill>
              </a:rPr>
              <a:t>Po vyučování </a:t>
            </a:r>
            <a:r>
              <a:rPr lang="cs-CZ" dirty="0" smtClean="0"/>
              <a:t>přišla Martina </a:t>
            </a:r>
            <a:r>
              <a:rPr lang="cs-CZ" b="1" dirty="0" smtClean="0">
                <a:solidFill>
                  <a:srgbClr val="FF0000"/>
                </a:solidFill>
              </a:rPr>
              <a:t>domů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na oběd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2437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936104"/>
          </a:xfrm>
        </p:spPr>
        <p:txBody>
          <a:bodyPr>
            <a:normAutofit/>
          </a:bodyPr>
          <a:lstStyle/>
          <a:p>
            <a:r>
              <a:rPr lang="cs-CZ" sz="2400" b="1" dirty="0">
                <a:solidFill>
                  <a:srgbClr val="00B050"/>
                </a:solidFill>
              </a:rPr>
              <a:t>Řekněte, na čem </a:t>
            </a:r>
            <a:r>
              <a:rPr lang="cs-CZ" sz="2400" b="1" dirty="0" smtClean="0">
                <a:solidFill>
                  <a:srgbClr val="00B050"/>
                </a:solidFill>
              </a:rPr>
              <a:t>závisí a </a:t>
            </a:r>
            <a:r>
              <a:rPr lang="cs-CZ" sz="2400" b="1" dirty="0">
                <a:solidFill>
                  <a:srgbClr val="00B050"/>
                </a:solidFill>
              </a:rPr>
              <a:t>jakým slovním druhem je vyjádřeno vyznačené  příslovečného </a:t>
            </a:r>
            <a:r>
              <a:rPr lang="cs-CZ" sz="2400" b="1" dirty="0" smtClean="0">
                <a:solidFill>
                  <a:srgbClr val="00B050"/>
                </a:solidFill>
              </a:rPr>
              <a:t>určení: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00808"/>
            <a:ext cx="9144000" cy="4873728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Všechna okna byla otevřená </a:t>
            </a:r>
            <a:r>
              <a:rPr lang="cs-CZ" b="1" dirty="0" smtClean="0">
                <a:solidFill>
                  <a:srgbClr val="FF0000"/>
                </a:solidFill>
              </a:rPr>
              <a:t>dokořán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 jeho </a:t>
            </a:r>
            <a:r>
              <a:rPr lang="cs-CZ" b="1" dirty="0" smtClean="0">
                <a:solidFill>
                  <a:srgbClr val="FF0000"/>
                </a:solidFill>
              </a:rPr>
              <a:t>hlavě</a:t>
            </a:r>
            <a:r>
              <a:rPr lang="cs-CZ" dirty="0" smtClean="0"/>
              <a:t> se zrodil  </a:t>
            </a:r>
            <a:r>
              <a:rPr lang="cs-CZ" b="1" dirty="0" smtClean="0">
                <a:solidFill>
                  <a:srgbClr val="FF0000"/>
                </a:solidFill>
              </a:rPr>
              <a:t>velmi </a:t>
            </a:r>
            <a:r>
              <a:rPr lang="cs-CZ" dirty="0" smtClean="0"/>
              <a:t>zajímavý nápad.</a:t>
            </a:r>
          </a:p>
          <a:p>
            <a:endParaRPr lang="cs-CZ" dirty="0"/>
          </a:p>
          <a:p>
            <a:r>
              <a:rPr lang="cs-CZ" dirty="0" smtClean="0"/>
              <a:t>Dosáhl svého cíle </a:t>
            </a:r>
            <a:r>
              <a:rPr lang="cs-CZ" b="1" dirty="0" smtClean="0">
                <a:solidFill>
                  <a:srgbClr val="FF0000"/>
                </a:solidFill>
              </a:rPr>
              <a:t>příliš snadno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FF0000"/>
                </a:solidFill>
              </a:rPr>
              <a:t>Šibalsky</a:t>
            </a:r>
            <a:r>
              <a:rPr lang="cs-CZ" dirty="0" smtClean="0"/>
              <a:t> se na všechny usmíval.</a:t>
            </a:r>
          </a:p>
          <a:p>
            <a:endParaRPr lang="cs-CZ" dirty="0"/>
          </a:p>
          <a:p>
            <a:r>
              <a:rPr lang="cs-CZ" dirty="0" smtClean="0"/>
              <a:t>Poplatek za elektřinu byl </a:t>
            </a:r>
            <a:r>
              <a:rPr lang="cs-CZ" b="1" dirty="0" smtClean="0">
                <a:solidFill>
                  <a:srgbClr val="FF0000"/>
                </a:solidFill>
              </a:rPr>
              <a:t>včas </a:t>
            </a:r>
            <a:r>
              <a:rPr lang="cs-CZ" dirty="0" smtClean="0"/>
              <a:t>zaplacený </a:t>
            </a:r>
            <a:r>
              <a:rPr lang="cs-CZ" b="1" dirty="0" smtClean="0">
                <a:solidFill>
                  <a:srgbClr val="FF0000"/>
                </a:solidFill>
              </a:rPr>
              <a:t>složenkou.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7211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231</TotalTime>
  <Words>249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Urbanistický</vt:lpstr>
      <vt:lpstr>Základní škola a Mateřská škola Choustník, okres Tábor</vt:lpstr>
      <vt:lpstr>Skladba – rozvíjející větné členy</vt:lpstr>
      <vt:lpstr>Příslovečné určení  PU</vt:lpstr>
      <vt:lpstr>PAMATUJ SI!</vt:lpstr>
      <vt:lpstr>Řekněte, na čem závisí a jakým slovním druhem je vyjádřeno vyznačené  příslovečného určení:</vt:lpstr>
      <vt:lpstr>Řekněte, na čem závisí a jakým slovním druhem je vyjádřeno vyznačené  příslovečného určení: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Skladba – rozvíjející větné členy</dc:title>
  <dc:creator>Krejzova</dc:creator>
  <cp:lastModifiedBy>krejza</cp:lastModifiedBy>
  <cp:revision>14</cp:revision>
  <dcterms:created xsi:type="dcterms:W3CDTF">2011-01-23T18:31:43Z</dcterms:created>
  <dcterms:modified xsi:type="dcterms:W3CDTF">2011-05-04T08:54:47Z</dcterms:modified>
</cp:coreProperties>
</file>