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72" r:id="rId3"/>
    <p:sldId id="257" r:id="rId4"/>
    <p:sldId id="258" r:id="rId5"/>
    <p:sldId id="259" r:id="rId6"/>
    <p:sldId id="263" r:id="rId7"/>
    <p:sldId id="264" r:id="rId8"/>
    <p:sldId id="265" r:id="rId9"/>
    <p:sldId id="261" r:id="rId10"/>
    <p:sldId id="266" r:id="rId11"/>
    <p:sldId id="267" r:id="rId12"/>
    <p:sldId id="268" r:id="rId13"/>
    <p:sldId id="269" r:id="rId14"/>
    <p:sldId id="270" r:id="rId15"/>
    <p:sldId id="271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27.1.2012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7.wmf"/><Relationship Id="rId7" Type="http://schemas.openxmlformats.org/officeDocument/2006/relationships/image" Target="../media/image12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10" Type="http://schemas.openxmlformats.org/officeDocument/2006/relationships/image" Target="../media/image15.png"/><Relationship Id="rId4" Type="http://schemas.openxmlformats.org/officeDocument/2006/relationships/image" Target="../media/image8.jpeg"/><Relationship Id="rId9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7.jpeg"/><Relationship Id="rId7" Type="http://schemas.openxmlformats.org/officeDocument/2006/relationships/image" Target="../media/image20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jpeg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png"/><Relationship Id="rId7" Type="http://schemas.openxmlformats.org/officeDocument/2006/relationships/image" Target="../media/image25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4.jpeg"/><Relationship Id="rId5" Type="http://schemas.openxmlformats.org/officeDocument/2006/relationships/image" Target="../media/image23.wmf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7.wmf"/><Relationship Id="rId7" Type="http://schemas.openxmlformats.org/officeDocument/2006/relationships/image" Target="../media/image12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10" Type="http://schemas.openxmlformats.org/officeDocument/2006/relationships/image" Target="../media/image15.png"/><Relationship Id="rId4" Type="http://schemas.openxmlformats.org/officeDocument/2006/relationships/image" Target="../media/image8.jpeg"/><Relationship Id="rId9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7.jpeg"/><Relationship Id="rId7" Type="http://schemas.openxmlformats.org/officeDocument/2006/relationships/image" Target="../media/image20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jpeg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png"/><Relationship Id="rId7" Type="http://schemas.openxmlformats.org/officeDocument/2006/relationships/image" Target="../media/image25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4.jpeg"/><Relationship Id="rId5" Type="http://schemas.openxmlformats.org/officeDocument/2006/relationships/image" Target="../media/image23.wmf"/><Relationship Id="rId4" Type="http://schemas.openxmlformats.org/officeDocument/2006/relationships/image" Target="../media/image22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2214554"/>
            <a:ext cx="7851648" cy="1828800"/>
          </a:xfrm>
        </p:spPr>
        <p:txBody>
          <a:bodyPr>
            <a:normAutofit/>
          </a:bodyPr>
          <a:lstStyle/>
          <a:p>
            <a:r>
              <a:rPr lang="cs-CZ" sz="3100" dirty="0" smtClean="0"/>
              <a:t>ZŠP a ZŠS Uherský Brod</a:t>
            </a:r>
            <a:br>
              <a:rPr lang="cs-CZ" sz="3100" dirty="0" smtClean="0"/>
            </a:br>
            <a:r>
              <a:rPr lang="cs-CZ" sz="3100" dirty="0" smtClean="0"/>
              <a:t>projekt č. CZ.1.07/1.4.00/21.0961</a:t>
            </a:r>
            <a:r>
              <a:rPr lang="cs-CZ" sz="6000" dirty="0" smtClean="0"/>
              <a:t/>
            </a:r>
            <a:br>
              <a:rPr lang="cs-CZ" sz="6000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3714752"/>
            <a:ext cx="7854696" cy="1752600"/>
          </a:xfrm>
        </p:spPr>
        <p:txBody>
          <a:bodyPr/>
          <a:lstStyle/>
          <a:p>
            <a:r>
              <a:rPr lang="cs-CZ" sz="2800" dirty="0" smtClean="0"/>
              <a:t>Evropa a svět</a:t>
            </a:r>
          </a:p>
          <a:p>
            <a:r>
              <a:rPr lang="cs-CZ" sz="2800" dirty="0" smtClean="0"/>
              <a:t>Č. </a:t>
            </a:r>
            <a:r>
              <a:rPr lang="cs-CZ" sz="2800" dirty="0" err="1" smtClean="0"/>
              <a:t>DUMu</a:t>
            </a:r>
            <a:r>
              <a:rPr lang="cs-CZ" sz="2800" dirty="0" smtClean="0"/>
              <a:t>:  </a:t>
            </a:r>
            <a:r>
              <a:rPr lang="cs-CZ" sz="2800" dirty="0" smtClean="0"/>
              <a:t>VY_32_INOVACE_09_Střední Evropa</a:t>
            </a:r>
            <a:endParaRPr lang="cs-CZ" sz="2800" dirty="0" smtClean="0"/>
          </a:p>
          <a:p>
            <a:r>
              <a:rPr lang="cs-CZ" sz="3200" dirty="0" smtClean="0"/>
              <a:t>Jméno autora: Bc. Petra Musilová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714356"/>
            <a:ext cx="5718175" cy="1243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Prezentace slouží k procvičení </a:t>
            </a:r>
            <a:r>
              <a:rPr lang="cs-CZ" sz="2400" dirty="0" smtClean="0"/>
              <a:t>států střední Evropy (poloha států, hlavní města, průmysl, zemědělství a vlajky států).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Při určování států žáci </a:t>
            </a:r>
            <a:r>
              <a:rPr lang="cs-CZ" sz="2400" dirty="0" smtClean="0"/>
              <a:t>pracují s mapou Evropy a spojují názvy s </a:t>
            </a:r>
            <a:r>
              <a:rPr lang="cs-CZ" sz="2400" dirty="0" smtClean="0"/>
              <a:t>obrázkem, v ostatních úkolech zakroužkují nebo spojí obrázek s názvem státu.</a:t>
            </a:r>
          </a:p>
          <a:p>
            <a:pPr>
              <a:buNone/>
            </a:pPr>
            <a:r>
              <a:rPr lang="cs-CZ" sz="2400" dirty="0" smtClean="0"/>
              <a:t>Je </a:t>
            </a:r>
            <a:r>
              <a:rPr lang="cs-CZ" sz="2400" dirty="0" smtClean="0"/>
              <a:t>určena pro žáky 8. ročníku.</a:t>
            </a:r>
          </a:p>
          <a:p>
            <a:pPr>
              <a:buNone/>
            </a:pPr>
            <a:r>
              <a:rPr lang="cs-CZ" sz="2400" dirty="0" smtClean="0"/>
              <a:t>Období vytvoření vzdělávacího materiálu – </a:t>
            </a:r>
            <a:r>
              <a:rPr lang="cs-CZ" sz="2400" dirty="0" smtClean="0"/>
              <a:t>leden 2012.</a:t>
            </a: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Spoj názvy se státy střední Evropy:</a:t>
            </a:r>
            <a:endParaRPr lang="cs-CZ" sz="4000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pic>
        <p:nvPicPr>
          <p:cNvPr id="10" name="Zástupný symbol pro obsah 9" descr="střední evrop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4126" t="13020"/>
          <a:stretch>
            <a:fillRect/>
          </a:stretch>
        </p:blipFill>
        <p:spPr>
          <a:xfrm>
            <a:off x="214282" y="1643050"/>
            <a:ext cx="5072098" cy="4954650"/>
          </a:xfrm>
        </p:spPr>
      </p:pic>
      <p:sp>
        <p:nvSpPr>
          <p:cNvPr id="11" name="Obdélník 10"/>
          <p:cNvSpPr/>
          <p:nvPr/>
        </p:nvSpPr>
        <p:spPr>
          <a:xfrm>
            <a:off x="6143636" y="1928802"/>
            <a:ext cx="222990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Německo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52879" y="2571744"/>
            <a:ext cx="235429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Rakousko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84107" y="3143248"/>
            <a:ext cx="369184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Česká republika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211878" y="4357694"/>
            <a:ext cx="237917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Slovensko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577385" y="4857760"/>
            <a:ext cx="165455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Polsko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278764" y="5429264"/>
            <a:ext cx="238443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Maďarsko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92471" y="3714752"/>
            <a:ext cx="232839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Švýcarsko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572132" y="6000768"/>
            <a:ext cx="337387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Lichtenštejsko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Přiřaď ke státům hlavní města:</a:t>
            </a:r>
            <a:endParaRPr lang="cs-CZ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Německo			</a:t>
            </a:r>
          </a:p>
          <a:p>
            <a:r>
              <a:rPr lang="cs-CZ" dirty="0" smtClean="0"/>
              <a:t>Polsko</a:t>
            </a:r>
          </a:p>
          <a:p>
            <a:r>
              <a:rPr lang="cs-CZ" dirty="0" smtClean="0"/>
              <a:t>Slovensko</a:t>
            </a:r>
          </a:p>
          <a:p>
            <a:r>
              <a:rPr lang="cs-CZ" dirty="0" smtClean="0"/>
              <a:t>Švýcarsko</a:t>
            </a:r>
          </a:p>
          <a:p>
            <a:r>
              <a:rPr lang="cs-CZ" dirty="0" smtClean="0"/>
              <a:t>Rakousko</a:t>
            </a:r>
          </a:p>
          <a:p>
            <a:r>
              <a:rPr lang="cs-CZ" dirty="0" smtClean="0"/>
              <a:t>Česká republika</a:t>
            </a:r>
          </a:p>
          <a:p>
            <a:r>
              <a:rPr lang="cs-CZ" dirty="0" smtClean="0"/>
              <a:t>Maďarsko</a:t>
            </a:r>
          </a:p>
          <a:p>
            <a:r>
              <a:rPr lang="cs-CZ" dirty="0" smtClean="0"/>
              <a:t>Lichtenštejnsko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Bern</a:t>
            </a:r>
          </a:p>
          <a:p>
            <a:r>
              <a:rPr lang="cs-CZ" dirty="0" smtClean="0"/>
              <a:t>Praha</a:t>
            </a:r>
          </a:p>
          <a:p>
            <a:r>
              <a:rPr lang="cs-CZ" dirty="0" smtClean="0"/>
              <a:t>Budapešť</a:t>
            </a:r>
          </a:p>
          <a:p>
            <a:r>
              <a:rPr lang="cs-CZ" dirty="0" smtClean="0"/>
              <a:t>Berlín</a:t>
            </a:r>
          </a:p>
          <a:p>
            <a:r>
              <a:rPr lang="cs-CZ" dirty="0" smtClean="0"/>
              <a:t>Vídeň</a:t>
            </a:r>
          </a:p>
          <a:p>
            <a:r>
              <a:rPr lang="cs-CZ" dirty="0" smtClean="0"/>
              <a:t>Varšava</a:t>
            </a:r>
          </a:p>
          <a:p>
            <a:r>
              <a:rPr lang="cs-CZ" dirty="0" smtClean="0"/>
              <a:t>Vaduz</a:t>
            </a:r>
          </a:p>
          <a:p>
            <a:r>
              <a:rPr lang="cs-CZ" dirty="0" smtClean="0"/>
              <a:t>Bratislava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414" y="428604"/>
            <a:ext cx="2500330" cy="71438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Německo</a:t>
            </a:r>
            <a:endParaRPr lang="cs-CZ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57224" y="1214422"/>
            <a:ext cx="59293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Zakroužkuj, co patří k tomuto státu:</a:t>
            </a:r>
            <a:endParaRPr lang="cs-CZ" sz="2400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pic>
        <p:nvPicPr>
          <p:cNvPr id="2050" name="Picture 2" descr="C:\Users\Petra\AppData\Local\Microsoft\Windows\Temporary Internet Files\Content.IE5\36DGAH7T\MP90036268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857364"/>
            <a:ext cx="1400172" cy="837770"/>
          </a:xfrm>
          <a:prstGeom prst="rect">
            <a:avLst/>
          </a:prstGeom>
          <a:noFill/>
        </p:spPr>
      </p:pic>
      <p:pic>
        <p:nvPicPr>
          <p:cNvPr id="2053" name="Picture 5" descr="C:\Users\Petra\AppData\Local\Microsoft\Windows\Temporary Internet Files\Content.IE5\PKVLCBSV\MP9001787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4643446"/>
            <a:ext cx="2614618" cy="1747436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3214678" y="5929330"/>
            <a:ext cx="2238081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bg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Frankfurt</a:t>
            </a:r>
            <a:endParaRPr lang="cs-CZ" sz="3200" b="1" cap="none" spc="0" dirty="0">
              <a:ln w="17780" cmpd="sng">
                <a:solidFill>
                  <a:schemeClr val="bg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2054" name="Picture 6" descr="C:\Users\Petra\AppData\Local\Microsoft\Windows\Temporary Internet Files\Content.IE5\UMIAL0QC\MC90044173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4000504"/>
            <a:ext cx="2157418" cy="2157418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5857884" y="3929066"/>
            <a:ext cx="247151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Volkswagen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8" name="Picture 6" descr="C:\Users\Petra\AppData\Local\Microsoft\Windows\Temporary Internet Files\Content.IE5\UMIAL0QC\MC90044173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4500570"/>
            <a:ext cx="1928826" cy="1928826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500034" y="4429132"/>
            <a:ext cx="100219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Seat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" name="Picture 5" descr="C:\Users\Petra\AppData\Local\Microsoft\Windows\Temporary Internet Files\Content.IE5\PKVLCBSV\MP9001787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1643050"/>
            <a:ext cx="2614618" cy="1747436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6357950" y="2928934"/>
            <a:ext cx="2238081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bg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Ruzyně</a:t>
            </a:r>
            <a:endParaRPr lang="cs-CZ" sz="3200" b="1" cap="none" spc="0" dirty="0">
              <a:ln w="17780" cmpd="sng">
                <a:solidFill>
                  <a:schemeClr val="bg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2058" name="Picture 10" descr="C:\Users\Petra\AppData\Local\Microsoft\Windows\Temporary Internet Files\Content.IE5\UMIAL0QC\MC90030492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2066" y="1643050"/>
            <a:ext cx="857256" cy="1268689"/>
          </a:xfrm>
          <a:prstGeom prst="rect">
            <a:avLst/>
          </a:prstGeom>
          <a:noFill/>
        </p:spPr>
      </p:pic>
      <p:pic>
        <p:nvPicPr>
          <p:cNvPr id="2059" name="Picture 11" descr="C:\Users\Petra\AppData\Local\Microsoft\Windows\Temporary Internet Files\Content.IE5\UMIAL0QC\MP900425493[1].jpg"/>
          <p:cNvPicPr>
            <a:picLocks noChangeAspect="1" noChangeArrowheads="1"/>
          </p:cNvPicPr>
          <p:nvPr/>
        </p:nvPicPr>
        <p:blipFill>
          <a:blip r:embed="rId6" cstate="print"/>
          <a:srcRect l="20455" t="13636" r="15908"/>
          <a:stretch>
            <a:fillRect/>
          </a:stretch>
        </p:blipFill>
        <p:spPr bwMode="auto">
          <a:xfrm>
            <a:off x="1571604" y="2857496"/>
            <a:ext cx="1210679" cy="1643050"/>
          </a:xfrm>
          <a:prstGeom prst="rect">
            <a:avLst/>
          </a:prstGeom>
          <a:noFill/>
        </p:spPr>
      </p:pic>
      <p:pic>
        <p:nvPicPr>
          <p:cNvPr id="2060" name="Picture 12" descr="C:\Users\Petra\AppData\Local\Microsoft\Windows\Temporary Internet Files\Content.IE5\PKVLCBSV\MP90036269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28992" y="2786058"/>
            <a:ext cx="1507329" cy="10048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414" y="428604"/>
            <a:ext cx="2500330" cy="71438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Švýcarsko</a:t>
            </a:r>
            <a:endParaRPr lang="cs-CZ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57224" y="1214422"/>
            <a:ext cx="59293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Zakroužkuj, co patří k tomuto státu:</a:t>
            </a:r>
            <a:endParaRPr lang="cs-CZ" sz="2400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pic>
        <p:nvPicPr>
          <p:cNvPr id="2054" name="Picture 6" descr="C:\Users\Petra\AppData\Local\Microsoft\Windows\Temporary Internet Files\Content.IE5\UMIAL0QC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0430" y="4929198"/>
            <a:ext cx="2157418" cy="2157418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3143240" y="4857760"/>
            <a:ext cx="110395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Audi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8" name="Picture 10" descr="C:\Users\Petra\AppData\Local\Microsoft\Windows\Temporary Internet Files\Content.IE5\UMIAL0QC\MC90030492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1500174"/>
            <a:ext cx="1071570" cy="1585861"/>
          </a:xfrm>
          <a:prstGeom prst="rect">
            <a:avLst/>
          </a:prstGeom>
          <a:noFill/>
        </p:spPr>
      </p:pic>
      <p:pic>
        <p:nvPicPr>
          <p:cNvPr id="2059" name="Picture 11" descr="C:\Users\Petra\AppData\Local\Microsoft\Windows\Temporary Internet Files\Content.IE5\UMIAL0QC\MP900425493[1].jpg"/>
          <p:cNvPicPr>
            <a:picLocks noChangeAspect="1" noChangeArrowheads="1"/>
          </p:cNvPicPr>
          <p:nvPr/>
        </p:nvPicPr>
        <p:blipFill>
          <a:blip r:embed="rId4" cstate="print"/>
          <a:srcRect l="20455" t="13636" r="15908"/>
          <a:stretch>
            <a:fillRect/>
          </a:stretch>
        </p:blipFill>
        <p:spPr bwMode="auto">
          <a:xfrm>
            <a:off x="6000760" y="4929198"/>
            <a:ext cx="1210679" cy="1643050"/>
          </a:xfrm>
          <a:prstGeom prst="rect">
            <a:avLst/>
          </a:prstGeom>
          <a:noFill/>
        </p:spPr>
      </p:pic>
      <p:pic>
        <p:nvPicPr>
          <p:cNvPr id="3074" name="Picture 2" descr="C:\Users\Petra\AppData\Local\Microsoft\Windows\Temporary Internet Files\Content.IE5\36DGAH7T\MP90042548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2844" y="1714488"/>
            <a:ext cx="2106425" cy="1403735"/>
          </a:xfrm>
          <a:prstGeom prst="rect">
            <a:avLst/>
          </a:prstGeom>
          <a:noFill/>
        </p:spPr>
      </p:pic>
      <p:pic>
        <p:nvPicPr>
          <p:cNvPr id="3075" name="Picture 3" descr="C:\Users\Petra\AppData\Local\Microsoft\Windows\Temporary Internet Files\Content.IE5\XEKPTWFO\MP900400814[1].jpg"/>
          <p:cNvPicPr>
            <a:picLocks noChangeAspect="1" noChangeArrowheads="1"/>
          </p:cNvPicPr>
          <p:nvPr/>
        </p:nvPicPr>
        <p:blipFill>
          <a:blip r:embed="rId6" cstate="print"/>
          <a:srcRect l="13328" t="15000" r="13367" b="10000"/>
          <a:stretch>
            <a:fillRect/>
          </a:stretch>
        </p:blipFill>
        <p:spPr bwMode="auto">
          <a:xfrm>
            <a:off x="2571736" y="2714620"/>
            <a:ext cx="1857388" cy="1266401"/>
          </a:xfrm>
          <a:prstGeom prst="rect">
            <a:avLst/>
          </a:prstGeom>
          <a:noFill/>
        </p:spPr>
      </p:pic>
      <p:pic>
        <p:nvPicPr>
          <p:cNvPr id="3076" name="Picture 4" descr="C:\Users\Petra\AppData\Local\Microsoft\Windows\Temporary Internet Files\Content.IE5\XEKPTWFO\MP900144410[1].jpg"/>
          <p:cNvPicPr>
            <a:picLocks noChangeAspect="1" noChangeArrowheads="1"/>
          </p:cNvPicPr>
          <p:nvPr/>
        </p:nvPicPr>
        <p:blipFill>
          <a:blip r:embed="rId7" cstate="print"/>
          <a:srcRect l="12818" r="13378"/>
          <a:stretch>
            <a:fillRect/>
          </a:stretch>
        </p:blipFill>
        <p:spPr bwMode="auto">
          <a:xfrm>
            <a:off x="142844" y="4286256"/>
            <a:ext cx="2714644" cy="2415358"/>
          </a:xfrm>
          <a:prstGeom prst="rect">
            <a:avLst/>
          </a:prstGeom>
          <a:noFill/>
        </p:spPr>
      </p:pic>
      <p:pic>
        <p:nvPicPr>
          <p:cNvPr id="3077" name="Picture 5" descr="C:\Users\Petra\AppData\Local\Microsoft\Windows\Temporary Internet Files\Content.IE5\36DGAH7T\MP900403092[1].jpg"/>
          <p:cNvPicPr>
            <a:picLocks noChangeAspect="1" noChangeArrowheads="1"/>
          </p:cNvPicPr>
          <p:nvPr/>
        </p:nvPicPr>
        <p:blipFill>
          <a:blip r:embed="rId8" cstate="print"/>
          <a:srcRect l="6094" r="9230"/>
          <a:stretch>
            <a:fillRect/>
          </a:stretch>
        </p:blipFill>
        <p:spPr bwMode="auto">
          <a:xfrm>
            <a:off x="4929190" y="3214686"/>
            <a:ext cx="1571636" cy="1241778"/>
          </a:xfrm>
          <a:prstGeom prst="rect">
            <a:avLst/>
          </a:prstGeom>
          <a:noFill/>
        </p:spPr>
      </p:pic>
      <p:pic>
        <p:nvPicPr>
          <p:cNvPr id="3078" name="Picture 6" descr="C:\Users\Petra\AppData\Local\Microsoft\Windows\Temporary Internet Files\Content.IE5\PKVLCBSV\MC900440380[1].png"/>
          <p:cNvPicPr>
            <a:picLocks noChangeAspect="1" noChangeArrowheads="1"/>
          </p:cNvPicPr>
          <p:nvPr/>
        </p:nvPicPr>
        <p:blipFill>
          <a:blip r:embed="rId9" cstate="print"/>
          <a:srcRect l="3125" b="13541"/>
          <a:stretch>
            <a:fillRect/>
          </a:stretch>
        </p:blipFill>
        <p:spPr bwMode="auto">
          <a:xfrm>
            <a:off x="6786578" y="1643050"/>
            <a:ext cx="2001126" cy="1785950"/>
          </a:xfrm>
          <a:prstGeom prst="rect">
            <a:avLst/>
          </a:prstGeom>
          <a:noFill/>
        </p:spPr>
      </p:pic>
      <p:pic>
        <p:nvPicPr>
          <p:cNvPr id="3079" name="Picture 7" descr="C:\Users\Petra\AppData\Local\Microsoft\Windows\Temporary Internet Files\Content.IE5\36DGAH7T\MC900441782[1].png"/>
          <p:cNvPicPr>
            <a:picLocks noChangeAspect="1" noChangeArrowheads="1"/>
          </p:cNvPicPr>
          <p:nvPr/>
        </p:nvPicPr>
        <p:blipFill>
          <a:blip r:embed="rId10" cstate="print"/>
          <a:srcRect l="13541" t="8333" b="10937"/>
          <a:stretch>
            <a:fillRect/>
          </a:stretch>
        </p:blipFill>
        <p:spPr bwMode="auto">
          <a:xfrm>
            <a:off x="7429520" y="4143380"/>
            <a:ext cx="1530150" cy="14287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7" name="Picture 11" descr="C:\Users\Petra\AppData\Local\Microsoft\Windows\Temporary Internet Files\Content.IE5\UMIAL0QC\MP9001807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40" y="5143512"/>
            <a:ext cx="2372744" cy="155810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000240"/>
            <a:ext cx="2500330" cy="71438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Rakousko</a:t>
            </a:r>
            <a:endParaRPr lang="cs-CZ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57224" y="785794"/>
            <a:ext cx="59293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Spoj, co patří k těmto státům:</a:t>
            </a:r>
            <a:endParaRPr lang="cs-CZ" sz="2400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00430" y="4714884"/>
            <a:ext cx="143417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Gdyně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8" name="Picture 2" descr="C:\Users\Petra\AppData\Local\Microsoft\Windows\Temporary Internet Files\Content.IE5\XEKPTWFO\MP90036261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2357430"/>
            <a:ext cx="1393041" cy="928694"/>
          </a:xfrm>
          <a:prstGeom prst="rect">
            <a:avLst/>
          </a:prstGeom>
          <a:noFill/>
        </p:spPr>
      </p:pic>
      <p:pic>
        <p:nvPicPr>
          <p:cNvPr id="4100" name="Picture 4" descr="C:\Users\Petra\AppData\Local\Microsoft\Windows\Temporary Internet Files\Content.IE5\PKVLCBSV\MC9000158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7620" y="1357298"/>
            <a:ext cx="1328458" cy="1071570"/>
          </a:xfrm>
          <a:prstGeom prst="rect">
            <a:avLst/>
          </a:prstGeom>
          <a:noFill/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214282" y="3143248"/>
            <a:ext cx="2500330" cy="714380"/>
          </a:xfrm>
          <a:prstGeom prst="rect">
            <a:avLst/>
          </a:prstGeom>
        </p:spPr>
        <p:txBody>
          <a:bodyPr vert="horz" lIns="0" rIns="0" bIns="0" anchor="b">
            <a:normAutofit fontScale="90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1" i="0" u="none" strike="noStrike" kern="1200" cap="none" spc="0" normalizeH="0" baseline="0" noProof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Polsko</a:t>
            </a:r>
            <a:endParaRPr kumimoji="0" lang="cs-CZ" sz="5000" b="1" i="0" u="none" strike="noStrike" kern="1200" cap="none" spc="0" normalizeH="0" baseline="0" noProof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0070C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214282" y="4500570"/>
            <a:ext cx="2500330" cy="714380"/>
          </a:xfrm>
          <a:prstGeom prst="rect">
            <a:avLst/>
          </a:prstGeom>
        </p:spPr>
        <p:txBody>
          <a:bodyPr vert="horz" lIns="0" rIns="0" bIns="0" anchor="b">
            <a:normAutofit fontScale="90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B050"/>
                </a:solidFill>
                <a:latin typeface="+mj-lt"/>
                <a:ea typeface="+mj-ea"/>
                <a:cs typeface="+mj-cs"/>
              </a:rPr>
              <a:t>Slovensko</a:t>
            </a:r>
            <a:endParaRPr kumimoji="0" lang="cs-CZ" sz="5000" b="1" i="0" u="none" strike="noStrike" kern="1200" cap="none" spc="0" normalizeH="0" baseline="0" noProof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00B05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103" name="Picture 7" descr="C:\Users\Petra\AppData\Local\Microsoft\Windows\Temporary Internet Files\Content.IE5\XEKPTWFO\MC90000101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43768" y="1214422"/>
            <a:ext cx="1451955" cy="973512"/>
          </a:xfrm>
          <a:prstGeom prst="rect">
            <a:avLst/>
          </a:prstGeom>
          <a:noFill/>
        </p:spPr>
      </p:pic>
      <p:pic>
        <p:nvPicPr>
          <p:cNvPr id="27" name="Picture 4" descr="C:\Users\Petra\AppData\Local\Microsoft\Windows\Temporary Internet Files\Content.IE5\XEKPTWFO\MP900144410[1].jpg"/>
          <p:cNvPicPr>
            <a:picLocks noChangeAspect="1" noChangeArrowheads="1"/>
          </p:cNvPicPr>
          <p:nvPr/>
        </p:nvPicPr>
        <p:blipFill>
          <a:blip r:embed="rId6" cstate="print"/>
          <a:srcRect l="12818" t="3512" r="20297" b="15707"/>
          <a:stretch>
            <a:fillRect/>
          </a:stretch>
        </p:blipFill>
        <p:spPr bwMode="auto">
          <a:xfrm>
            <a:off x="3071802" y="2643182"/>
            <a:ext cx="2071702" cy="1643074"/>
          </a:xfrm>
          <a:prstGeom prst="rect">
            <a:avLst/>
          </a:prstGeom>
          <a:noFill/>
        </p:spPr>
      </p:pic>
      <p:pic>
        <p:nvPicPr>
          <p:cNvPr id="4108" name="Picture 12" descr="C:\Users\Petra\AppData\Local\Microsoft\Windows\Temporary Internet Files\Content.IE5\36DGAH7T\MC90033419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15206" y="2714620"/>
            <a:ext cx="1569442" cy="1643074"/>
          </a:xfrm>
          <a:prstGeom prst="rect">
            <a:avLst/>
          </a:prstGeom>
          <a:noFill/>
        </p:spPr>
      </p:pic>
      <p:pic>
        <p:nvPicPr>
          <p:cNvPr id="4111" name="Picture 15" descr="C:\Users\Petra\AppData\Local\Microsoft\Windows\Temporary Internet Files\Content.IE5\XEKPTWFO\MP90043329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43636" y="4857760"/>
            <a:ext cx="2285984" cy="15181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857224" y="785794"/>
            <a:ext cx="59293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Spoj, co patří k těmto státům:</a:t>
            </a:r>
            <a:endParaRPr lang="cs-CZ" sz="2400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pic>
        <p:nvPicPr>
          <p:cNvPr id="2054" name="Picture 6" descr="C:\Users\Petra\AppData\Local\Microsoft\Windows\Temporary Internet Files\Content.IE5\UMIAL0QC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4986334"/>
            <a:ext cx="1871666" cy="1871666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3013879" y="4857760"/>
            <a:ext cx="136268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Škoda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9" name="Picture 7" descr="C:\Users\Petra\AppData\Local\Microsoft\Windows\Temporary Internet Files\Content.IE5\36DGAH7T\MC900441782[1].png"/>
          <p:cNvPicPr>
            <a:picLocks noChangeAspect="1" noChangeArrowheads="1"/>
          </p:cNvPicPr>
          <p:nvPr/>
        </p:nvPicPr>
        <p:blipFill>
          <a:blip r:embed="rId3" cstate="print"/>
          <a:srcRect l="13541" t="8333" b="10937"/>
          <a:stretch>
            <a:fillRect/>
          </a:stretch>
        </p:blipFill>
        <p:spPr bwMode="auto">
          <a:xfrm>
            <a:off x="7429520" y="2857496"/>
            <a:ext cx="1530150" cy="1428760"/>
          </a:xfrm>
          <a:prstGeom prst="rect">
            <a:avLst/>
          </a:prstGeom>
          <a:noFill/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357158" y="2786058"/>
            <a:ext cx="2500330" cy="714380"/>
          </a:xfrm>
          <a:prstGeom prst="rect">
            <a:avLst/>
          </a:prstGeom>
        </p:spPr>
        <p:txBody>
          <a:bodyPr vert="horz" lIns="0" rIns="0" bIns="0" anchor="b">
            <a:normAutofit fontScale="90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1" i="0" u="none" strike="noStrike" kern="1200" cap="none" spc="0" normalizeH="0" baseline="0" noProof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B05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Maďarsko</a:t>
            </a:r>
            <a:endParaRPr kumimoji="0" lang="cs-CZ" sz="5000" b="1" i="0" u="none" strike="noStrike" kern="1200" cap="none" spc="0" normalizeH="0" baseline="0" noProof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00B05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101" name="Picture 5" descr="C:\Users\Petra\AppData\Local\Microsoft\Windows\Temporary Internet Files\Content.IE5\UMIAL0QC\MP90036269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7554" y="1571612"/>
            <a:ext cx="1543048" cy="1028699"/>
          </a:xfrm>
          <a:prstGeom prst="rect">
            <a:avLst/>
          </a:prstGeom>
          <a:noFill/>
        </p:spPr>
      </p:pic>
      <p:pic>
        <p:nvPicPr>
          <p:cNvPr id="4104" name="Picture 8" descr="C:\Users\Petra\AppData\Local\Microsoft\Windows\Temporary Internet Files\Content.IE5\36DGAH7T\MC90000120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6248" y="2857496"/>
            <a:ext cx="1429087" cy="960484"/>
          </a:xfrm>
          <a:prstGeom prst="rect">
            <a:avLst/>
          </a:prstGeom>
          <a:noFill/>
        </p:spPr>
      </p:pic>
      <p:sp>
        <p:nvSpPr>
          <p:cNvPr id="20" name="Nadpis 1"/>
          <p:cNvSpPr txBox="1">
            <a:spLocks/>
          </p:cNvSpPr>
          <p:nvPr/>
        </p:nvSpPr>
        <p:spPr>
          <a:xfrm>
            <a:off x="142844" y="4000504"/>
            <a:ext cx="3929090" cy="785818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  <a:latin typeface="+mj-lt"/>
                <a:ea typeface="+mj-ea"/>
                <a:cs typeface="+mj-cs"/>
              </a:rPr>
              <a:t>Česká republika</a:t>
            </a:r>
            <a:endParaRPr kumimoji="0" lang="cs-CZ" sz="4400" b="1" i="0" u="none" strike="noStrike" kern="1200" cap="none" spc="0" normalizeH="0" baseline="0" noProof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125" name="Picture 5" descr="C:\Users\Petra\AppData\Local\Microsoft\Windows\Temporary Internet Files\Content.IE5\XEKPTWFO\MP90040680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6314" y="4000504"/>
            <a:ext cx="2165034" cy="1442792"/>
          </a:xfrm>
          <a:prstGeom prst="rect">
            <a:avLst/>
          </a:prstGeom>
          <a:noFill/>
        </p:spPr>
      </p:pic>
      <p:pic>
        <p:nvPicPr>
          <p:cNvPr id="5126" name="Picture 6" descr="C:\Users\Petra\AppData\Local\Microsoft\Windows\Temporary Internet Files\Content.IE5\36DGAH7T\MP90042529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57884" y="1785926"/>
            <a:ext cx="1681021" cy="1121556"/>
          </a:xfrm>
          <a:prstGeom prst="rect">
            <a:avLst/>
          </a:prstGeom>
          <a:noFill/>
        </p:spPr>
      </p:pic>
      <p:sp>
        <p:nvSpPr>
          <p:cNvPr id="25" name="Obdélník 24"/>
          <p:cNvSpPr/>
          <p:nvPr/>
        </p:nvSpPr>
        <p:spPr>
          <a:xfrm>
            <a:off x="5500694" y="1285860"/>
            <a:ext cx="169168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Balaton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6" name="Picture 12" descr="C:\Users\Petra\AppData\Local\Microsoft\Windows\Temporary Internet Files\Content.IE5\36DGAH7T\MC90033419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43768" y="4786322"/>
            <a:ext cx="1569442" cy="16430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7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00034" y="2428868"/>
            <a:ext cx="8305800" cy="1143000"/>
          </a:xfrm>
        </p:spPr>
        <p:txBody>
          <a:bodyPr/>
          <a:lstStyle/>
          <a:p>
            <a:pPr algn="ctr"/>
            <a:r>
              <a:rPr lang="cs-CZ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Správné řešení</a:t>
            </a:r>
            <a:endParaRPr lang="cs-CZ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Spoj názvy se státy střední Evropy:</a:t>
            </a:r>
            <a:endParaRPr lang="cs-CZ" dirty="0"/>
          </a:p>
        </p:txBody>
      </p:sp>
      <p:pic>
        <p:nvPicPr>
          <p:cNvPr id="10" name="Zástupný symbol pro obsah 9" descr="střední evrop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4126" t="13020"/>
          <a:stretch>
            <a:fillRect/>
          </a:stretch>
        </p:blipFill>
        <p:spPr>
          <a:xfrm>
            <a:off x="214282" y="1860672"/>
            <a:ext cx="5072098" cy="4954650"/>
          </a:xfrm>
        </p:spPr>
      </p:pic>
      <p:sp>
        <p:nvSpPr>
          <p:cNvPr id="11" name="Obdélník 10"/>
          <p:cNvSpPr/>
          <p:nvPr/>
        </p:nvSpPr>
        <p:spPr>
          <a:xfrm>
            <a:off x="6143636" y="1928802"/>
            <a:ext cx="222990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Německo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52879" y="2571744"/>
            <a:ext cx="235429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Rakousko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84107" y="3143248"/>
            <a:ext cx="369184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Česká republika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211878" y="4357694"/>
            <a:ext cx="237917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Slovensko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577385" y="4857760"/>
            <a:ext cx="165455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Polsko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278764" y="5429264"/>
            <a:ext cx="238443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Maďarsko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92471" y="3714752"/>
            <a:ext cx="232839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Švýcarsko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572132" y="6000768"/>
            <a:ext cx="337387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Lichtenštejsko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cxnSp>
        <p:nvCxnSpPr>
          <p:cNvPr id="28" name="Přímá spojovací šipka 27"/>
          <p:cNvCxnSpPr/>
          <p:nvPr/>
        </p:nvCxnSpPr>
        <p:spPr>
          <a:xfrm rot="10800000" flipV="1">
            <a:off x="2500298" y="2285992"/>
            <a:ext cx="3571900" cy="207170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rot="10800000" flipV="1">
            <a:off x="3000366" y="3429000"/>
            <a:ext cx="2643204" cy="135732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rot="10800000" flipV="1">
            <a:off x="2000232" y="4000504"/>
            <a:ext cx="4000528" cy="135732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rot="10800000" flipV="1">
            <a:off x="3571868" y="4714884"/>
            <a:ext cx="2571768" cy="2857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>
            <a:stCxn id="15" idx="1"/>
          </p:cNvCxnSpPr>
          <p:nvPr/>
        </p:nvCxnSpPr>
        <p:spPr>
          <a:xfrm rot="10800000">
            <a:off x="3714745" y="4143380"/>
            <a:ext cx="2862641" cy="103754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>
            <a:stCxn id="12" idx="1"/>
          </p:cNvCxnSpPr>
          <p:nvPr/>
        </p:nvCxnSpPr>
        <p:spPr>
          <a:xfrm rot="10800000" flipV="1">
            <a:off x="2928927" y="2894910"/>
            <a:ext cx="3223953" cy="239147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>
            <a:stCxn id="16" idx="1"/>
          </p:cNvCxnSpPr>
          <p:nvPr/>
        </p:nvCxnSpPr>
        <p:spPr>
          <a:xfrm rot="10800000">
            <a:off x="3643306" y="5286388"/>
            <a:ext cx="2635458" cy="46604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>
            <a:stCxn id="18" idx="1"/>
          </p:cNvCxnSpPr>
          <p:nvPr/>
        </p:nvCxnSpPr>
        <p:spPr>
          <a:xfrm rot="10800000">
            <a:off x="2285984" y="5357826"/>
            <a:ext cx="3286148" cy="9661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ke státům hlavní města: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428860" y="1928802"/>
            <a:ext cx="4038600" cy="4434840"/>
          </a:xfrm>
        </p:spPr>
        <p:txBody>
          <a:bodyPr/>
          <a:lstStyle/>
          <a:p>
            <a:r>
              <a:rPr lang="cs-CZ" dirty="0" smtClean="0"/>
              <a:t>Německo – Berlín</a:t>
            </a:r>
          </a:p>
          <a:p>
            <a:r>
              <a:rPr lang="cs-CZ" dirty="0" smtClean="0"/>
              <a:t>Polsko - Varšava</a:t>
            </a:r>
          </a:p>
          <a:p>
            <a:r>
              <a:rPr lang="cs-CZ" dirty="0" smtClean="0"/>
              <a:t>Slovensko - Bratislava</a:t>
            </a:r>
          </a:p>
          <a:p>
            <a:r>
              <a:rPr lang="cs-CZ" dirty="0" smtClean="0"/>
              <a:t>Švýcarsko - Bern</a:t>
            </a:r>
          </a:p>
          <a:p>
            <a:r>
              <a:rPr lang="cs-CZ" dirty="0" smtClean="0"/>
              <a:t>Rakousko - Vídeň</a:t>
            </a:r>
          </a:p>
          <a:p>
            <a:r>
              <a:rPr lang="cs-CZ" dirty="0" smtClean="0"/>
              <a:t>Česká republika - Praha</a:t>
            </a:r>
          </a:p>
          <a:p>
            <a:r>
              <a:rPr lang="cs-CZ" dirty="0" smtClean="0"/>
              <a:t>Maďarsko – Budapešť</a:t>
            </a:r>
          </a:p>
          <a:p>
            <a:r>
              <a:rPr lang="cs-CZ" dirty="0" smtClean="0"/>
              <a:t>Lichtenštejnsko - Vaduz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414" y="428604"/>
            <a:ext cx="2500330" cy="71438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Německo</a:t>
            </a:r>
            <a:endParaRPr lang="cs-CZ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57224" y="1214422"/>
            <a:ext cx="59293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Zakroužkuj, co patří k tomuto státu:</a:t>
            </a:r>
            <a:endParaRPr lang="cs-CZ" sz="2400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pic>
        <p:nvPicPr>
          <p:cNvPr id="2050" name="Picture 2" descr="C:\Users\Petra\AppData\Local\Microsoft\Windows\Temporary Internet Files\Content.IE5\36DGAH7T\MP90036268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857364"/>
            <a:ext cx="1400172" cy="837770"/>
          </a:xfrm>
          <a:prstGeom prst="rect">
            <a:avLst/>
          </a:prstGeom>
          <a:noFill/>
        </p:spPr>
      </p:pic>
      <p:pic>
        <p:nvPicPr>
          <p:cNvPr id="2053" name="Picture 5" descr="C:\Users\Petra\AppData\Local\Microsoft\Windows\Temporary Internet Files\Content.IE5\PKVLCBSV\MP9001787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4643446"/>
            <a:ext cx="2614618" cy="1747436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3214678" y="5929330"/>
            <a:ext cx="2238081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bg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Frankfurt</a:t>
            </a:r>
            <a:endParaRPr lang="cs-CZ" sz="3200" b="1" cap="none" spc="0" dirty="0">
              <a:ln w="17780" cmpd="sng">
                <a:solidFill>
                  <a:schemeClr val="bg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2054" name="Picture 6" descr="C:\Users\Petra\AppData\Local\Microsoft\Windows\Temporary Internet Files\Content.IE5\UMIAL0QC\MC90044173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4000504"/>
            <a:ext cx="2157418" cy="2157418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5857884" y="3929066"/>
            <a:ext cx="247151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Volkswagen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8" name="Picture 6" descr="C:\Users\Petra\AppData\Local\Microsoft\Windows\Temporary Internet Files\Content.IE5\UMIAL0QC\MC90044173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4500570"/>
            <a:ext cx="1928826" cy="1928826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500034" y="4429132"/>
            <a:ext cx="100219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Seat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" name="Picture 5" descr="C:\Users\Petra\AppData\Local\Microsoft\Windows\Temporary Internet Files\Content.IE5\PKVLCBSV\MP9001787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1643050"/>
            <a:ext cx="2614618" cy="1747436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6357950" y="2928934"/>
            <a:ext cx="2238081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bg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Ruzyně</a:t>
            </a:r>
            <a:endParaRPr lang="cs-CZ" sz="3200" b="1" cap="none" spc="0" dirty="0">
              <a:ln w="17780" cmpd="sng">
                <a:solidFill>
                  <a:schemeClr val="bg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2058" name="Picture 10" descr="C:\Users\Petra\AppData\Local\Microsoft\Windows\Temporary Internet Files\Content.IE5\UMIAL0QC\MC90030492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628" y="1643050"/>
            <a:ext cx="857256" cy="1268689"/>
          </a:xfrm>
          <a:prstGeom prst="rect">
            <a:avLst/>
          </a:prstGeom>
          <a:noFill/>
        </p:spPr>
      </p:pic>
      <p:pic>
        <p:nvPicPr>
          <p:cNvPr id="2059" name="Picture 11" descr="C:\Users\Petra\AppData\Local\Microsoft\Windows\Temporary Internet Files\Content.IE5\UMIAL0QC\MP900425493[1].jpg"/>
          <p:cNvPicPr>
            <a:picLocks noChangeAspect="1" noChangeArrowheads="1"/>
          </p:cNvPicPr>
          <p:nvPr/>
        </p:nvPicPr>
        <p:blipFill>
          <a:blip r:embed="rId6" cstate="print"/>
          <a:srcRect l="20455" t="13636" r="15908"/>
          <a:stretch>
            <a:fillRect/>
          </a:stretch>
        </p:blipFill>
        <p:spPr bwMode="auto">
          <a:xfrm>
            <a:off x="1571604" y="2857496"/>
            <a:ext cx="1210679" cy="1643050"/>
          </a:xfrm>
          <a:prstGeom prst="rect">
            <a:avLst/>
          </a:prstGeom>
          <a:noFill/>
        </p:spPr>
      </p:pic>
      <p:pic>
        <p:nvPicPr>
          <p:cNvPr id="2060" name="Picture 12" descr="C:\Users\Petra\AppData\Local\Microsoft\Windows\Temporary Internet Files\Content.IE5\PKVLCBSV\MP90036269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00430" y="2857496"/>
            <a:ext cx="1507329" cy="1004886"/>
          </a:xfrm>
          <a:prstGeom prst="rect">
            <a:avLst/>
          </a:prstGeom>
          <a:noFill/>
        </p:spPr>
      </p:pic>
      <p:sp>
        <p:nvSpPr>
          <p:cNvPr id="16" name="Elipsa 15"/>
          <p:cNvSpPr/>
          <p:nvPr/>
        </p:nvSpPr>
        <p:spPr>
          <a:xfrm>
            <a:off x="0" y="1643050"/>
            <a:ext cx="2143108" cy="128588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2714612" y="4357694"/>
            <a:ext cx="3214710" cy="228601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5929290" y="3929066"/>
            <a:ext cx="3214710" cy="228601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4857752" y="1714488"/>
            <a:ext cx="1142976" cy="128588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414" y="428604"/>
            <a:ext cx="2500330" cy="71438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Švýcarsko</a:t>
            </a:r>
            <a:endParaRPr lang="cs-CZ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57224" y="1214422"/>
            <a:ext cx="59293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Zakroužkuj, co patří k tomuto státu:</a:t>
            </a:r>
            <a:endParaRPr lang="cs-CZ" sz="2400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pic>
        <p:nvPicPr>
          <p:cNvPr id="2054" name="Picture 6" descr="C:\Users\Petra\AppData\Local\Microsoft\Windows\Temporary Internet Files\Content.IE5\UMIAL0QC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0430" y="4929198"/>
            <a:ext cx="2157418" cy="2157418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3428992" y="4857760"/>
            <a:ext cx="110395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Audi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8" name="Picture 10" descr="C:\Users\Petra\AppData\Local\Microsoft\Windows\Temporary Internet Files\Content.IE5\UMIAL0QC\MC90030492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1500174"/>
            <a:ext cx="1071570" cy="1585861"/>
          </a:xfrm>
          <a:prstGeom prst="rect">
            <a:avLst/>
          </a:prstGeom>
          <a:noFill/>
        </p:spPr>
      </p:pic>
      <p:pic>
        <p:nvPicPr>
          <p:cNvPr id="2059" name="Picture 11" descr="C:\Users\Petra\AppData\Local\Microsoft\Windows\Temporary Internet Files\Content.IE5\UMIAL0QC\MP900425493[1].jpg"/>
          <p:cNvPicPr>
            <a:picLocks noChangeAspect="1" noChangeArrowheads="1"/>
          </p:cNvPicPr>
          <p:nvPr/>
        </p:nvPicPr>
        <p:blipFill>
          <a:blip r:embed="rId4" cstate="print"/>
          <a:srcRect l="20455" t="13636" r="15908"/>
          <a:stretch>
            <a:fillRect/>
          </a:stretch>
        </p:blipFill>
        <p:spPr bwMode="auto">
          <a:xfrm>
            <a:off x="6000760" y="4929198"/>
            <a:ext cx="1210679" cy="1643050"/>
          </a:xfrm>
          <a:prstGeom prst="rect">
            <a:avLst/>
          </a:prstGeom>
          <a:noFill/>
        </p:spPr>
      </p:pic>
      <p:pic>
        <p:nvPicPr>
          <p:cNvPr id="3074" name="Picture 2" descr="C:\Users\Petra\AppData\Local\Microsoft\Windows\Temporary Internet Files\Content.IE5\36DGAH7T\MP90042548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2844" y="1714488"/>
            <a:ext cx="2106425" cy="1403735"/>
          </a:xfrm>
          <a:prstGeom prst="rect">
            <a:avLst/>
          </a:prstGeom>
          <a:noFill/>
        </p:spPr>
      </p:pic>
      <p:pic>
        <p:nvPicPr>
          <p:cNvPr id="3075" name="Picture 3" descr="C:\Users\Petra\AppData\Local\Microsoft\Windows\Temporary Internet Files\Content.IE5\XEKPTWFO\MP900400814[1].jpg"/>
          <p:cNvPicPr>
            <a:picLocks noChangeAspect="1" noChangeArrowheads="1"/>
          </p:cNvPicPr>
          <p:nvPr/>
        </p:nvPicPr>
        <p:blipFill>
          <a:blip r:embed="rId6" cstate="print"/>
          <a:srcRect l="13328" t="15000" r="13367" b="10000"/>
          <a:stretch>
            <a:fillRect/>
          </a:stretch>
        </p:blipFill>
        <p:spPr bwMode="auto">
          <a:xfrm>
            <a:off x="2571736" y="2714620"/>
            <a:ext cx="1857388" cy="1266401"/>
          </a:xfrm>
          <a:prstGeom prst="rect">
            <a:avLst/>
          </a:prstGeom>
          <a:noFill/>
        </p:spPr>
      </p:pic>
      <p:pic>
        <p:nvPicPr>
          <p:cNvPr id="3076" name="Picture 4" descr="C:\Users\Petra\AppData\Local\Microsoft\Windows\Temporary Internet Files\Content.IE5\XEKPTWFO\MP900144410[1].jpg"/>
          <p:cNvPicPr>
            <a:picLocks noChangeAspect="1" noChangeArrowheads="1"/>
          </p:cNvPicPr>
          <p:nvPr/>
        </p:nvPicPr>
        <p:blipFill>
          <a:blip r:embed="rId7" cstate="print"/>
          <a:srcRect l="12818" r="13378"/>
          <a:stretch>
            <a:fillRect/>
          </a:stretch>
        </p:blipFill>
        <p:spPr bwMode="auto">
          <a:xfrm>
            <a:off x="142844" y="4286256"/>
            <a:ext cx="2714644" cy="2415358"/>
          </a:xfrm>
          <a:prstGeom prst="rect">
            <a:avLst/>
          </a:prstGeom>
          <a:noFill/>
        </p:spPr>
      </p:pic>
      <p:pic>
        <p:nvPicPr>
          <p:cNvPr id="3077" name="Picture 5" descr="C:\Users\Petra\AppData\Local\Microsoft\Windows\Temporary Internet Files\Content.IE5\36DGAH7T\MP900403092[1].jpg"/>
          <p:cNvPicPr>
            <a:picLocks noChangeAspect="1" noChangeArrowheads="1"/>
          </p:cNvPicPr>
          <p:nvPr/>
        </p:nvPicPr>
        <p:blipFill>
          <a:blip r:embed="rId8" cstate="print"/>
          <a:srcRect l="6094" r="9230"/>
          <a:stretch>
            <a:fillRect/>
          </a:stretch>
        </p:blipFill>
        <p:spPr bwMode="auto">
          <a:xfrm>
            <a:off x="4929190" y="3214686"/>
            <a:ext cx="1571636" cy="1241778"/>
          </a:xfrm>
          <a:prstGeom prst="rect">
            <a:avLst/>
          </a:prstGeom>
          <a:noFill/>
        </p:spPr>
      </p:pic>
      <p:pic>
        <p:nvPicPr>
          <p:cNvPr id="3078" name="Picture 6" descr="C:\Users\Petra\AppData\Local\Microsoft\Windows\Temporary Internet Files\Content.IE5\PKVLCBSV\MC900440380[1].png"/>
          <p:cNvPicPr>
            <a:picLocks noChangeAspect="1" noChangeArrowheads="1"/>
          </p:cNvPicPr>
          <p:nvPr/>
        </p:nvPicPr>
        <p:blipFill>
          <a:blip r:embed="rId9" cstate="print"/>
          <a:srcRect l="3125" b="13541"/>
          <a:stretch>
            <a:fillRect/>
          </a:stretch>
        </p:blipFill>
        <p:spPr bwMode="auto">
          <a:xfrm>
            <a:off x="6786578" y="1643050"/>
            <a:ext cx="2001126" cy="1785950"/>
          </a:xfrm>
          <a:prstGeom prst="rect">
            <a:avLst/>
          </a:prstGeom>
          <a:noFill/>
        </p:spPr>
      </p:pic>
      <p:pic>
        <p:nvPicPr>
          <p:cNvPr id="3079" name="Picture 7" descr="C:\Users\Petra\AppData\Local\Microsoft\Windows\Temporary Internet Files\Content.IE5\36DGAH7T\MC900441782[1].png"/>
          <p:cNvPicPr>
            <a:picLocks noChangeAspect="1" noChangeArrowheads="1"/>
          </p:cNvPicPr>
          <p:nvPr/>
        </p:nvPicPr>
        <p:blipFill>
          <a:blip r:embed="rId10" cstate="print"/>
          <a:srcRect l="13541" t="8333" b="10937"/>
          <a:stretch>
            <a:fillRect/>
          </a:stretch>
        </p:blipFill>
        <p:spPr bwMode="auto">
          <a:xfrm>
            <a:off x="7429520" y="4143380"/>
            <a:ext cx="1530150" cy="1428760"/>
          </a:xfrm>
          <a:prstGeom prst="rect">
            <a:avLst/>
          </a:prstGeom>
          <a:noFill/>
        </p:spPr>
      </p:pic>
      <p:sp>
        <p:nvSpPr>
          <p:cNvPr id="15" name="Elipsa 14"/>
          <p:cNvSpPr/>
          <p:nvPr/>
        </p:nvSpPr>
        <p:spPr>
          <a:xfrm>
            <a:off x="0" y="1643050"/>
            <a:ext cx="2643174" cy="178595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5643570" y="4929198"/>
            <a:ext cx="1643074" cy="178595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6500826" y="1714488"/>
            <a:ext cx="2643174" cy="178595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857752" y="3000372"/>
            <a:ext cx="1785950" cy="178595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14282" y="4071942"/>
            <a:ext cx="2928958" cy="278605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7" name="Picture 11" descr="C:\Users\Petra\AppData\Local\Microsoft\Windows\Temporary Internet Files\Content.IE5\UMIAL0QC\MP9001807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40" y="5143512"/>
            <a:ext cx="2372744" cy="155810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000240"/>
            <a:ext cx="2500330" cy="71438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</a:rPr>
              <a:t>Rakousko</a:t>
            </a:r>
            <a:endParaRPr lang="cs-CZ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57224" y="785794"/>
            <a:ext cx="59293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Spoj, co patří k těmto státům:</a:t>
            </a:r>
            <a:endParaRPr lang="cs-CZ" sz="2400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00430" y="4714884"/>
            <a:ext cx="143417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Gdyně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098" name="Picture 2" descr="C:\Users\Petra\AppData\Local\Microsoft\Windows\Temporary Internet Files\Content.IE5\XEKPTWFO\MP90036261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2357430"/>
            <a:ext cx="1393041" cy="928694"/>
          </a:xfrm>
          <a:prstGeom prst="rect">
            <a:avLst/>
          </a:prstGeom>
          <a:noFill/>
        </p:spPr>
      </p:pic>
      <p:pic>
        <p:nvPicPr>
          <p:cNvPr id="4100" name="Picture 4" descr="C:\Users\Petra\AppData\Local\Microsoft\Windows\Temporary Internet Files\Content.IE5\PKVLCBSV\MC9000158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7620" y="1357298"/>
            <a:ext cx="1328458" cy="1071570"/>
          </a:xfrm>
          <a:prstGeom prst="rect">
            <a:avLst/>
          </a:prstGeom>
          <a:noFill/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214282" y="3143248"/>
            <a:ext cx="2500330" cy="714380"/>
          </a:xfrm>
          <a:prstGeom prst="rect">
            <a:avLst/>
          </a:prstGeom>
        </p:spPr>
        <p:txBody>
          <a:bodyPr vert="horz" lIns="0" rIns="0" bIns="0" anchor="b">
            <a:normAutofit fontScale="90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1" i="0" u="none" strike="noStrike" kern="1200" cap="none" spc="0" normalizeH="0" baseline="0" noProof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Polsko</a:t>
            </a:r>
            <a:endParaRPr kumimoji="0" lang="cs-CZ" sz="5000" b="1" i="0" u="none" strike="noStrike" kern="1200" cap="none" spc="0" normalizeH="0" baseline="0" noProof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0070C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214282" y="4500570"/>
            <a:ext cx="2500330" cy="714380"/>
          </a:xfrm>
          <a:prstGeom prst="rect">
            <a:avLst/>
          </a:prstGeom>
        </p:spPr>
        <p:txBody>
          <a:bodyPr vert="horz" lIns="0" rIns="0" bIns="0" anchor="b">
            <a:normAutofit fontScale="90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B050"/>
                </a:solidFill>
                <a:latin typeface="+mj-lt"/>
                <a:ea typeface="+mj-ea"/>
                <a:cs typeface="+mj-cs"/>
              </a:rPr>
              <a:t>Slovensko</a:t>
            </a:r>
            <a:endParaRPr kumimoji="0" lang="cs-CZ" sz="5000" b="1" i="0" u="none" strike="noStrike" kern="1200" cap="none" spc="0" normalizeH="0" baseline="0" noProof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00B05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103" name="Picture 7" descr="C:\Users\Petra\AppData\Local\Microsoft\Windows\Temporary Internet Files\Content.IE5\XEKPTWFO\MC90000101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43768" y="1214422"/>
            <a:ext cx="1451955" cy="973512"/>
          </a:xfrm>
          <a:prstGeom prst="rect">
            <a:avLst/>
          </a:prstGeom>
          <a:noFill/>
        </p:spPr>
      </p:pic>
      <p:pic>
        <p:nvPicPr>
          <p:cNvPr id="27" name="Picture 4" descr="C:\Users\Petra\AppData\Local\Microsoft\Windows\Temporary Internet Files\Content.IE5\XEKPTWFO\MP900144410[1].jpg"/>
          <p:cNvPicPr>
            <a:picLocks noChangeAspect="1" noChangeArrowheads="1"/>
          </p:cNvPicPr>
          <p:nvPr/>
        </p:nvPicPr>
        <p:blipFill>
          <a:blip r:embed="rId6" cstate="print"/>
          <a:srcRect l="12818" t="3512" r="20297" b="15707"/>
          <a:stretch>
            <a:fillRect/>
          </a:stretch>
        </p:blipFill>
        <p:spPr bwMode="auto">
          <a:xfrm>
            <a:off x="3071802" y="2643182"/>
            <a:ext cx="2071702" cy="1643074"/>
          </a:xfrm>
          <a:prstGeom prst="rect">
            <a:avLst/>
          </a:prstGeom>
          <a:noFill/>
        </p:spPr>
      </p:pic>
      <p:pic>
        <p:nvPicPr>
          <p:cNvPr id="4108" name="Picture 12" descr="C:\Users\Petra\AppData\Local\Microsoft\Windows\Temporary Internet Files\Content.IE5\36DGAH7T\MC90033419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15206" y="2714620"/>
            <a:ext cx="1569442" cy="1643074"/>
          </a:xfrm>
          <a:prstGeom prst="rect">
            <a:avLst/>
          </a:prstGeom>
          <a:noFill/>
        </p:spPr>
      </p:pic>
      <p:pic>
        <p:nvPicPr>
          <p:cNvPr id="4111" name="Picture 15" descr="C:\Users\Petra\AppData\Local\Microsoft\Windows\Temporary Internet Files\Content.IE5\XEKPTWFO\MP90043329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43636" y="4857760"/>
            <a:ext cx="2285984" cy="1518162"/>
          </a:xfrm>
          <a:prstGeom prst="rect">
            <a:avLst/>
          </a:prstGeom>
          <a:noFill/>
        </p:spPr>
      </p:pic>
      <p:cxnSp>
        <p:nvCxnSpPr>
          <p:cNvPr id="16" name="Přímá spojovací šipka 15"/>
          <p:cNvCxnSpPr/>
          <p:nvPr/>
        </p:nvCxnSpPr>
        <p:spPr>
          <a:xfrm>
            <a:off x="2643174" y="2428868"/>
            <a:ext cx="2928958" cy="21431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6200000" flipH="1">
            <a:off x="2571736" y="2500306"/>
            <a:ext cx="857256" cy="85725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1785918" y="3571876"/>
            <a:ext cx="5286412" cy="714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endCxn id="4100" idx="1"/>
          </p:cNvCxnSpPr>
          <p:nvPr/>
        </p:nvCxnSpPr>
        <p:spPr>
          <a:xfrm flipV="1">
            <a:off x="1785918" y="1893083"/>
            <a:ext cx="2071702" cy="167879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rot="16200000" flipH="1">
            <a:off x="1643045" y="3714752"/>
            <a:ext cx="1857385" cy="157163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2643174" y="4857760"/>
            <a:ext cx="3643338" cy="158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>
            <a:stCxn id="19" idx="3"/>
            <a:endCxn id="4103" idx="1"/>
          </p:cNvCxnSpPr>
          <p:nvPr/>
        </p:nvCxnSpPr>
        <p:spPr>
          <a:xfrm flipV="1">
            <a:off x="2714612" y="1701178"/>
            <a:ext cx="4429156" cy="3156582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rot="5400000" flipH="1" flipV="1">
            <a:off x="2464579" y="4179099"/>
            <a:ext cx="928694" cy="57150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857224" y="785794"/>
            <a:ext cx="59293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Spoj, co patří k těmto státům:</a:t>
            </a:r>
            <a:endParaRPr lang="cs-CZ" sz="2400" b="1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pic>
        <p:nvPicPr>
          <p:cNvPr id="2054" name="Picture 6" descr="C:\Users\Petra\AppData\Local\Microsoft\Windows\Temporary Internet Files\Content.IE5\UMIAL0QC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4986334"/>
            <a:ext cx="1871666" cy="1871666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3013879" y="4857760"/>
            <a:ext cx="136268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Škoda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9" name="Picture 7" descr="C:\Users\Petra\AppData\Local\Microsoft\Windows\Temporary Internet Files\Content.IE5\36DGAH7T\MC900441782[1].png"/>
          <p:cNvPicPr>
            <a:picLocks noChangeAspect="1" noChangeArrowheads="1"/>
          </p:cNvPicPr>
          <p:nvPr/>
        </p:nvPicPr>
        <p:blipFill>
          <a:blip r:embed="rId3" cstate="print"/>
          <a:srcRect l="13541" t="8333" b="10937"/>
          <a:stretch>
            <a:fillRect/>
          </a:stretch>
        </p:blipFill>
        <p:spPr bwMode="auto">
          <a:xfrm>
            <a:off x="7429520" y="2857496"/>
            <a:ext cx="1530150" cy="1428760"/>
          </a:xfrm>
          <a:prstGeom prst="rect">
            <a:avLst/>
          </a:prstGeom>
          <a:noFill/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357158" y="2786058"/>
            <a:ext cx="2500330" cy="714380"/>
          </a:xfrm>
          <a:prstGeom prst="rect">
            <a:avLst/>
          </a:prstGeom>
        </p:spPr>
        <p:txBody>
          <a:bodyPr vert="horz" lIns="0" rIns="0" bIns="0" anchor="b">
            <a:normAutofit fontScale="90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1" i="0" u="none" strike="noStrike" kern="1200" cap="none" spc="0" normalizeH="0" baseline="0" noProof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00B05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Maďarsko</a:t>
            </a:r>
            <a:endParaRPr kumimoji="0" lang="cs-CZ" sz="5000" b="1" i="0" u="none" strike="noStrike" kern="1200" cap="none" spc="0" normalizeH="0" baseline="0" noProof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00B05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101" name="Picture 5" descr="C:\Users\Petra\AppData\Local\Microsoft\Windows\Temporary Internet Files\Content.IE5\UMIAL0QC\MP90036269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57554" y="1571612"/>
            <a:ext cx="1543048" cy="1028699"/>
          </a:xfrm>
          <a:prstGeom prst="rect">
            <a:avLst/>
          </a:prstGeom>
          <a:noFill/>
        </p:spPr>
      </p:pic>
      <p:pic>
        <p:nvPicPr>
          <p:cNvPr id="4104" name="Picture 8" descr="C:\Users\Petra\AppData\Local\Microsoft\Windows\Temporary Internet Files\Content.IE5\36DGAH7T\MC90000120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6248" y="2857496"/>
            <a:ext cx="1429087" cy="960484"/>
          </a:xfrm>
          <a:prstGeom prst="rect">
            <a:avLst/>
          </a:prstGeom>
          <a:noFill/>
        </p:spPr>
      </p:pic>
      <p:sp>
        <p:nvSpPr>
          <p:cNvPr id="20" name="Nadpis 1"/>
          <p:cNvSpPr txBox="1">
            <a:spLocks/>
          </p:cNvSpPr>
          <p:nvPr/>
        </p:nvSpPr>
        <p:spPr>
          <a:xfrm>
            <a:off x="357158" y="4000504"/>
            <a:ext cx="2500330" cy="714380"/>
          </a:xfrm>
          <a:prstGeom prst="rect">
            <a:avLst/>
          </a:prstGeom>
        </p:spPr>
        <p:txBody>
          <a:bodyPr vert="horz" lIns="0" rIns="0" bIns="0" anchor="b">
            <a:normAutofit fontScale="90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5000" b="1" noProof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solidFill>
                  <a:srgbClr val="FF0000"/>
                </a:solidFill>
                <a:latin typeface="+mj-lt"/>
                <a:ea typeface="+mj-ea"/>
                <a:cs typeface="+mj-cs"/>
              </a:rPr>
              <a:t>ČR</a:t>
            </a:r>
            <a:endParaRPr kumimoji="0" lang="cs-CZ" sz="5000" b="1" i="0" u="none" strike="noStrike" kern="1200" cap="none" spc="0" normalizeH="0" baseline="0" noProof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125" name="Picture 5" descr="C:\Users\Petra\AppData\Local\Microsoft\Windows\Temporary Internet Files\Content.IE5\XEKPTWFO\MP90040680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6314" y="4000504"/>
            <a:ext cx="2165034" cy="1442792"/>
          </a:xfrm>
          <a:prstGeom prst="rect">
            <a:avLst/>
          </a:prstGeom>
          <a:noFill/>
        </p:spPr>
      </p:pic>
      <p:pic>
        <p:nvPicPr>
          <p:cNvPr id="5126" name="Picture 6" descr="C:\Users\Petra\AppData\Local\Microsoft\Windows\Temporary Internet Files\Content.IE5\36DGAH7T\MP90042529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57884" y="1785926"/>
            <a:ext cx="1681021" cy="1121556"/>
          </a:xfrm>
          <a:prstGeom prst="rect">
            <a:avLst/>
          </a:prstGeom>
          <a:noFill/>
        </p:spPr>
      </p:pic>
      <p:sp>
        <p:nvSpPr>
          <p:cNvPr id="25" name="Obdélník 24"/>
          <p:cNvSpPr/>
          <p:nvPr/>
        </p:nvSpPr>
        <p:spPr>
          <a:xfrm>
            <a:off x="5500694" y="1285860"/>
            <a:ext cx="169168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Balaton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6" name="Picture 12" descr="C:\Users\Petra\AppData\Local\Microsoft\Windows\Temporary Internet Files\Content.IE5\36DGAH7T\MC90033419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43768" y="4929198"/>
            <a:ext cx="1569442" cy="1643074"/>
          </a:xfrm>
          <a:prstGeom prst="rect">
            <a:avLst/>
          </a:prstGeom>
          <a:noFill/>
        </p:spPr>
      </p:pic>
      <p:cxnSp>
        <p:nvCxnSpPr>
          <p:cNvPr id="16" name="Přímá spojovací šipka 15"/>
          <p:cNvCxnSpPr>
            <a:stCxn id="17" idx="3"/>
          </p:cNvCxnSpPr>
          <p:nvPr/>
        </p:nvCxnSpPr>
        <p:spPr>
          <a:xfrm flipV="1">
            <a:off x="2857488" y="2357430"/>
            <a:ext cx="428628" cy="78581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2867012" y="2571744"/>
            <a:ext cx="3133748" cy="581028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17" idx="3"/>
          </p:cNvCxnSpPr>
          <p:nvPr/>
        </p:nvCxnSpPr>
        <p:spPr>
          <a:xfrm>
            <a:off x="2857488" y="3143248"/>
            <a:ext cx="4500594" cy="642942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17" idx="3"/>
          </p:cNvCxnSpPr>
          <p:nvPr/>
        </p:nvCxnSpPr>
        <p:spPr>
          <a:xfrm>
            <a:off x="2857488" y="3143248"/>
            <a:ext cx="2071702" cy="128588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1071538" y="4429132"/>
            <a:ext cx="1500198" cy="107157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1071538" y="4429132"/>
            <a:ext cx="3571900" cy="35719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flipV="1">
            <a:off x="1071538" y="3571876"/>
            <a:ext cx="3143272" cy="85725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>
            <a:off x="1142976" y="4429132"/>
            <a:ext cx="6000792" cy="150019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/>
              <a:t>Mapa před úpravou:</a:t>
            </a:r>
            <a:r>
              <a:rPr lang="cs-CZ" sz="2400" dirty="0" smtClean="0"/>
              <a:t> [cit. </a:t>
            </a:r>
            <a:r>
              <a:rPr lang="cs-CZ" sz="2400" dirty="0" smtClean="0"/>
              <a:t>2012-01-27]. Dostupná </a:t>
            </a:r>
            <a:r>
              <a:rPr lang="cs-CZ" sz="2400" dirty="0" smtClean="0"/>
              <a:t>pod </a:t>
            </a:r>
            <a:r>
              <a:rPr lang="cs-CZ" sz="2400" dirty="0" smtClean="0"/>
              <a:t>licencí </a:t>
            </a:r>
            <a:r>
              <a:rPr lang="cs-CZ" sz="2400" dirty="0" smtClean="0"/>
              <a:t>GNU Free </a:t>
            </a:r>
            <a:r>
              <a:rPr lang="cs-CZ" sz="2400" dirty="0" err="1" smtClean="0"/>
              <a:t>Documentation</a:t>
            </a:r>
            <a:r>
              <a:rPr lang="cs-CZ" sz="2400" dirty="0" smtClean="0"/>
              <a:t> </a:t>
            </a:r>
            <a:r>
              <a:rPr lang="cs-CZ" sz="2400" dirty="0" err="1" smtClean="0"/>
              <a:t>License</a:t>
            </a:r>
            <a:r>
              <a:rPr lang="cs-CZ" sz="2400" dirty="0" smtClean="0"/>
              <a:t> na </a:t>
            </a:r>
            <a:r>
              <a:rPr lang="cs-CZ" sz="2400" dirty="0" smtClean="0"/>
              <a:t>www: </a:t>
            </a:r>
            <a:r>
              <a:rPr lang="en-US" sz="2400" dirty="0" smtClean="0"/>
              <a:t>&lt;</a:t>
            </a:r>
            <a:r>
              <a:rPr lang="cs-CZ" sz="2400" dirty="0" smtClean="0"/>
              <a:t>http://commons.wikimedia.org/wiki/File:Blank_Map_of_Europe_-</a:t>
            </a:r>
            <a:r>
              <a:rPr lang="cs-CZ" sz="2400" dirty="0" smtClean="0"/>
              <a:t>w_boundaries.svg?uselang=cs</a:t>
            </a:r>
            <a:r>
              <a:rPr lang="en-US" sz="2400" dirty="0" smtClean="0"/>
              <a:t>&gt;</a:t>
            </a:r>
            <a:endParaRPr lang="cs-CZ" sz="2400" dirty="0" smtClean="0"/>
          </a:p>
          <a:p>
            <a:r>
              <a:rPr lang="cs-CZ" b="1" dirty="0" smtClean="0"/>
              <a:t>Ostatní obrázky </a:t>
            </a:r>
            <a:r>
              <a:rPr lang="cs-CZ" dirty="0" smtClean="0"/>
              <a:t>dostupné na www: http://</a:t>
            </a:r>
            <a:r>
              <a:rPr lang="cs-CZ" dirty="0" smtClean="0"/>
              <a:t>office.</a:t>
            </a:r>
            <a:r>
              <a:rPr lang="cs-CZ" dirty="0" err="1" smtClean="0"/>
              <a:t>microsoft.com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89</TotalTime>
  <Words>295</Words>
  <Application>Microsoft Office PowerPoint</Application>
  <PresentationFormat>Předvádění na obrazovce (4:3)</PresentationFormat>
  <Paragraphs>95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Tok</vt:lpstr>
      <vt:lpstr>ZŠP a ZŠS Uherský Brod projekt č. CZ.1.07/1.4.00/21.0961 </vt:lpstr>
      <vt:lpstr>Anotace</vt:lpstr>
      <vt:lpstr>Spoj názvy se státy střední Evropy:</vt:lpstr>
      <vt:lpstr>Přiřaď ke státům hlavní města:</vt:lpstr>
      <vt:lpstr>Německo</vt:lpstr>
      <vt:lpstr>Švýcarsko</vt:lpstr>
      <vt:lpstr>Rakousko</vt:lpstr>
      <vt:lpstr>Snímek 8</vt:lpstr>
      <vt:lpstr>Správné řešení</vt:lpstr>
      <vt:lpstr>Spoj názvy se státy střední Evropy:</vt:lpstr>
      <vt:lpstr>Přiřaď ke státům hlavní města:</vt:lpstr>
      <vt:lpstr>Německo</vt:lpstr>
      <vt:lpstr>Švýcarsko</vt:lpstr>
      <vt:lpstr>Rakousko</vt:lpstr>
      <vt:lpstr>Snímek 15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Petra</cp:lastModifiedBy>
  <cp:revision>11</cp:revision>
  <dcterms:created xsi:type="dcterms:W3CDTF">2012-01-27T18:22:11Z</dcterms:created>
  <dcterms:modified xsi:type="dcterms:W3CDTF">2012-01-27T20:01:50Z</dcterms:modified>
</cp:coreProperties>
</file>