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FE38C9BD-FBE7-49C1-967F-23626F85258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F239D1A-A006-420C-B867-B4632C9F38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8C9BD-FBE7-49C1-967F-23626F85258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39D1A-A006-420C-B867-B4632C9F38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8C9BD-FBE7-49C1-967F-23626F85258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39D1A-A006-420C-B867-B4632C9F38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8C9BD-FBE7-49C1-967F-23626F85258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39D1A-A006-420C-B867-B4632C9F38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E38C9BD-FBE7-49C1-967F-23626F85258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F239D1A-A006-420C-B867-B4632C9F38D4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FE38C9BD-FBE7-49C1-967F-23626F85258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5F239D1A-A006-420C-B867-B4632C9F38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8C9BD-FBE7-49C1-967F-23626F85258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39D1A-A006-420C-B867-B4632C9F38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8C9BD-FBE7-49C1-967F-23626F85258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39D1A-A006-420C-B867-B4632C9F38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8C9BD-FBE7-49C1-967F-23626F85258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39D1A-A006-420C-B867-B4632C9F38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8C9BD-FBE7-49C1-967F-23626F85258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39D1A-A006-420C-B867-B4632C9F38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8C9BD-FBE7-49C1-967F-23626F85258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39D1A-A006-420C-B867-B4632C9F38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FE38C9BD-FBE7-49C1-967F-23626F85258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5F239D1A-A006-420C-B867-B4632C9F38D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VY_32_Inovace_31_skladba – příslovečné určení 3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0910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Skladba – rozvíjející větné členy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cs-CZ" sz="3200" b="1" dirty="0" smtClean="0">
              <a:solidFill>
                <a:srgbClr val="00B050"/>
              </a:solidFill>
            </a:endParaRPr>
          </a:p>
          <a:p>
            <a:r>
              <a:rPr lang="cs-CZ" sz="3200" b="1" dirty="0" smtClean="0">
                <a:solidFill>
                  <a:srgbClr val="00B050"/>
                </a:solidFill>
              </a:rPr>
              <a:t>Příslovečné </a:t>
            </a:r>
            <a:r>
              <a:rPr lang="cs-CZ" sz="3200" b="1" dirty="0">
                <a:solidFill>
                  <a:srgbClr val="00B050"/>
                </a:solidFill>
              </a:rPr>
              <a:t>určení  </a:t>
            </a:r>
            <a:r>
              <a:rPr lang="cs-CZ" sz="3200" b="1" dirty="0" smtClean="0">
                <a:solidFill>
                  <a:srgbClr val="00B050"/>
                </a:solidFill>
              </a:rPr>
              <a:t>3</a:t>
            </a:r>
            <a:endParaRPr lang="cs-CZ" sz="3200" b="1" dirty="0">
              <a:solidFill>
                <a:srgbClr val="00B050"/>
              </a:solidFill>
            </a:endParaRPr>
          </a:p>
          <a:p>
            <a:r>
              <a:rPr lang="cs-CZ" b="1" dirty="0">
                <a:solidFill>
                  <a:srgbClr val="00B050"/>
                </a:solidFill>
              </a:rPr>
              <a:t>Druhy </a:t>
            </a:r>
            <a:r>
              <a:rPr lang="cs-CZ" b="1" dirty="0" smtClean="0">
                <a:solidFill>
                  <a:srgbClr val="00B050"/>
                </a:solidFill>
              </a:rPr>
              <a:t>PU způsobu –</a:t>
            </a:r>
          </a:p>
          <a:p>
            <a:r>
              <a:rPr lang="cs-CZ" b="1" dirty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                              způsob a míra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38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864096"/>
          </a:xfrm>
        </p:spPr>
        <p:txBody>
          <a:bodyPr/>
          <a:lstStyle/>
          <a:p>
            <a:r>
              <a:rPr lang="cs-CZ" dirty="0" smtClean="0"/>
              <a:t>Příslovečná určení způsobu: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494573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Způsobová příslovečná určení tvoří početně velmi rozsáhlou a významově značně širokou  skupinu. </a:t>
            </a:r>
          </a:p>
          <a:p>
            <a:r>
              <a:rPr lang="cs-CZ" dirty="0" smtClean="0"/>
              <a:t>Jejich jádrem je  určení  </a:t>
            </a:r>
            <a:r>
              <a:rPr lang="cs-CZ" b="1" dirty="0" smtClean="0">
                <a:solidFill>
                  <a:srgbClr val="FF0000"/>
                </a:solidFill>
              </a:rPr>
              <a:t>vlastního způsobu a  míry</a:t>
            </a:r>
          </a:p>
          <a:p>
            <a:pPr marL="109728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PU způsobu </a:t>
            </a:r>
            <a:r>
              <a:rPr lang="cs-CZ" b="1" dirty="0" smtClean="0"/>
              <a:t>označuje kvalitu dějů -</a:t>
            </a:r>
          </a:p>
          <a:p>
            <a:pPr marL="109728" indent="0">
              <a:buNone/>
            </a:pPr>
            <a:r>
              <a:rPr lang="cs-CZ" b="1" dirty="0" smtClean="0"/>
              <a:t>                                       </a:t>
            </a:r>
            <a:r>
              <a:rPr lang="cs-CZ" b="1" dirty="0">
                <a:solidFill>
                  <a:srgbClr val="00B050"/>
                </a:solidFill>
              </a:rPr>
              <a:t>Jak? Jakým způsobem</a:t>
            </a:r>
            <a:r>
              <a:rPr lang="cs-CZ" b="1" dirty="0" smtClean="0">
                <a:solidFill>
                  <a:srgbClr val="00B050"/>
                </a:solidFill>
              </a:rPr>
              <a:t>?</a:t>
            </a:r>
          </a:p>
          <a:p>
            <a:pPr marL="109728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(tmavě </a:t>
            </a:r>
            <a:r>
              <a:rPr lang="cs-CZ" dirty="0" smtClean="0"/>
              <a:t>zelený, ležel </a:t>
            </a:r>
            <a:r>
              <a:rPr lang="cs-CZ" dirty="0" smtClean="0">
                <a:solidFill>
                  <a:srgbClr val="FF0000"/>
                </a:solidFill>
              </a:rPr>
              <a:t>nehybně</a:t>
            </a:r>
            <a:r>
              <a:rPr lang="cs-CZ" dirty="0" smtClean="0"/>
              <a:t>, mluví </a:t>
            </a:r>
            <a:r>
              <a:rPr lang="cs-CZ" dirty="0" smtClean="0">
                <a:solidFill>
                  <a:srgbClr val="FF0000"/>
                </a:solidFill>
              </a:rPr>
              <a:t>jako kniha</a:t>
            </a:r>
            <a:r>
              <a:rPr lang="cs-CZ" dirty="0" smtClean="0"/>
              <a:t>,…)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PU míry </a:t>
            </a:r>
            <a:r>
              <a:rPr lang="cs-CZ" b="1" dirty="0" smtClean="0"/>
              <a:t>označuje stupeň , množství nebo intenzitu děje, vlastnosti nebo okolnosti -</a:t>
            </a:r>
            <a:endParaRPr lang="cs-CZ" b="1" dirty="0"/>
          </a:p>
          <a:p>
            <a:pPr marL="109728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                        Kolik? Jak moc? Do jaké míry?</a:t>
            </a:r>
          </a:p>
          <a:p>
            <a:pPr marL="109728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(trochu</a:t>
            </a:r>
            <a:r>
              <a:rPr lang="cs-CZ" dirty="0" smtClean="0"/>
              <a:t> se opozdil, </a:t>
            </a:r>
            <a:r>
              <a:rPr lang="cs-CZ" dirty="0" smtClean="0">
                <a:solidFill>
                  <a:srgbClr val="FF0000"/>
                </a:solidFill>
              </a:rPr>
              <a:t>velmi</a:t>
            </a:r>
            <a:r>
              <a:rPr lang="cs-CZ" dirty="0" smtClean="0"/>
              <a:t> starý, najíst se </a:t>
            </a:r>
            <a:r>
              <a:rPr lang="cs-CZ" dirty="0" smtClean="0">
                <a:solidFill>
                  <a:srgbClr val="FF0000"/>
                </a:solidFill>
              </a:rPr>
              <a:t>dosyta</a:t>
            </a:r>
            <a:r>
              <a:rPr lang="cs-CZ" dirty="0" smtClean="0"/>
              <a:t>,…)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5282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08112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Rozhodněte, zda následující ustálená spojení </a:t>
            </a:r>
            <a:r>
              <a:rPr lang="cs-CZ" sz="2400" b="1" dirty="0" err="1" smtClean="0">
                <a:solidFill>
                  <a:srgbClr val="7030A0"/>
                </a:solidFill>
              </a:rPr>
              <a:t>tj.přirovnávací</a:t>
            </a:r>
            <a:r>
              <a:rPr lang="cs-CZ" sz="2400" b="1" dirty="0" smtClean="0">
                <a:solidFill>
                  <a:srgbClr val="7030A0"/>
                </a:solidFill>
              </a:rPr>
              <a:t> výraz vyjadřuje způsob , nebo míru: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01720"/>
          </a:xfrm>
        </p:spPr>
        <p:txBody>
          <a:bodyPr/>
          <a:lstStyle/>
          <a:p>
            <a:r>
              <a:rPr lang="cs-CZ" dirty="0" smtClean="0"/>
              <a:t>1.Chlapec byl bledý </a:t>
            </a:r>
            <a:r>
              <a:rPr lang="cs-CZ" b="1" dirty="0" smtClean="0">
                <a:solidFill>
                  <a:srgbClr val="00B050"/>
                </a:solidFill>
              </a:rPr>
              <a:t>jako stěna</a:t>
            </a:r>
            <a:r>
              <a:rPr lang="cs-CZ" dirty="0" smtClean="0"/>
              <a:t>. </a:t>
            </a:r>
          </a:p>
          <a:p>
            <a:r>
              <a:rPr lang="cs-CZ" dirty="0" smtClean="0"/>
              <a:t>2.Připadal jsem si tam </a:t>
            </a:r>
            <a:r>
              <a:rPr lang="cs-CZ" b="1" dirty="0" smtClean="0">
                <a:solidFill>
                  <a:srgbClr val="00B050"/>
                </a:solidFill>
              </a:rPr>
              <a:t>jak slon v porcelánu</a:t>
            </a:r>
            <a:r>
              <a:rPr lang="cs-CZ" dirty="0" smtClean="0"/>
              <a:t>.</a:t>
            </a:r>
          </a:p>
          <a:p>
            <a:r>
              <a:rPr lang="cs-CZ" dirty="0" smtClean="0"/>
              <a:t>3.Naše Janička roste </a:t>
            </a:r>
            <a:r>
              <a:rPr lang="cs-CZ" b="1" dirty="0" smtClean="0">
                <a:solidFill>
                  <a:srgbClr val="00B050"/>
                </a:solidFill>
              </a:rPr>
              <a:t>jako z vody</a:t>
            </a:r>
            <a:r>
              <a:rPr lang="cs-CZ" dirty="0" smtClean="0"/>
              <a:t>.</a:t>
            </a:r>
          </a:p>
          <a:p>
            <a:r>
              <a:rPr lang="cs-CZ" dirty="0" smtClean="0"/>
              <a:t>4.Pořád se tváří </a:t>
            </a:r>
            <a:r>
              <a:rPr lang="cs-CZ" b="1" dirty="0" smtClean="0">
                <a:solidFill>
                  <a:srgbClr val="00B050"/>
                </a:solidFill>
              </a:rPr>
              <a:t>jako neviňátko</a:t>
            </a:r>
            <a:r>
              <a:rPr lang="cs-CZ" dirty="0" smtClean="0"/>
              <a:t>.</a:t>
            </a:r>
          </a:p>
          <a:p>
            <a:r>
              <a:rPr lang="cs-CZ" dirty="0" smtClean="0"/>
              <a:t>5.Venku lije </a:t>
            </a:r>
            <a:r>
              <a:rPr lang="cs-CZ" b="1" dirty="0" smtClean="0">
                <a:solidFill>
                  <a:srgbClr val="00B050"/>
                </a:solidFill>
              </a:rPr>
              <a:t>jako z konve</a:t>
            </a:r>
            <a:r>
              <a:rPr lang="cs-CZ" dirty="0" smtClean="0"/>
              <a:t>.</a:t>
            </a:r>
          </a:p>
          <a:p>
            <a:r>
              <a:rPr lang="cs-CZ" dirty="0" smtClean="0"/>
              <a:t>6.Naše sousedka se nosí </a:t>
            </a:r>
            <a:r>
              <a:rPr lang="cs-CZ" b="1" dirty="0" smtClean="0">
                <a:solidFill>
                  <a:srgbClr val="00B050"/>
                </a:solidFill>
              </a:rPr>
              <a:t>jako královna</a:t>
            </a:r>
            <a:r>
              <a:rPr lang="cs-CZ" dirty="0" smtClean="0"/>
              <a:t>.</a:t>
            </a:r>
          </a:p>
          <a:p>
            <a:r>
              <a:rPr lang="cs-CZ" dirty="0" smtClean="0"/>
              <a:t>7.Přiběhl </a:t>
            </a:r>
            <a:r>
              <a:rPr lang="cs-CZ" b="1" dirty="0" smtClean="0">
                <a:solidFill>
                  <a:srgbClr val="00B050"/>
                </a:solidFill>
              </a:rPr>
              <a:t>jako na koni</a:t>
            </a:r>
            <a:r>
              <a:rPr lang="cs-CZ" dirty="0" smtClean="0"/>
              <a:t>.</a:t>
            </a:r>
          </a:p>
          <a:p>
            <a:r>
              <a:rPr lang="cs-CZ" dirty="0" smtClean="0"/>
              <a:t>8.Už v mládí kouřil </a:t>
            </a:r>
            <a:r>
              <a:rPr lang="cs-CZ" b="1" dirty="0" smtClean="0">
                <a:solidFill>
                  <a:srgbClr val="00B050"/>
                </a:solidFill>
              </a:rPr>
              <a:t>jako fabrika</a:t>
            </a:r>
            <a:r>
              <a:rPr lang="cs-CZ" dirty="0" smtClean="0"/>
              <a:t>.</a:t>
            </a:r>
          </a:p>
          <a:p>
            <a:r>
              <a:rPr lang="cs-CZ" dirty="0" smtClean="0"/>
              <a:t>9.Jednáš se mnou </a:t>
            </a:r>
            <a:r>
              <a:rPr lang="cs-CZ" b="1" dirty="0" smtClean="0">
                <a:solidFill>
                  <a:srgbClr val="00B050"/>
                </a:solidFill>
              </a:rPr>
              <a:t>jako s  dítětem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960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792088"/>
          </a:xfrm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17744"/>
          </a:xfrm>
        </p:spPr>
        <p:txBody>
          <a:bodyPr/>
          <a:lstStyle/>
          <a:p>
            <a:r>
              <a:rPr lang="cs-CZ" dirty="0" smtClean="0"/>
              <a:t>1. </a:t>
            </a:r>
            <a:r>
              <a:rPr lang="cs-CZ" b="1" dirty="0">
                <a:solidFill>
                  <a:srgbClr val="00B050"/>
                </a:solidFill>
              </a:rPr>
              <a:t>jako </a:t>
            </a:r>
            <a:r>
              <a:rPr lang="cs-CZ" b="1" dirty="0" smtClean="0">
                <a:solidFill>
                  <a:srgbClr val="00B050"/>
                </a:solidFill>
              </a:rPr>
              <a:t>stěna</a:t>
            </a:r>
            <a:r>
              <a:rPr lang="cs-CZ" dirty="0" smtClean="0"/>
              <a:t> – PU- způsobu</a:t>
            </a:r>
            <a:endParaRPr lang="cs-CZ" dirty="0"/>
          </a:p>
          <a:p>
            <a:r>
              <a:rPr lang="cs-CZ" dirty="0" smtClean="0"/>
              <a:t>2. </a:t>
            </a:r>
            <a:r>
              <a:rPr lang="cs-CZ" b="1" dirty="0">
                <a:solidFill>
                  <a:srgbClr val="00B050"/>
                </a:solidFill>
              </a:rPr>
              <a:t>jak slon v </a:t>
            </a:r>
            <a:r>
              <a:rPr lang="cs-CZ" b="1" dirty="0" smtClean="0">
                <a:solidFill>
                  <a:srgbClr val="00B050"/>
                </a:solidFill>
              </a:rPr>
              <a:t>porcelánu </a:t>
            </a:r>
            <a:r>
              <a:rPr lang="cs-CZ" b="1" dirty="0" smtClean="0"/>
              <a:t>– </a:t>
            </a:r>
            <a:r>
              <a:rPr lang="cs-CZ" dirty="0" smtClean="0"/>
              <a:t>PU- způsobu</a:t>
            </a:r>
            <a:endParaRPr lang="cs-CZ" dirty="0"/>
          </a:p>
          <a:p>
            <a:r>
              <a:rPr lang="cs-CZ" dirty="0" smtClean="0"/>
              <a:t>3. </a:t>
            </a:r>
            <a:r>
              <a:rPr lang="cs-CZ" b="1" dirty="0">
                <a:solidFill>
                  <a:srgbClr val="00B050"/>
                </a:solidFill>
              </a:rPr>
              <a:t>jako z </a:t>
            </a:r>
            <a:r>
              <a:rPr lang="cs-CZ" b="1" dirty="0" smtClean="0">
                <a:solidFill>
                  <a:srgbClr val="00B050"/>
                </a:solidFill>
              </a:rPr>
              <a:t>vody</a:t>
            </a:r>
            <a:r>
              <a:rPr lang="cs-CZ" dirty="0" smtClean="0"/>
              <a:t> – PU - míry</a:t>
            </a:r>
            <a:endParaRPr lang="cs-CZ" dirty="0"/>
          </a:p>
          <a:p>
            <a:r>
              <a:rPr lang="cs-CZ" dirty="0" smtClean="0"/>
              <a:t>4. </a:t>
            </a:r>
            <a:r>
              <a:rPr lang="cs-CZ" b="1" dirty="0" smtClean="0">
                <a:solidFill>
                  <a:srgbClr val="00B050"/>
                </a:solidFill>
              </a:rPr>
              <a:t>jako neviňátko</a:t>
            </a:r>
            <a:r>
              <a:rPr lang="cs-CZ" dirty="0" smtClean="0"/>
              <a:t>- PU - způsobu</a:t>
            </a:r>
            <a:endParaRPr lang="cs-CZ" dirty="0"/>
          </a:p>
          <a:p>
            <a:r>
              <a:rPr lang="cs-CZ" dirty="0" smtClean="0"/>
              <a:t>5. </a:t>
            </a:r>
            <a:r>
              <a:rPr lang="cs-CZ" b="1" dirty="0" smtClean="0">
                <a:solidFill>
                  <a:srgbClr val="00B050"/>
                </a:solidFill>
              </a:rPr>
              <a:t>jako </a:t>
            </a:r>
            <a:r>
              <a:rPr lang="cs-CZ" b="1" dirty="0">
                <a:solidFill>
                  <a:srgbClr val="00B050"/>
                </a:solidFill>
              </a:rPr>
              <a:t>z </a:t>
            </a:r>
            <a:r>
              <a:rPr lang="cs-CZ" b="1" dirty="0" smtClean="0">
                <a:solidFill>
                  <a:srgbClr val="00B050"/>
                </a:solidFill>
              </a:rPr>
              <a:t>konve</a:t>
            </a:r>
            <a:r>
              <a:rPr lang="cs-CZ" dirty="0" smtClean="0"/>
              <a:t> – PU - míry</a:t>
            </a:r>
            <a:endParaRPr lang="cs-CZ" dirty="0"/>
          </a:p>
          <a:p>
            <a:r>
              <a:rPr lang="cs-CZ" dirty="0" smtClean="0"/>
              <a:t>6. </a:t>
            </a:r>
            <a:r>
              <a:rPr lang="cs-CZ" b="1" dirty="0">
                <a:solidFill>
                  <a:srgbClr val="00B050"/>
                </a:solidFill>
              </a:rPr>
              <a:t>jako </a:t>
            </a:r>
            <a:r>
              <a:rPr lang="cs-CZ" b="1" dirty="0" smtClean="0">
                <a:solidFill>
                  <a:srgbClr val="00B050"/>
                </a:solidFill>
              </a:rPr>
              <a:t>královna</a:t>
            </a:r>
            <a:r>
              <a:rPr lang="cs-CZ" dirty="0" smtClean="0"/>
              <a:t> – PU - způsobu</a:t>
            </a:r>
            <a:endParaRPr lang="cs-CZ" dirty="0"/>
          </a:p>
          <a:p>
            <a:r>
              <a:rPr lang="cs-CZ" dirty="0" smtClean="0"/>
              <a:t>7. </a:t>
            </a:r>
            <a:r>
              <a:rPr lang="cs-CZ" b="1" dirty="0" smtClean="0">
                <a:solidFill>
                  <a:srgbClr val="00B050"/>
                </a:solidFill>
              </a:rPr>
              <a:t>jako </a:t>
            </a:r>
            <a:r>
              <a:rPr lang="cs-CZ" b="1" dirty="0">
                <a:solidFill>
                  <a:srgbClr val="00B050"/>
                </a:solidFill>
              </a:rPr>
              <a:t>na </a:t>
            </a:r>
            <a:r>
              <a:rPr lang="cs-CZ" b="1" dirty="0" smtClean="0">
                <a:solidFill>
                  <a:srgbClr val="00B050"/>
                </a:solidFill>
              </a:rPr>
              <a:t>koni</a:t>
            </a:r>
            <a:r>
              <a:rPr lang="cs-CZ" dirty="0" smtClean="0"/>
              <a:t>- PU - míry</a:t>
            </a:r>
            <a:endParaRPr lang="cs-CZ" dirty="0"/>
          </a:p>
          <a:p>
            <a:r>
              <a:rPr lang="cs-CZ" dirty="0" smtClean="0"/>
              <a:t>8. </a:t>
            </a:r>
            <a:r>
              <a:rPr lang="cs-CZ" b="1" dirty="0">
                <a:solidFill>
                  <a:srgbClr val="00B050"/>
                </a:solidFill>
              </a:rPr>
              <a:t>jako </a:t>
            </a:r>
            <a:r>
              <a:rPr lang="cs-CZ" b="1" dirty="0" smtClean="0">
                <a:solidFill>
                  <a:srgbClr val="00B050"/>
                </a:solidFill>
              </a:rPr>
              <a:t>fabrika</a:t>
            </a:r>
            <a:r>
              <a:rPr lang="cs-CZ" dirty="0" smtClean="0"/>
              <a:t>- PU - míry</a:t>
            </a:r>
            <a:endParaRPr lang="cs-CZ" dirty="0"/>
          </a:p>
          <a:p>
            <a:r>
              <a:rPr lang="cs-CZ" dirty="0" smtClean="0"/>
              <a:t>9. </a:t>
            </a:r>
            <a:r>
              <a:rPr lang="cs-CZ" b="1" dirty="0">
                <a:solidFill>
                  <a:srgbClr val="00B050"/>
                </a:solidFill>
              </a:rPr>
              <a:t>jako s  </a:t>
            </a:r>
            <a:r>
              <a:rPr lang="cs-CZ" b="1" dirty="0" smtClean="0">
                <a:solidFill>
                  <a:srgbClr val="00B050"/>
                </a:solidFill>
              </a:rPr>
              <a:t>dítětem</a:t>
            </a:r>
            <a:r>
              <a:rPr lang="cs-CZ" dirty="0" smtClean="0"/>
              <a:t>- PU - způsobu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9394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310</TotalTime>
  <Words>263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Urbanistický</vt:lpstr>
      <vt:lpstr>Základní škola a Mateřská škola Choustník, okres Tábor</vt:lpstr>
      <vt:lpstr>Skladba – rozvíjející větné členy</vt:lpstr>
      <vt:lpstr>Příslovečná určení způsobu:</vt:lpstr>
      <vt:lpstr>Rozhodněte, zda následující ustálená spojení tj.přirovnávací výraz vyjadřuje způsob , nebo míru: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– rozvíjející větné členy</dc:title>
  <dc:creator>Krejzova</dc:creator>
  <cp:lastModifiedBy>krejza</cp:lastModifiedBy>
  <cp:revision>12</cp:revision>
  <dcterms:created xsi:type="dcterms:W3CDTF">2011-01-30T15:52:20Z</dcterms:created>
  <dcterms:modified xsi:type="dcterms:W3CDTF">2011-05-04T08:55:40Z</dcterms:modified>
</cp:coreProperties>
</file>