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5" r:id="rId10"/>
    <p:sldId id="267" r:id="rId11"/>
    <p:sldId id="268" r:id="rId12"/>
    <p:sldId id="269" r:id="rId13"/>
    <p:sldId id="270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16.6.2012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ZŠP a ZŠS Uherský Brod projekt č. </a:t>
            </a:r>
            <a:r>
              <a:rPr lang="cs-CZ" sz="2400" b="1" smtClean="0"/>
              <a:t>CZ.1.07/1.4.00/21.0961</a:t>
            </a:r>
            <a:br>
              <a:rPr lang="cs-CZ" sz="2400" b="1" smtClean="0"/>
            </a:br>
            <a:r>
              <a:rPr lang="cs-CZ" sz="2400" b="1" smtClean="0"/>
              <a:t/>
            </a:r>
            <a:br>
              <a:rPr lang="cs-CZ" sz="2400" b="1" smtClean="0"/>
            </a:br>
            <a:r>
              <a:rPr lang="cs-CZ" sz="2400" b="1" smtClean="0"/>
              <a:t>Evropa </a:t>
            </a:r>
            <a:r>
              <a:rPr lang="cs-CZ" sz="2400" b="1" smtClean="0"/>
              <a:t>a </a:t>
            </a:r>
            <a:r>
              <a:rPr lang="cs-CZ" sz="2400" b="1" smtClean="0"/>
              <a:t>svět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Č. </a:t>
            </a:r>
            <a:r>
              <a:rPr lang="cs-CZ" sz="2000" b="1" dirty="0" err="1" smtClean="0"/>
              <a:t>DUMu</a:t>
            </a:r>
            <a:r>
              <a:rPr lang="cs-CZ" sz="2000" b="1" dirty="0" smtClean="0"/>
              <a:t>:  VY_32_INOVACE_18_Austrálie a Oceánie</a:t>
            </a:r>
            <a:endParaRPr lang="cs-CZ" sz="2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400" dirty="0" smtClean="0"/>
              <a:t>Jméno autora: Mgr. Petra Musilová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492919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000" dirty="0" smtClean="0"/>
              <a:t>Prezentace slouží k seznámení a procvičení povrchu a vodstva Austrálie a Oceánie.</a:t>
            </a:r>
          </a:p>
          <a:p>
            <a:pPr>
              <a:buNone/>
            </a:pPr>
            <a:r>
              <a:rPr lang="cs-CZ" sz="2000" dirty="0" smtClean="0"/>
              <a:t>Žáci pracují s mapou Austrálie a Oceánie a spojují názvy s obrázkem.</a:t>
            </a:r>
          </a:p>
          <a:p>
            <a:pPr>
              <a:buNone/>
            </a:pPr>
            <a:r>
              <a:rPr lang="cs-CZ" sz="2000" dirty="0" smtClean="0"/>
              <a:t>Možnost tisku jako pracovní list pro žáky.</a:t>
            </a:r>
          </a:p>
          <a:p>
            <a:pPr>
              <a:buNone/>
            </a:pPr>
            <a:r>
              <a:rPr lang="cs-CZ" sz="2000" dirty="0" smtClean="0"/>
              <a:t>Je určena pro žáky 9. ročníku.</a:t>
            </a:r>
          </a:p>
          <a:p>
            <a:pPr>
              <a:buNone/>
            </a:pPr>
            <a:r>
              <a:rPr lang="cs-CZ" sz="2000" dirty="0" smtClean="0"/>
              <a:t>Období vytvoření vzdělávacího materiálu – červen 2012.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AUSTRÁLIE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Austrálie</a:t>
            </a:r>
            <a:endParaRPr lang="cs-CZ" dirty="0"/>
          </a:p>
        </p:txBody>
      </p:sp>
      <p:pic>
        <p:nvPicPr>
          <p:cNvPr id="6" name="Zástupný symbol pro obsah 5" descr="povrch austrálie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12068" r="5771"/>
          <a:stretch>
            <a:fillRect/>
          </a:stretch>
        </p:blipFill>
        <p:spPr>
          <a:xfrm>
            <a:off x="0" y="1857364"/>
            <a:ext cx="5357818" cy="4695175"/>
          </a:xfrm>
        </p:spPr>
      </p:pic>
      <p:sp>
        <p:nvSpPr>
          <p:cNvPr id="7" name="Obdélník 6"/>
          <p:cNvSpPr/>
          <p:nvPr/>
        </p:nvSpPr>
        <p:spPr>
          <a:xfrm>
            <a:off x="5429256" y="1928802"/>
            <a:ext cx="355161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Velké předělové pohoří</a:t>
            </a:r>
            <a:endParaRPr lang="cs-CZ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29256" y="2428868"/>
            <a:ext cx="25008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Australské Alpy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429256" y="3643314"/>
            <a:ext cx="317010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Velká písečná poušť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429256" y="4786322"/>
            <a:ext cx="341939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Velká Viktoriina poušť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500694" y="4286256"/>
            <a:ext cx="273985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Gibsonova</a:t>
            </a:r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poušť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500694" y="5357826"/>
            <a:ext cx="158210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Tasmánie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429256" y="5857892"/>
            <a:ext cx="333360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Velká útesová bariéra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7" name="Oblouk 16"/>
          <p:cNvSpPr/>
          <p:nvPr/>
        </p:nvSpPr>
        <p:spPr>
          <a:xfrm rot="20690572">
            <a:off x="3521222" y="2267133"/>
            <a:ext cx="1357322" cy="3071834"/>
          </a:xfrm>
          <a:prstGeom prst="arc">
            <a:avLst>
              <a:gd name="adj1" fmla="val 16267341"/>
              <a:gd name="adj2" fmla="val 952103"/>
            </a:avLst>
          </a:prstGeom>
          <a:ln>
            <a:prstDash val="sysDot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  <a:prstDash val="sysDash"/>
              </a:ln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500694" y="2928934"/>
            <a:ext cx="27478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Mount </a:t>
            </a:r>
            <a:r>
              <a:rPr lang="cs-CZ" sz="2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Kosciusko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 Austrálie</a:t>
            </a:r>
            <a:endParaRPr lang="cs-CZ" dirty="0"/>
          </a:p>
        </p:txBody>
      </p:sp>
      <p:pic>
        <p:nvPicPr>
          <p:cNvPr id="4" name="Zástupný symbol pro obsah 3" descr="vodstvo austráli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408" r="2380"/>
          <a:stretch>
            <a:fillRect/>
          </a:stretch>
        </p:blipFill>
        <p:spPr>
          <a:xfrm>
            <a:off x="0" y="1785926"/>
            <a:ext cx="5357818" cy="4373118"/>
          </a:xfrm>
        </p:spPr>
      </p:pic>
      <p:sp>
        <p:nvSpPr>
          <p:cNvPr id="5" name="Obdélník 4"/>
          <p:cNvSpPr/>
          <p:nvPr/>
        </p:nvSpPr>
        <p:spPr>
          <a:xfrm>
            <a:off x="5572132" y="1857364"/>
            <a:ext cx="121219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Murray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572132" y="2285992"/>
            <a:ext cx="124425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Darling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500694" y="2786058"/>
            <a:ext cx="19568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Tichý oceán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572132" y="3286124"/>
            <a:ext cx="221887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Indický oceán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00694" y="3786190"/>
            <a:ext cx="333360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Velký australský záliv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72132" y="4286256"/>
            <a:ext cx="234070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Korálové moře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572132" y="4786322"/>
            <a:ext cx="27106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Tasmanovo</a:t>
            </a: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moře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OCEÁNIE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Oceánie</a:t>
            </a:r>
            <a:endParaRPr lang="cs-CZ" dirty="0"/>
          </a:p>
        </p:txBody>
      </p:sp>
      <p:pic>
        <p:nvPicPr>
          <p:cNvPr id="3" name="Obrázek 2" descr="oceánie.png"/>
          <p:cNvPicPr>
            <a:picLocks noChangeAspect="1"/>
          </p:cNvPicPr>
          <p:nvPr/>
        </p:nvPicPr>
        <p:blipFill>
          <a:blip r:embed="rId2" cstate="print"/>
          <a:srcRect l="5364" t="2500"/>
          <a:stretch>
            <a:fillRect/>
          </a:stretch>
        </p:blipFill>
        <p:spPr>
          <a:xfrm>
            <a:off x="0" y="1285860"/>
            <a:ext cx="6300817" cy="5572140"/>
          </a:xfrm>
          <a:prstGeom prst="rect">
            <a:avLst/>
          </a:prstGeom>
        </p:spPr>
      </p:pic>
      <p:sp>
        <p:nvSpPr>
          <p:cNvPr id="4" name="Elipsa 3"/>
          <p:cNvSpPr/>
          <p:nvPr/>
        </p:nvSpPr>
        <p:spPr>
          <a:xfrm rot="1450893">
            <a:off x="1143229" y="3686298"/>
            <a:ext cx="2857520" cy="962146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 rot="1044978">
            <a:off x="1221466" y="2405831"/>
            <a:ext cx="2857520" cy="962146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 rot="4559351">
            <a:off x="3497265" y="2567541"/>
            <a:ext cx="3204381" cy="1299515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 rot="1044978">
            <a:off x="2674727" y="5193677"/>
            <a:ext cx="767158" cy="1128722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310767" y="1785926"/>
            <a:ext cx="21419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Melanésie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357950" y="2500306"/>
            <a:ext cx="23246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Mikronésie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429388" y="3286124"/>
            <a:ext cx="209704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Polynésie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336833" y="4071942"/>
            <a:ext cx="261962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Nový Zéland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 Oceánie</a:t>
            </a:r>
            <a:endParaRPr lang="cs-CZ" dirty="0"/>
          </a:p>
        </p:txBody>
      </p:sp>
      <p:pic>
        <p:nvPicPr>
          <p:cNvPr id="3" name="Obrázek 2" descr="oceánie.png"/>
          <p:cNvPicPr>
            <a:picLocks noChangeAspect="1"/>
          </p:cNvPicPr>
          <p:nvPr/>
        </p:nvPicPr>
        <p:blipFill>
          <a:blip r:embed="rId2" cstate="print"/>
          <a:srcRect l="5364" t="2500"/>
          <a:stretch>
            <a:fillRect/>
          </a:stretch>
        </p:blipFill>
        <p:spPr>
          <a:xfrm>
            <a:off x="0" y="1285860"/>
            <a:ext cx="6300817" cy="557214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6357950" y="1714488"/>
            <a:ext cx="210865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Tichý oceán</a:t>
            </a:r>
            <a:endParaRPr lang="cs-CZ" sz="2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093410" y="2285992"/>
            <a:ext cx="2923493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6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Tasmanovo</a:t>
            </a:r>
            <a:r>
              <a:rPr lang="cs-CZ" sz="2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moře</a:t>
            </a:r>
            <a:endParaRPr lang="cs-CZ" sz="2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273023" y="2786058"/>
            <a:ext cx="2521845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Korálové moře</a:t>
            </a:r>
            <a:endParaRPr lang="cs-CZ" sz="2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SPRÁVNÉ ŘEŠENÍ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Austrálie</a:t>
            </a:r>
            <a:endParaRPr lang="cs-CZ" dirty="0"/>
          </a:p>
        </p:txBody>
      </p:sp>
      <p:pic>
        <p:nvPicPr>
          <p:cNvPr id="6" name="Zástupný symbol pro obsah 5" descr="povrch austrálie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12068" r="5771"/>
          <a:stretch>
            <a:fillRect/>
          </a:stretch>
        </p:blipFill>
        <p:spPr>
          <a:xfrm>
            <a:off x="0" y="1857364"/>
            <a:ext cx="5357818" cy="4695175"/>
          </a:xfrm>
        </p:spPr>
      </p:pic>
      <p:sp>
        <p:nvSpPr>
          <p:cNvPr id="7" name="Obdélník 6"/>
          <p:cNvSpPr/>
          <p:nvPr/>
        </p:nvSpPr>
        <p:spPr>
          <a:xfrm rot="3206938">
            <a:off x="3100516" y="4014616"/>
            <a:ext cx="271106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Velké předělové pohoří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071802" y="5286388"/>
            <a:ext cx="13644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Australské</a:t>
            </a:r>
          </a:p>
          <a:p>
            <a:pPr algn="ctr"/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Alpy</a:t>
            </a:r>
            <a:endParaRPr lang="cs-CZ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357290" y="2857496"/>
            <a:ext cx="169796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Velká písečná</a:t>
            </a:r>
          </a:p>
          <a:p>
            <a:pPr algn="ctr"/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poušť</a:t>
            </a:r>
            <a:endParaRPr lang="cs-CZ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785918" y="4143380"/>
            <a:ext cx="18861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Velká Viktoriina</a:t>
            </a:r>
          </a:p>
          <a:p>
            <a:pPr algn="ctr"/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poušť</a:t>
            </a:r>
            <a:endParaRPr lang="cs-CZ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3786190"/>
            <a:ext cx="13773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Gibsonova</a:t>
            </a:r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poušť</a:t>
            </a:r>
            <a:endParaRPr lang="cs-CZ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357554" y="6000768"/>
            <a:ext cx="158210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Tasmánie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Obdélník 12"/>
          <p:cNvSpPr/>
          <p:nvPr/>
        </p:nvSpPr>
        <p:spPr>
          <a:xfrm rot="3315014">
            <a:off x="3176554" y="2751800"/>
            <a:ext cx="254435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Velká útesová bariéra</a:t>
            </a:r>
            <a:endParaRPr lang="cs-CZ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7" name="Oblouk 16"/>
          <p:cNvSpPr/>
          <p:nvPr/>
        </p:nvSpPr>
        <p:spPr>
          <a:xfrm rot="20690572">
            <a:off x="3521222" y="2267133"/>
            <a:ext cx="1357322" cy="3071834"/>
          </a:xfrm>
          <a:prstGeom prst="arc">
            <a:avLst>
              <a:gd name="adj1" fmla="val 16267341"/>
              <a:gd name="adj2" fmla="val 952103"/>
            </a:avLst>
          </a:prstGeom>
          <a:ln>
            <a:prstDash val="sysDot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  <a:prstDash val="sysDash"/>
              </a:ln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572132" y="5143512"/>
            <a:ext cx="27478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Mount </a:t>
            </a:r>
            <a:r>
              <a:rPr lang="cs-CZ" sz="2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Kosciusko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21" name="Přímá spojovací šipka 20"/>
          <p:cNvCxnSpPr>
            <a:stCxn id="14" idx="1"/>
          </p:cNvCxnSpPr>
          <p:nvPr/>
        </p:nvCxnSpPr>
        <p:spPr>
          <a:xfrm rot="10800000" flipV="1">
            <a:off x="4500562" y="5374344"/>
            <a:ext cx="1071570" cy="549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 Austrálie</a:t>
            </a:r>
            <a:endParaRPr lang="cs-CZ" dirty="0"/>
          </a:p>
        </p:txBody>
      </p:sp>
      <p:pic>
        <p:nvPicPr>
          <p:cNvPr id="4" name="Zástupný symbol pro obsah 3" descr="vodstvo austráli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408" r="2380"/>
          <a:stretch>
            <a:fillRect/>
          </a:stretch>
        </p:blipFill>
        <p:spPr>
          <a:xfrm>
            <a:off x="0" y="1785926"/>
            <a:ext cx="5357818" cy="4373118"/>
          </a:xfrm>
        </p:spPr>
      </p:pic>
      <p:sp>
        <p:nvSpPr>
          <p:cNvPr id="5" name="Obdélník 4"/>
          <p:cNvSpPr/>
          <p:nvPr/>
        </p:nvSpPr>
        <p:spPr>
          <a:xfrm>
            <a:off x="3571868" y="4714884"/>
            <a:ext cx="95410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none" spc="0" dirty="0" smtClean="0">
                <a:ln w="11430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Murray</a:t>
            </a:r>
            <a:endParaRPr lang="cs-CZ" b="1" cap="none" spc="0" dirty="0">
              <a:ln w="11430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00430" y="4071942"/>
            <a:ext cx="97975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none" spc="0" dirty="0" err="1" smtClean="0">
                <a:ln w="11430">
                  <a:solidFill>
                    <a:schemeClr val="bg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Darling</a:t>
            </a:r>
            <a:endParaRPr lang="cs-CZ" b="1" cap="none" spc="0" dirty="0">
              <a:ln w="11430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 rot="4788999">
            <a:off x="4422395" y="3344719"/>
            <a:ext cx="19568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Tichý oceán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5715016"/>
            <a:ext cx="221887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Indický oceán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071120" y="4786322"/>
            <a:ext cx="18902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Velký</a:t>
            </a:r>
          </a:p>
          <a:p>
            <a:pPr algn="ctr"/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australský záliv</a:t>
            </a:r>
            <a:endParaRPr lang="cs-CZ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870410" y="2143116"/>
            <a:ext cx="11721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Korálové</a:t>
            </a:r>
          </a:p>
          <a:p>
            <a:pPr algn="ctr"/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moře</a:t>
            </a:r>
            <a:endParaRPr lang="cs-CZ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357686" y="4929198"/>
            <a:ext cx="187224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Tasmanovo</a:t>
            </a:r>
            <a:endParaRPr lang="cs-CZ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moře</a:t>
            </a:r>
            <a:endParaRPr lang="cs-CZ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Oceánie</a:t>
            </a:r>
            <a:endParaRPr lang="cs-CZ" dirty="0"/>
          </a:p>
        </p:txBody>
      </p:sp>
      <p:pic>
        <p:nvPicPr>
          <p:cNvPr id="3" name="Obrázek 2" descr="oceánie.png"/>
          <p:cNvPicPr>
            <a:picLocks noChangeAspect="1"/>
          </p:cNvPicPr>
          <p:nvPr/>
        </p:nvPicPr>
        <p:blipFill>
          <a:blip r:embed="rId2" cstate="print"/>
          <a:srcRect l="5364" t="2500"/>
          <a:stretch>
            <a:fillRect/>
          </a:stretch>
        </p:blipFill>
        <p:spPr>
          <a:xfrm>
            <a:off x="0" y="1285860"/>
            <a:ext cx="6300817" cy="5572140"/>
          </a:xfrm>
          <a:prstGeom prst="rect">
            <a:avLst/>
          </a:prstGeom>
        </p:spPr>
      </p:pic>
      <p:sp>
        <p:nvSpPr>
          <p:cNvPr id="4" name="Elipsa 3"/>
          <p:cNvSpPr/>
          <p:nvPr/>
        </p:nvSpPr>
        <p:spPr>
          <a:xfrm rot="1450893">
            <a:off x="1143229" y="3686298"/>
            <a:ext cx="2857520" cy="962146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 rot="1044978">
            <a:off x="1221466" y="2405831"/>
            <a:ext cx="2857520" cy="962146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 rot="4559351">
            <a:off x="3497265" y="2567541"/>
            <a:ext cx="3204381" cy="1299515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 rot="1044978">
            <a:off x="2674727" y="5193677"/>
            <a:ext cx="767158" cy="1128722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500166" y="3714752"/>
            <a:ext cx="21419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Melanésie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28728" y="2428868"/>
            <a:ext cx="23246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Mikronésie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071934" y="2500306"/>
            <a:ext cx="209704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Polynésie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357422" y="5429264"/>
            <a:ext cx="155683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b="1" cap="none" spc="0" dirty="0" smtClean="0">
                <a:ln/>
                <a:solidFill>
                  <a:schemeClr val="accent3"/>
                </a:solidFill>
                <a:effectLst/>
              </a:rPr>
              <a:t>Nový Zéland</a:t>
            </a:r>
            <a:endParaRPr lang="cs-CZ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 Oceánie</a:t>
            </a:r>
            <a:endParaRPr lang="cs-CZ" dirty="0"/>
          </a:p>
        </p:txBody>
      </p:sp>
      <p:pic>
        <p:nvPicPr>
          <p:cNvPr id="3" name="Obrázek 2" descr="oceánie.png"/>
          <p:cNvPicPr>
            <a:picLocks noChangeAspect="1"/>
          </p:cNvPicPr>
          <p:nvPr/>
        </p:nvPicPr>
        <p:blipFill>
          <a:blip r:embed="rId2" cstate="print"/>
          <a:srcRect l="5364" t="2500"/>
          <a:stretch>
            <a:fillRect/>
          </a:stretch>
        </p:blipFill>
        <p:spPr>
          <a:xfrm>
            <a:off x="0" y="1285860"/>
            <a:ext cx="6300817" cy="557214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928926" y="2928934"/>
            <a:ext cx="210865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Tichý oceán</a:t>
            </a:r>
            <a:endParaRPr lang="cs-CZ" sz="2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57356" y="5072074"/>
            <a:ext cx="14499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Tasmanovo</a:t>
            </a:r>
            <a:endParaRPr lang="cs-CZ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moře</a:t>
            </a:r>
            <a:endParaRPr lang="cs-CZ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28728" y="3857628"/>
            <a:ext cx="11721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Korálové</a:t>
            </a:r>
          </a:p>
          <a:p>
            <a:pPr algn="ctr"/>
            <a:r>
              <a:rPr lang="cs-CZ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moře</a:t>
            </a:r>
            <a:endParaRPr lang="cs-CZ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[cit. 2012-06-05]. Dostupný pod licencí GNU Free </a:t>
            </a:r>
            <a:r>
              <a:rPr lang="cs-CZ" sz="2000" dirty="0" err="1" smtClean="0"/>
              <a:t>Documentation</a:t>
            </a:r>
            <a:r>
              <a:rPr lang="cs-CZ" sz="2000" dirty="0" smtClean="0"/>
              <a:t> </a:t>
            </a:r>
            <a:r>
              <a:rPr lang="cs-CZ" sz="2000" dirty="0" err="1" smtClean="0"/>
              <a:t>License</a:t>
            </a:r>
            <a:r>
              <a:rPr lang="cs-CZ" sz="2000" dirty="0" smtClean="0"/>
              <a:t> na www: </a:t>
            </a:r>
            <a:r>
              <a:rPr lang="en-US" sz="2000" dirty="0" smtClean="0"/>
              <a:t>&lt;http://commons.wikimedia.org/wiki/File:Oceania_laea_location_map.svg?uselang=cs&gt;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[cit. 2012-06-05]. Dostupný pod licencí GNU Free </a:t>
            </a:r>
            <a:r>
              <a:rPr lang="cs-CZ" sz="2000" dirty="0" err="1" smtClean="0"/>
              <a:t>Documentation</a:t>
            </a:r>
            <a:r>
              <a:rPr lang="cs-CZ" sz="2000" dirty="0" smtClean="0"/>
              <a:t> </a:t>
            </a:r>
            <a:r>
              <a:rPr lang="cs-CZ" sz="2000" dirty="0" err="1" smtClean="0"/>
              <a:t>License</a:t>
            </a:r>
            <a:r>
              <a:rPr lang="cs-CZ" sz="2000" dirty="0" smtClean="0"/>
              <a:t> na www: </a:t>
            </a:r>
            <a:r>
              <a:rPr lang="en-US" sz="2000" dirty="0" smtClean="0"/>
              <a:t>&lt;http://commons.wikimedia.org/wiki/File:Australia_location_map.png?uselang=cs&gt;</a:t>
            </a:r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79</TotalTime>
  <Words>214</Words>
  <Application>Microsoft Office PowerPoint</Application>
  <PresentationFormat>Předvádění na obrazovce (4:3)</PresentationFormat>
  <Paragraphs>76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Lití písma</vt:lpstr>
      <vt:lpstr>ZŠP a ZŠS Uherský Brod projekt č. CZ.1.07/1.4.00/21.0961  Evropa a svět Č. DUMu:  VY_32_INOVACE_18_Austrálie a Oceánie</vt:lpstr>
      <vt:lpstr>Anotace</vt:lpstr>
      <vt:lpstr>AUSTRÁLIE</vt:lpstr>
      <vt:lpstr>Povrch Austrálie</vt:lpstr>
      <vt:lpstr>Vodstvo Austrálie</vt:lpstr>
      <vt:lpstr>OCEÁNIE</vt:lpstr>
      <vt:lpstr>Povrch Oceánie</vt:lpstr>
      <vt:lpstr>Vodstvo Oceánie</vt:lpstr>
      <vt:lpstr>SPRÁVNÉ ŘEŠENÍ</vt:lpstr>
      <vt:lpstr>Povrch Austrálie</vt:lpstr>
      <vt:lpstr>Vodstvo Austrálie</vt:lpstr>
      <vt:lpstr>Povrch Oceánie</vt:lpstr>
      <vt:lpstr>Vodstvo Oceánie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projekt č. CZ.1.07/1.4.00/21.0961 Evropa a svět   Č. DUMu:  VY_32_INOVACE_18_Austrálie a Oceánie</dc:title>
  <dc:creator>Petra</dc:creator>
  <cp:lastModifiedBy>Petra</cp:lastModifiedBy>
  <cp:revision>13</cp:revision>
  <dcterms:created xsi:type="dcterms:W3CDTF">2012-06-05T16:13:15Z</dcterms:created>
  <dcterms:modified xsi:type="dcterms:W3CDTF">2012-06-16T21:44:16Z</dcterms:modified>
</cp:coreProperties>
</file>