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wmf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wmf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3643314"/>
            <a:ext cx="7214770" cy="230124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Evropa a svět </a:t>
            </a:r>
            <a:r>
              <a:rPr lang="cs-CZ" sz="3600" dirty="0" err="1" smtClean="0"/>
              <a:t>Č.DUMu</a:t>
            </a:r>
            <a:r>
              <a:rPr lang="cs-CZ" sz="3600" smtClean="0"/>
              <a:t>:VY_32_INOVACE_19_ </a:t>
            </a:r>
            <a:r>
              <a:rPr lang="cs-CZ" sz="3600" dirty="0" smtClean="0"/>
              <a:t>Jihovýchodní 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1785926"/>
            <a:ext cx="6480048" cy="17526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b="1" dirty="0" smtClean="0"/>
              <a:t>Autor: Mgr. Petra Musilová</a:t>
            </a:r>
          </a:p>
          <a:p>
            <a:endParaRPr lang="cs-CZ" dirty="0" smtClean="0"/>
          </a:p>
          <a:p>
            <a:r>
              <a:rPr lang="cs-CZ" dirty="0" smtClean="0"/>
              <a:t>ZŠP a ZŠS Uherský Brod</a:t>
            </a:r>
            <a:br>
              <a:rPr lang="cs-CZ" dirty="0" smtClean="0"/>
            </a:br>
            <a:r>
              <a:rPr lang="cs-CZ" dirty="0" smtClean="0"/>
              <a:t>projekt č. CZ.1.07/1.4.00/21.0961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28"/>
            <a:ext cx="5718175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Anotace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600" dirty="0" smtClean="0"/>
              <a:t>Prezentace slouží k procvičení států jihovýchodní Evropy (poloha států, hlavní města, průmysl, zemědělství, památky, náboženství).</a:t>
            </a:r>
          </a:p>
          <a:p>
            <a:pPr>
              <a:buNone/>
            </a:pPr>
            <a:r>
              <a:rPr lang="cs-CZ" sz="2600" dirty="0" smtClean="0"/>
              <a:t>Při určování států žáci pracují s mapou Evropy </a:t>
            </a:r>
            <a:r>
              <a:rPr lang="cs-CZ" sz="2600" dirty="0" smtClean="0"/>
              <a:t>            a </a:t>
            </a:r>
            <a:r>
              <a:rPr lang="cs-CZ" sz="2600" dirty="0" smtClean="0"/>
              <a:t>spojují názvy s obrázkem, v ostatních úkolech zakroužkují nebo spojí obrázek </a:t>
            </a:r>
            <a:r>
              <a:rPr lang="cs-CZ" sz="2600" dirty="0" smtClean="0"/>
              <a:t>                     s </a:t>
            </a:r>
            <a:r>
              <a:rPr lang="cs-CZ" sz="2600" dirty="0" smtClean="0"/>
              <a:t>názvem státu.</a:t>
            </a:r>
          </a:p>
          <a:p>
            <a:pPr>
              <a:buNone/>
            </a:pPr>
            <a:r>
              <a:rPr lang="cs-CZ" sz="2600" dirty="0" smtClean="0"/>
              <a:t>Je určena pro žáky 8. ročníku.</a:t>
            </a:r>
          </a:p>
          <a:p>
            <a:pPr>
              <a:buNone/>
            </a:pPr>
            <a:r>
              <a:rPr lang="cs-CZ" sz="2600" dirty="0" smtClean="0"/>
              <a:t>Období vytvoření vzdělávacího materiálu – květen 2012.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Spoj názvy se státy jihovýchodní Evropy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Slovinsko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Chorvatsko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Bosna a Hercegovina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Srbsko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Černá Hora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Makedonie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Albánie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Rumunsko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Bulharsko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Turecko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Obrázek 3" descr="jihových evropa.png"/>
          <p:cNvPicPr>
            <a:picLocks noChangeAspect="1"/>
          </p:cNvPicPr>
          <p:nvPr/>
        </p:nvPicPr>
        <p:blipFill>
          <a:blip r:embed="rId2" cstate="print"/>
          <a:srcRect l="13899" r="10424" b="6005"/>
          <a:stretch>
            <a:fillRect/>
          </a:stretch>
        </p:blipFill>
        <p:spPr>
          <a:xfrm>
            <a:off x="0" y="1266933"/>
            <a:ext cx="4286248" cy="55910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Přiřaď ke státům hlavní města</a:t>
            </a:r>
            <a:endParaRPr lang="cs-CZ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Slovinsko</a:t>
            </a:r>
          </a:p>
          <a:p>
            <a:r>
              <a:rPr lang="cs-CZ" dirty="0" smtClean="0"/>
              <a:t>Chorvatsko</a:t>
            </a:r>
          </a:p>
          <a:p>
            <a:r>
              <a:rPr lang="cs-CZ" sz="2400" dirty="0" smtClean="0"/>
              <a:t>Bosna a Hercegovina</a:t>
            </a:r>
          </a:p>
          <a:p>
            <a:r>
              <a:rPr lang="cs-CZ" dirty="0" smtClean="0"/>
              <a:t>Srbsko</a:t>
            </a:r>
          </a:p>
          <a:p>
            <a:r>
              <a:rPr lang="cs-CZ" dirty="0" smtClean="0"/>
              <a:t>Černá Hora</a:t>
            </a:r>
          </a:p>
          <a:p>
            <a:r>
              <a:rPr lang="cs-CZ" dirty="0" smtClean="0"/>
              <a:t>Makedonie</a:t>
            </a:r>
          </a:p>
          <a:p>
            <a:r>
              <a:rPr lang="cs-CZ" dirty="0" smtClean="0"/>
              <a:t>Albánie</a:t>
            </a:r>
          </a:p>
          <a:p>
            <a:r>
              <a:rPr lang="cs-CZ" dirty="0" smtClean="0"/>
              <a:t>Rumunsko</a:t>
            </a:r>
          </a:p>
          <a:p>
            <a:r>
              <a:rPr lang="cs-CZ" dirty="0" smtClean="0"/>
              <a:t>Bulharsko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Sofia</a:t>
            </a:r>
          </a:p>
          <a:p>
            <a:r>
              <a:rPr lang="cs-CZ" dirty="0" smtClean="0"/>
              <a:t>Skopje</a:t>
            </a:r>
          </a:p>
          <a:p>
            <a:r>
              <a:rPr lang="cs-CZ" dirty="0" smtClean="0"/>
              <a:t>Tirana</a:t>
            </a:r>
          </a:p>
          <a:p>
            <a:r>
              <a:rPr lang="cs-CZ" dirty="0" smtClean="0"/>
              <a:t>Bělehrad</a:t>
            </a:r>
          </a:p>
          <a:p>
            <a:r>
              <a:rPr lang="cs-CZ" dirty="0" smtClean="0"/>
              <a:t>Sarajevo</a:t>
            </a:r>
          </a:p>
          <a:p>
            <a:r>
              <a:rPr lang="cs-CZ" dirty="0" err="1" smtClean="0"/>
              <a:t>Podgorica</a:t>
            </a:r>
            <a:endParaRPr lang="cs-CZ" dirty="0" smtClean="0"/>
          </a:p>
          <a:p>
            <a:r>
              <a:rPr lang="cs-CZ" dirty="0" smtClean="0"/>
              <a:t>Záhřeb</a:t>
            </a:r>
          </a:p>
          <a:p>
            <a:r>
              <a:rPr lang="cs-CZ" dirty="0" smtClean="0"/>
              <a:t>Lublaň</a:t>
            </a:r>
          </a:p>
          <a:p>
            <a:r>
              <a:rPr lang="cs-CZ" dirty="0" smtClean="0"/>
              <a:t>Bukurešť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co se v jihovýchodní Evropě pěstuje: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7" name="Picture 3" descr="C:\Users\Petra\AppData\Local\Microsoft\Windows\Temporary Internet Files\Content.IE5\UMIAL0QC\MP9002898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2928958" cy="1942875"/>
          </a:xfrm>
          <a:prstGeom prst="rect">
            <a:avLst/>
          </a:prstGeom>
          <a:noFill/>
        </p:spPr>
      </p:pic>
      <p:pic>
        <p:nvPicPr>
          <p:cNvPr id="1029" name="Picture 5" descr="C:\Users\Petra\AppData\Local\Microsoft\Windows\Temporary Internet Files\Content.IE5\XEKPTWFO\MC9002909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071678"/>
            <a:ext cx="1606990" cy="1258432"/>
          </a:xfrm>
          <a:prstGeom prst="rect">
            <a:avLst/>
          </a:prstGeom>
          <a:noFill/>
        </p:spPr>
      </p:pic>
      <p:pic>
        <p:nvPicPr>
          <p:cNvPr id="1030" name="Picture 6" descr="C:\Users\Petra\AppData\Local\Microsoft\Windows\Temporary Internet Files\Content.IE5\36DGAH7T\MP9004221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285860"/>
            <a:ext cx="1677795" cy="1857364"/>
          </a:xfrm>
          <a:prstGeom prst="rect">
            <a:avLst/>
          </a:prstGeom>
          <a:noFill/>
        </p:spPr>
      </p:pic>
      <p:pic>
        <p:nvPicPr>
          <p:cNvPr id="1031" name="Picture 7" descr="C:\Users\Petra\AppData\Local\Microsoft\Windows\Temporary Internet Files\Content.IE5\UMIAL0QC\MC90014954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4786322"/>
            <a:ext cx="2109457" cy="1893683"/>
          </a:xfrm>
          <a:prstGeom prst="rect">
            <a:avLst/>
          </a:prstGeom>
          <a:noFill/>
        </p:spPr>
      </p:pic>
      <p:pic>
        <p:nvPicPr>
          <p:cNvPr id="1032" name="Picture 8" descr="C:\Users\Petra\AppData\Local\Microsoft\Windows\Temporary Internet Files\Content.IE5\XEKPTWFO\MC90044171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2357430"/>
            <a:ext cx="1928826" cy="1928826"/>
          </a:xfrm>
          <a:prstGeom prst="rect">
            <a:avLst/>
          </a:prstGeom>
          <a:noFill/>
        </p:spPr>
      </p:pic>
      <p:pic>
        <p:nvPicPr>
          <p:cNvPr id="1033" name="Picture 9" descr="C:\Users\Petra\AppData\Local\Microsoft\Windows\Temporary Internet Files\Content.IE5\36DGAH7T\MP9004332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3786190"/>
            <a:ext cx="1928826" cy="2889831"/>
          </a:xfrm>
          <a:prstGeom prst="rect">
            <a:avLst/>
          </a:prstGeom>
          <a:noFill/>
        </p:spPr>
      </p:pic>
      <p:pic>
        <p:nvPicPr>
          <p:cNvPr id="1034" name="Picture 10" descr="C:\Users\Petra\AppData\Local\Microsoft\Windows\Temporary Internet Files\Content.IE5\UMIAL0QC\MP90043314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3786190"/>
            <a:ext cx="2000264" cy="2596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64" y="0"/>
            <a:ext cx="8715436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proč jezdí lidé do jihovýchodní Evropy: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5" name="Obrázek 14" descr="S63004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928670"/>
            <a:ext cx="2857520" cy="2143140"/>
          </a:xfrm>
          <a:prstGeom prst="rect">
            <a:avLst/>
          </a:prstGeom>
        </p:spPr>
      </p:pic>
      <p:pic>
        <p:nvPicPr>
          <p:cNvPr id="16" name="Obrázek 15" descr="005.jpg"/>
          <p:cNvPicPr>
            <a:picLocks noChangeAspect="1"/>
          </p:cNvPicPr>
          <p:nvPr/>
        </p:nvPicPr>
        <p:blipFill>
          <a:blip r:embed="rId3" cstate="print"/>
          <a:srcRect r="41404" b="70833"/>
          <a:stretch>
            <a:fillRect/>
          </a:stretch>
        </p:blipFill>
        <p:spPr>
          <a:xfrm>
            <a:off x="6222087" y="928670"/>
            <a:ext cx="2921913" cy="2000240"/>
          </a:xfrm>
          <a:prstGeom prst="rect">
            <a:avLst/>
          </a:prstGeom>
        </p:spPr>
      </p:pic>
      <p:pic>
        <p:nvPicPr>
          <p:cNvPr id="17" name="Obrázek 16" descr="002.jpg"/>
          <p:cNvPicPr>
            <a:picLocks noChangeAspect="1"/>
          </p:cNvPicPr>
          <p:nvPr/>
        </p:nvPicPr>
        <p:blipFill>
          <a:blip r:embed="rId4" cstate="print"/>
          <a:srcRect r="41263" b="70833"/>
          <a:stretch>
            <a:fillRect/>
          </a:stretch>
        </p:blipFill>
        <p:spPr>
          <a:xfrm>
            <a:off x="3214678" y="2786058"/>
            <a:ext cx="2928958" cy="2000240"/>
          </a:xfrm>
          <a:prstGeom prst="rect">
            <a:avLst/>
          </a:prstGeom>
        </p:spPr>
      </p:pic>
      <p:pic>
        <p:nvPicPr>
          <p:cNvPr id="18" name="Obrázek 17" descr="001.jpg"/>
          <p:cNvPicPr>
            <a:picLocks noChangeAspect="1"/>
          </p:cNvPicPr>
          <p:nvPr/>
        </p:nvPicPr>
        <p:blipFill>
          <a:blip r:embed="rId5" cstate="print"/>
          <a:srcRect r="41263" b="70833"/>
          <a:stretch>
            <a:fillRect/>
          </a:stretch>
        </p:blipFill>
        <p:spPr>
          <a:xfrm>
            <a:off x="142844" y="4955310"/>
            <a:ext cx="2786082" cy="1902690"/>
          </a:xfrm>
          <a:prstGeom prst="rect">
            <a:avLst/>
          </a:prstGeom>
        </p:spPr>
      </p:pic>
      <p:pic>
        <p:nvPicPr>
          <p:cNvPr id="19" name="Obrázek 18" descr="S63009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4714884"/>
            <a:ext cx="2857488" cy="2143116"/>
          </a:xfrm>
          <a:prstGeom prst="rect">
            <a:avLst/>
          </a:prstGeom>
        </p:spPr>
      </p:pic>
      <p:pic>
        <p:nvPicPr>
          <p:cNvPr id="2061" name="Picture 13" descr="C:\Users\Petra\AppData\Local\Microsoft\Windows\Temporary Internet Files\Content.IE5\36DGAH7T\MC90001357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928670"/>
            <a:ext cx="1857388" cy="1530789"/>
          </a:xfrm>
          <a:prstGeom prst="rect">
            <a:avLst/>
          </a:prstGeom>
          <a:noFill/>
        </p:spPr>
      </p:pic>
      <p:pic>
        <p:nvPicPr>
          <p:cNvPr id="2062" name="Picture 14" descr="C:\Users\Petra\AppData\Local\Microsoft\Windows\Temporary Internet Files\Content.IE5\PKVLCBSV\MP90040921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5143512"/>
            <a:ext cx="2357422" cy="1571001"/>
          </a:xfrm>
          <a:prstGeom prst="rect">
            <a:avLst/>
          </a:prstGeom>
          <a:noFill/>
        </p:spPr>
      </p:pic>
      <p:pic>
        <p:nvPicPr>
          <p:cNvPr id="2063" name="Picture 15" descr="C:\Users\Petra\AppData\Local\Microsoft\Windows\Temporary Internet Files\Content.IE5\PKVLCBSV\MC90019816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3214686"/>
            <a:ext cx="2143140" cy="1468116"/>
          </a:xfrm>
          <a:prstGeom prst="rect">
            <a:avLst/>
          </a:prstGeom>
          <a:noFill/>
        </p:spPr>
      </p:pic>
      <p:pic>
        <p:nvPicPr>
          <p:cNvPr id="2064" name="Picture 16" descr="C:\Users\Petra\AppData\Local\Microsoft\Windows\Temporary Internet Files\Content.IE5\PKVLCBSV\MP900431667[1].jpg"/>
          <p:cNvPicPr>
            <a:picLocks noChangeAspect="1" noChangeArrowheads="1"/>
          </p:cNvPicPr>
          <p:nvPr/>
        </p:nvPicPr>
        <p:blipFill>
          <a:blip r:embed="rId10" cstate="print"/>
          <a:srcRect r="28000" b="56000"/>
          <a:stretch>
            <a:fillRect/>
          </a:stretch>
        </p:blipFill>
        <p:spPr bwMode="auto">
          <a:xfrm>
            <a:off x="214282" y="3214686"/>
            <a:ext cx="2571768" cy="1571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7467600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která náboženství vyznávají lidé </a:t>
            </a:r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v </a:t>
            </a:r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jihovýchodní Evropě: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C:\Users\Petra\AppData\Local\Microsoft\Windows\Temporary Internet Files\Content.IE5\36DGAH7T\MP9001812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1895250" cy="3000396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UMIAL0QC\MC9004363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428736"/>
            <a:ext cx="1828572" cy="1828572"/>
          </a:xfrm>
          <a:prstGeom prst="rect">
            <a:avLst/>
          </a:prstGeom>
          <a:noFill/>
        </p:spPr>
      </p:pic>
      <p:pic>
        <p:nvPicPr>
          <p:cNvPr id="3077" name="Picture 5" descr="C:\Users\Petra\AppData\Local\Microsoft\Windows\Temporary Internet Files\Content.IE5\PKVLCBSV\MP90040040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071942"/>
            <a:ext cx="3607209" cy="2403867"/>
          </a:xfrm>
          <a:prstGeom prst="rect">
            <a:avLst/>
          </a:prstGeom>
          <a:noFill/>
        </p:spPr>
      </p:pic>
      <p:pic>
        <p:nvPicPr>
          <p:cNvPr id="3076" name="Picture 4" descr="C:\Users\Petra\AppData\Local\Microsoft\Windows\Temporary Internet Files\Content.IE5\XEKPTWFO\MC9003098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5500702"/>
            <a:ext cx="1857388" cy="1241047"/>
          </a:xfrm>
          <a:prstGeom prst="rect">
            <a:avLst/>
          </a:prstGeom>
          <a:noFill/>
        </p:spPr>
      </p:pic>
      <p:pic>
        <p:nvPicPr>
          <p:cNvPr id="3079" name="Picture 7" descr="C:\Users\Petra\AppData\Local\Microsoft\Windows\Temporary Internet Files\Content.IE5\UMIAL0QC\MM90035657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1357298"/>
            <a:ext cx="1785946" cy="2143135"/>
          </a:xfrm>
          <a:prstGeom prst="rect">
            <a:avLst/>
          </a:prstGeom>
          <a:noFill/>
        </p:spPr>
      </p:pic>
      <p:pic>
        <p:nvPicPr>
          <p:cNvPr id="3081" name="Picture 9" descr="C:\Users\Petra\AppData\Local\Microsoft\Windows\Temporary Internet Files\Content.IE5\XEKPTWFO\MC90019405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4572008"/>
            <a:ext cx="1571636" cy="211683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85720" y="4286256"/>
            <a:ext cx="16193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Křesťanství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76057" y="3500438"/>
            <a:ext cx="158248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err="1" smtClean="0">
                <a:ln/>
                <a:solidFill>
                  <a:schemeClr val="accent3"/>
                </a:solidFill>
              </a:rPr>
              <a:t>Budhismus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1892" y="6143644"/>
            <a:ext cx="16530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Hinduismus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22835" y="3214686"/>
            <a:ext cx="13099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Židovství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305308" y="4643446"/>
            <a:ext cx="8386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Islám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0034" y="2714620"/>
            <a:ext cx="7470648" cy="1143000"/>
          </a:xfrm>
        </p:spPr>
        <p:txBody>
          <a:bodyPr/>
          <a:lstStyle/>
          <a:p>
            <a:pPr algn="ct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SPRÁVNÉ ŘEŠENÍ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Spoj názvy se státy jihovýchodní Evropy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Chorvatsko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Bosna a Hercegovina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Černá Hora</a:t>
            </a:r>
          </a:p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Makedonie</a:t>
            </a:r>
          </a:p>
        </p:txBody>
      </p:sp>
      <p:pic>
        <p:nvPicPr>
          <p:cNvPr id="4" name="Obrázek 3" descr="jihových evropa.png"/>
          <p:cNvPicPr>
            <a:picLocks noChangeAspect="1"/>
          </p:cNvPicPr>
          <p:nvPr/>
        </p:nvPicPr>
        <p:blipFill>
          <a:blip r:embed="rId2" cstate="print"/>
          <a:srcRect l="13899" r="10424" b="6005"/>
          <a:stretch>
            <a:fillRect/>
          </a:stretch>
        </p:blipFill>
        <p:spPr>
          <a:xfrm>
            <a:off x="0" y="1266933"/>
            <a:ext cx="4286248" cy="5591067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000232" y="3571876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Rumunsko</a:t>
            </a:r>
          </a:p>
        </p:txBody>
      </p:sp>
      <p:sp>
        <p:nvSpPr>
          <p:cNvPr id="7" name="Obdélník 6"/>
          <p:cNvSpPr/>
          <p:nvPr/>
        </p:nvSpPr>
        <p:spPr>
          <a:xfrm>
            <a:off x="2571736" y="4286256"/>
            <a:ext cx="1313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Bulharsko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14480" y="5286388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Albánie</a:t>
            </a:r>
          </a:p>
        </p:txBody>
      </p:sp>
      <p:sp>
        <p:nvSpPr>
          <p:cNvPr id="9" name="Obdélník 8"/>
          <p:cNvSpPr/>
          <p:nvPr/>
        </p:nvSpPr>
        <p:spPr>
          <a:xfrm>
            <a:off x="142844" y="3857628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Slovinsko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071802" y="4714884"/>
            <a:ext cx="1065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Turecko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71604" y="4286256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Srbsko</a:t>
            </a:r>
          </a:p>
        </p:txBody>
      </p:sp>
      <p:cxnSp>
        <p:nvCxnSpPr>
          <p:cNvPr id="13" name="Přímá spojovací šipka 12"/>
          <p:cNvCxnSpPr/>
          <p:nvPr/>
        </p:nvCxnSpPr>
        <p:spPr>
          <a:xfrm rot="10800000" flipV="1">
            <a:off x="1285852" y="1857364"/>
            <a:ext cx="3071834" cy="24288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1500166" y="2357430"/>
            <a:ext cx="2928958" cy="2357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0800000" flipV="1">
            <a:off x="2500298" y="3286124"/>
            <a:ext cx="1928826" cy="17859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0800000" flipV="1">
            <a:off x="1857356" y="2857496"/>
            <a:ext cx="2500330" cy="207170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Přiřaď ke státům hlavní města</a:t>
            </a:r>
            <a:endParaRPr lang="cs-CZ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357290" y="1500174"/>
            <a:ext cx="547212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Slovinsko - Lublaň</a:t>
            </a:r>
          </a:p>
          <a:p>
            <a:r>
              <a:rPr lang="cs-CZ" dirty="0" smtClean="0"/>
              <a:t>Chorvatsko - Záhřeb</a:t>
            </a:r>
          </a:p>
          <a:p>
            <a:r>
              <a:rPr lang="cs-CZ" sz="2400" dirty="0" smtClean="0"/>
              <a:t>Bosna a Hercegovina - Sarajevo</a:t>
            </a:r>
          </a:p>
          <a:p>
            <a:r>
              <a:rPr lang="cs-CZ" dirty="0" smtClean="0"/>
              <a:t>Srbsko - Bělehrad</a:t>
            </a:r>
          </a:p>
          <a:p>
            <a:r>
              <a:rPr lang="cs-CZ" dirty="0" smtClean="0"/>
              <a:t>Černá Hora - </a:t>
            </a:r>
            <a:r>
              <a:rPr lang="cs-CZ" dirty="0" err="1" smtClean="0"/>
              <a:t>Podgorica</a:t>
            </a:r>
            <a:endParaRPr lang="cs-CZ" dirty="0" smtClean="0"/>
          </a:p>
          <a:p>
            <a:r>
              <a:rPr lang="cs-CZ" dirty="0" smtClean="0"/>
              <a:t>Makedonie - Skopje</a:t>
            </a:r>
          </a:p>
          <a:p>
            <a:r>
              <a:rPr lang="cs-CZ" dirty="0" smtClean="0"/>
              <a:t>Albánie - Tirana</a:t>
            </a:r>
          </a:p>
          <a:p>
            <a:r>
              <a:rPr lang="cs-CZ" dirty="0" smtClean="0"/>
              <a:t>Rumunsko - Bukurešť</a:t>
            </a:r>
          </a:p>
          <a:p>
            <a:r>
              <a:rPr lang="cs-CZ" dirty="0" smtClean="0"/>
              <a:t>Bulharsko - Sofia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co se v jihovýchodní Evropě pěstuje: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7" name="Picture 3" descr="C:\Users\Petra\AppData\Local\Microsoft\Windows\Temporary Internet Files\Content.IE5\UMIAL0QC\MP9002898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2928958" cy="1942875"/>
          </a:xfrm>
          <a:prstGeom prst="rect">
            <a:avLst/>
          </a:prstGeom>
          <a:noFill/>
        </p:spPr>
      </p:pic>
      <p:pic>
        <p:nvPicPr>
          <p:cNvPr id="1029" name="Picture 5" descr="C:\Users\Petra\AppData\Local\Microsoft\Windows\Temporary Internet Files\Content.IE5\XEKPTWFO\MC9002909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071678"/>
            <a:ext cx="1606990" cy="1258432"/>
          </a:xfrm>
          <a:prstGeom prst="rect">
            <a:avLst/>
          </a:prstGeom>
          <a:noFill/>
        </p:spPr>
      </p:pic>
      <p:pic>
        <p:nvPicPr>
          <p:cNvPr id="1030" name="Picture 6" descr="C:\Users\Petra\AppData\Local\Microsoft\Windows\Temporary Internet Files\Content.IE5\36DGAH7T\MP9004221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285860"/>
            <a:ext cx="1677795" cy="1857364"/>
          </a:xfrm>
          <a:prstGeom prst="rect">
            <a:avLst/>
          </a:prstGeom>
          <a:noFill/>
        </p:spPr>
      </p:pic>
      <p:pic>
        <p:nvPicPr>
          <p:cNvPr id="1031" name="Picture 7" descr="C:\Users\Petra\AppData\Local\Microsoft\Windows\Temporary Internet Files\Content.IE5\UMIAL0QC\MC90014954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4786322"/>
            <a:ext cx="2109457" cy="1893683"/>
          </a:xfrm>
          <a:prstGeom prst="rect">
            <a:avLst/>
          </a:prstGeom>
          <a:noFill/>
        </p:spPr>
      </p:pic>
      <p:pic>
        <p:nvPicPr>
          <p:cNvPr id="1032" name="Picture 8" descr="C:\Users\Petra\AppData\Local\Microsoft\Windows\Temporary Internet Files\Content.IE5\XEKPTWFO\MC90044171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2357430"/>
            <a:ext cx="1928826" cy="1928826"/>
          </a:xfrm>
          <a:prstGeom prst="rect">
            <a:avLst/>
          </a:prstGeom>
          <a:noFill/>
        </p:spPr>
      </p:pic>
      <p:pic>
        <p:nvPicPr>
          <p:cNvPr id="1033" name="Picture 9" descr="C:\Users\Petra\AppData\Local\Microsoft\Windows\Temporary Internet Files\Content.IE5\36DGAH7T\MP9004332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3786190"/>
            <a:ext cx="1928826" cy="2889831"/>
          </a:xfrm>
          <a:prstGeom prst="rect">
            <a:avLst/>
          </a:prstGeom>
          <a:noFill/>
        </p:spPr>
      </p:pic>
      <p:pic>
        <p:nvPicPr>
          <p:cNvPr id="1034" name="Picture 10" descr="C:\Users\Petra\AppData\Local\Microsoft\Windows\Temporary Internet Files\Content.IE5\UMIAL0QC\MP90043314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3786190"/>
            <a:ext cx="2000264" cy="2596140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214282" y="1000108"/>
            <a:ext cx="3286148" cy="264320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6643702" y="1000108"/>
            <a:ext cx="2500298" cy="25003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715140" y="3571876"/>
            <a:ext cx="2285984" cy="328612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714744" y="4357670"/>
            <a:ext cx="2500298" cy="25003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64" y="0"/>
            <a:ext cx="8715436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proč jezdí lidé do jihovýchodní Evropy: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5" name="Obrázek 14" descr="S63004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928670"/>
            <a:ext cx="2857520" cy="2143140"/>
          </a:xfrm>
          <a:prstGeom prst="rect">
            <a:avLst/>
          </a:prstGeom>
        </p:spPr>
      </p:pic>
      <p:pic>
        <p:nvPicPr>
          <p:cNvPr id="16" name="Obrázek 15" descr="005.jpg"/>
          <p:cNvPicPr>
            <a:picLocks noChangeAspect="1"/>
          </p:cNvPicPr>
          <p:nvPr/>
        </p:nvPicPr>
        <p:blipFill>
          <a:blip r:embed="rId3" cstate="print"/>
          <a:srcRect r="41404" b="70833"/>
          <a:stretch>
            <a:fillRect/>
          </a:stretch>
        </p:blipFill>
        <p:spPr>
          <a:xfrm>
            <a:off x="6222087" y="928670"/>
            <a:ext cx="2921913" cy="2000240"/>
          </a:xfrm>
          <a:prstGeom prst="rect">
            <a:avLst/>
          </a:prstGeom>
        </p:spPr>
      </p:pic>
      <p:pic>
        <p:nvPicPr>
          <p:cNvPr id="17" name="Obrázek 16" descr="002.jpg"/>
          <p:cNvPicPr>
            <a:picLocks noChangeAspect="1"/>
          </p:cNvPicPr>
          <p:nvPr/>
        </p:nvPicPr>
        <p:blipFill>
          <a:blip r:embed="rId4" cstate="print"/>
          <a:srcRect r="41263" b="70833"/>
          <a:stretch>
            <a:fillRect/>
          </a:stretch>
        </p:blipFill>
        <p:spPr>
          <a:xfrm>
            <a:off x="3214678" y="2786058"/>
            <a:ext cx="2928958" cy="2000240"/>
          </a:xfrm>
          <a:prstGeom prst="rect">
            <a:avLst/>
          </a:prstGeom>
        </p:spPr>
      </p:pic>
      <p:pic>
        <p:nvPicPr>
          <p:cNvPr id="18" name="Obrázek 17" descr="001.jpg"/>
          <p:cNvPicPr>
            <a:picLocks noChangeAspect="1"/>
          </p:cNvPicPr>
          <p:nvPr/>
        </p:nvPicPr>
        <p:blipFill>
          <a:blip r:embed="rId5" cstate="print"/>
          <a:srcRect r="41263" b="70833"/>
          <a:stretch>
            <a:fillRect/>
          </a:stretch>
        </p:blipFill>
        <p:spPr>
          <a:xfrm>
            <a:off x="142844" y="4955310"/>
            <a:ext cx="2786082" cy="1902690"/>
          </a:xfrm>
          <a:prstGeom prst="rect">
            <a:avLst/>
          </a:prstGeom>
        </p:spPr>
      </p:pic>
      <p:pic>
        <p:nvPicPr>
          <p:cNvPr id="19" name="Obrázek 18" descr="S63009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4714884"/>
            <a:ext cx="2857488" cy="2143116"/>
          </a:xfrm>
          <a:prstGeom prst="rect">
            <a:avLst/>
          </a:prstGeom>
        </p:spPr>
      </p:pic>
      <p:pic>
        <p:nvPicPr>
          <p:cNvPr id="2061" name="Picture 13" descr="C:\Users\Petra\AppData\Local\Microsoft\Windows\Temporary Internet Files\Content.IE5\36DGAH7T\MC90001357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928670"/>
            <a:ext cx="1857388" cy="1530789"/>
          </a:xfrm>
          <a:prstGeom prst="rect">
            <a:avLst/>
          </a:prstGeom>
          <a:noFill/>
        </p:spPr>
      </p:pic>
      <p:pic>
        <p:nvPicPr>
          <p:cNvPr id="2062" name="Picture 14" descr="C:\Users\Petra\AppData\Local\Microsoft\Windows\Temporary Internet Files\Content.IE5\PKVLCBSV\MP90040921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5143512"/>
            <a:ext cx="2357422" cy="1571001"/>
          </a:xfrm>
          <a:prstGeom prst="rect">
            <a:avLst/>
          </a:prstGeom>
          <a:noFill/>
        </p:spPr>
      </p:pic>
      <p:pic>
        <p:nvPicPr>
          <p:cNvPr id="2063" name="Picture 15" descr="C:\Users\Petra\AppData\Local\Microsoft\Windows\Temporary Internet Files\Content.IE5\PKVLCBSV\MC90019816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3214686"/>
            <a:ext cx="2143140" cy="1468116"/>
          </a:xfrm>
          <a:prstGeom prst="rect">
            <a:avLst/>
          </a:prstGeom>
          <a:noFill/>
        </p:spPr>
      </p:pic>
      <p:pic>
        <p:nvPicPr>
          <p:cNvPr id="2064" name="Picture 16" descr="C:\Users\Petra\AppData\Local\Microsoft\Windows\Temporary Internet Files\Content.IE5\PKVLCBSV\MP900431667[1].jpg"/>
          <p:cNvPicPr>
            <a:picLocks noChangeAspect="1" noChangeArrowheads="1"/>
          </p:cNvPicPr>
          <p:nvPr/>
        </p:nvPicPr>
        <p:blipFill>
          <a:blip r:embed="rId10" cstate="print"/>
          <a:srcRect r="28000" b="56000"/>
          <a:stretch>
            <a:fillRect/>
          </a:stretch>
        </p:blipFill>
        <p:spPr bwMode="auto">
          <a:xfrm>
            <a:off x="214282" y="3214686"/>
            <a:ext cx="2571768" cy="1571612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0" y="785794"/>
            <a:ext cx="3286148" cy="23574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6000760" y="785794"/>
            <a:ext cx="3286148" cy="23574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6000760" y="4643446"/>
            <a:ext cx="3286148" cy="23574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0" y="4857760"/>
            <a:ext cx="3143240" cy="200024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3071802" y="2571744"/>
            <a:ext cx="3286148" cy="23574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7467600" cy="114300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Vyber, která náboženství vyznávají lidé </a:t>
            </a:r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v </a:t>
            </a:r>
            <a:r>
              <a:rPr lang="cs-CZ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jihovýchodní Evropě:</a:t>
            </a:r>
            <a:endParaRPr lang="cs-CZ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C:\Users\Petra\AppData\Local\Microsoft\Windows\Temporary Internet Files\Content.IE5\36DGAH7T\MP9001812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1895250" cy="3000396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UMIAL0QC\MC9004363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428736"/>
            <a:ext cx="1828572" cy="1828572"/>
          </a:xfrm>
          <a:prstGeom prst="rect">
            <a:avLst/>
          </a:prstGeom>
          <a:noFill/>
        </p:spPr>
      </p:pic>
      <p:pic>
        <p:nvPicPr>
          <p:cNvPr id="3077" name="Picture 5" descr="C:\Users\Petra\AppData\Local\Microsoft\Windows\Temporary Internet Files\Content.IE5\PKVLCBSV\MP90040040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071942"/>
            <a:ext cx="3607209" cy="2403867"/>
          </a:xfrm>
          <a:prstGeom prst="rect">
            <a:avLst/>
          </a:prstGeom>
          <a:noFill/>
        </p:spPr>
      </p:pic>
      <p:pic>
        <p:nvPicPr>
          <p:cNvPr id="3076" name="Picture 4" descr="C:\Users\Petra\AppData\Local\Microsoft\Windows\Temporary Internet Files\Content.IE5\XEKPTWFO\MC9003098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5500702"/>
            <a:ext cx="1857388" cy="1241047"/>
          </a:xfrm>
          <a:prstGeom prst="rect">
            <a:avLst/>
          </a:prstGeom>
          <a:noFill/>
        </p:spPr>
      </p:pic>
      <p:pic>
        <p:nvPicPr>
          <p:cNvPr id="3079" name="Picture 7" descr="C:\Users\Petra\AppData\Local\Microsoft\Windows\Temporary Internet Files\Content.IE5\UMIAL0QC\MM90035657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1357298"/>
            <a:ext cx="1785946" cy="2143135"/>
          </a:xfrm>
          <a:prstGeom prst="rect">
            <a:avLst/>
          </a:prstGeom>
          <a:noFill/>
        </p:spPr>
      </p:pic>
      <p:pic>
        <p:nvPicPr>
          <p:cNvPr id="3081" name="Picture 9" descr="C:\Users\Petra\AppData\Local\Microsoft\Windows\Temporary Internet Files\Content.IE5\XEKPTWFO\MC90019405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4" y="4572008"/>
            <a:ext cx="1571636" cy="211683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85720" y="4286256"/>
            <a:ext cx="161935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Křesťanství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76057" y="3500438"/>
            <a:ext cx="158248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err="1" smtClean="0">
                <a:ln/>
                <a:solidFill>
                  <a:schemeClr val="accent3"/>
                </a:solidFill>
              </a:rPr>
              <a:t>Budhismus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1892" y="6143644"/>
            <a:ext cx="16530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Hinduismus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22835" y="3214686"/>
            <a:ext cx="13099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Židovství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305308" y="4643446"/>
            <a:ext cx="8386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/>
                <a:solidFill>
                  <a:schemeClr val="accent3"/>
                </a:solidFill>
              </a:rPr>
              <a:t>Islám</a:t>
            </a:r>
            <a:endParaRPr lang="cs-CZ" sz="2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0" y="1142984"/>
            <a:ext cx="2571768" cy="39290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 rot="16200000">
            <a:off x="5107785" y="3178943"/>
            <a:ext cx="3000396" cy="435771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Citace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Mapa před úpravou: </a:t>
            </a:r>
            <a:r>
              <a:rPr lang="cs-CZ" sz="2000" dirty="0" err="1" smtClean="0"/>
              <a:t>Captain</a:t>
            </a:r>
            <a:r>
              <a:rPr lang="cs-CZ" sz="2000" dirty="0" smtClean="0"/>
              <a:t> </a:t>
            </a:r>
            <a:r>
              <a:rPr lang="cs-CZ" sz="2000" dirty="0" err="1" smtClean="0"/>
              <a:t>Blood</a:t>
            </a:r>
            <a:r>
              <a:rPr lang="cs-CZ" sz="2000" dirty="0" smtClean="0"/>
              <a:t>.[cit. 2012-06-11]. Dostupná pod licencí GNU Free </a:t>
            </a:r>
            <a:r>
              <a:rPr lang="cs-CZ" sz="2000" dirty="0" err="1" smtClean="0"/>
              <a:t>Documentation</a:t>
            </a:r>
            <a:r>
              <a:rPr lang="cs-CZ" sz="2000" dirty="0" smtClean="0"/>
              <a:t> </a:t>
            </a:r>
            <a:r>
              <a:rPr lang="cs-CZ" sz="2000" dirty="0" err="1" smtClean="0"/>
              <a:t>License</a:t>
            </a:r>
            <a:r>
              <a:rPr lang="cs-CZ" sz="2000" dirty="0" smtClean="0"/>
              <a:t> na www: </a:t>
            </a:r>
            <a:r>
              <a:rPr lang="en-US" sz="2000" dirty="0" smtClean="0"/>
              <a:t>&lt;http://cs.wikipedia.org/wiki/Soubor:Suedosteuropa.png&gt;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Snímek 6: foto archiv autora</a:t>
            </a:r>
          </a:p>
          <a:p>
            <a:pPr>
              <a:buNone/>
            </a:pPr>
            <a:r>
              <a:rPr lang="cs-CZ" sz="2000" b="1" dirty="0" smtClean="0"/>
              <a:t>Ostatní obrázky </a:t>
            </a:r>
            <a:r>
              <a:rPr lang="cs-CZ" sz="2000" dirty="0" smtClean="0"/>
              <a:t>dostupné na www: http://office.</a:t>
            </a:r>
            <a:r>
              <a:rPr lang="cs-CZ" sz="2000" dirty="0" err="1" smtClean="0"/>
              <a:t>microsoft.com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61</TotalTime>
  <Words>291</Words>
  <Application>Microsoft Office PowerPoint</Application>
  <PresentationFormat>Předvádění na obrazovce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Technický</vt:lpstr>
      <vt:lpstr>Evropa a svět Č.DUMu:VY_32_INOVACE_19_ Jihovýchodní Evropa</vt:lpstr>
      <vt:lpstr>Anotace</vt:lpstr>
      <vt:lpstr>Spoj názvy se státy jihovýchodní Evropy</vt:lpstr>
      <vt:lpstr>Přiřaď ke státům hlavní města</vt:lpstr>
      <vt:lpstr>Vyber, co se v jihovýchodní Evropě pěstuje:</vt:lpstr>
      <vt:lpstr>Vyber, proč jezdí lidé do jihovýchodní Evropy:</vt:lpstr>
      <vt:lpstr>Vyber, která náboženství vyznávají lidé       v jihovýchodní Evropě:</vt:lpstr>
      <vt:lpstr>SPRÁVNÉ ŘEŠENÍ</vt:lpstr>
      <vt:lpstr>Spoj názvy se státy jihovýchodní Evropy</vt:lpstr>
      <vt:lpstr>Přiřaď ke státům hlavní města</vt:lpstr>
      <vt:lpstr>Vyber, co se v jihovýchodní Evropě pěstuje:</vt:lpstr>
      <vt:lpstr>Vyber, proč jezdí lidé do jihovýchodní Evropy:</vt:lpstr>
      <vt:lpstr>Vyber, která náboženství vyznávají lidé  v jihovýchodní Evropě: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 a svět Č.DUMu:VY_32_INOVACE_16_Jihovýchodní Evropa </dc:title>
  <dc:creator>Petra</dc:creator>
  <cp:lastModifiedBy>Dum</cp:lastModifiedBy>
  <cp:revision>15</cp:revision>
  <dcterms:created xsi:type="dcterms:W3CDTF">2012-05-29T16:54:54Z</dcterms:created>
  <dcterms:modified xsi:type="dcterms:W3CDTF">2012-09-17T14:16:41Z</dcterms:modified>
</cp:coreProperties>
</file>