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A38230-AE12-4882-BC20-00E5287B21B3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CBD302-A74A-4D83-A220-BAD15489E7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712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CBD302-A74A-4D83-A220-BAD15489E74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5517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FD580CA-3B8D-4FD8-B2DB-D71331CD3B3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FFC74DD-8B7D-447B-93B8-87215DC37B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80CA-3B8D-4FD8-B2DB-D71331CD3B3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C74DD-8B7D-447B-93B8-87215DC37B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80CA-3B8D-4FD8-B2DB-D71331CD3B3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C74DD-8B7D-447B-93B8-87215DC37B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80CA-3B8D-4FD8-B2DB-D71331CD3B3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C74DD-8B7D-447B-93B8-87215DC37B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FD580CA-3B8D-4FD8-B2DB-D71331CD3B3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FFC74DD-8B7D-447B-93B8-87215DC37B45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FD580CA-3B8D-4FD8-B2DB-D71331CD3B3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FFC74DD-8B7D-447B-93B8-87215DC37B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80CA-3B8D-4FD8-B2DB-D71331CD3B3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C74DD-8B7D-447B-93B8-87215DC37B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80CA-3B8D-4FD8-B2DB-D71331CD3B3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C74DD-8B7D-447B-93B8-87215DC37B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80CA-3B8D-4FD8-B2DB-D71331CD3B3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C74DD-8B7D-447B-93B8-87215DC37B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80CA-3B8D-4FD8-B2DB-D71331CD3B3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C74DD-8B7D-447B-93B8-87215DC37B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580CA-3B8D-4FD8-B2DB-D71331CD3B3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FC74DD-8B7D-447B-93B8-87215DC37B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FD580CA-3B8D-4FD8-B2DB-D71331CD3B3F}" type="datetimeFigureOut">
              <a:rPr lang="cs-CZ" smtClean="0"/>
              <a:t>4.5.2011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FFC74DD-8B7D-447B-93B8-87215DC37B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VY_32_Inovace_32A_skladba – příslovečné určení 4</a:t>
            </a:r>
            <a:endParaRPr lang="cs-CZ" sz="3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910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Skladba – rozvíjející větné členy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221088"/>
            <a:ext cx="4953000" cy="2160240"/>
          </a:xfrm>
        </p:spPr>
        <p:txBody>
          <a:bodyPr>
            <a:normAutofit fontScale="92500" lnSpcReduction="20000"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Příslovečné </a:t>
            </a:r>
            <a:r>
              <a:rPr lang="cs-CZ" sz="3200" b="1" dirty="0">
                <a:solidFill>
                  <a:srgbClr val="00B050"/>
                </a:solidFill>
              </a:rPr>
              <a:t>určení  4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</a:p>
          <a:p>
            <a:endParaRPr lang="cs-CZ" b="1" dirty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PU   příčiny(důvodu), účelu,   </a:t>
            </a:r>
          </a:p>
          <a:p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        </a:t>
            </a:r>
          </a:p>
          <a:p>
            <a:r>
              <a:rPr lang="cs-CZ" b="1" dirty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00B050"/>
                </a:solidFill>
              </a:rPr>
              <a:t>        podmínky a přípustky </a:t>
            </a:r>
            <a:endParaRPr lang="cs-CZ" b="1" dirty="0">
              <a:solidFill>
                <a:srgbClr val="00B050"/>
              </a:solidFill>
            </a:endParaRPr>
          </a:p>
          <a:p>
            <a:r>
              <a:rPr lang="cs-CZ" b="1" dirty="0">
                <a:solidFill>
                  <a:srgbClr val="00B050"/>
                </a:solidFill>
              </a:rPr>
              <a:t>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0327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Příslovečné určení příčiny ( důvodu)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Vyjadřuje, co způsobilo určitý stav.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Odpovídá na otázku : </a:t>
            </a:r>
            <a:r>
              <a:rPr lang="cs-CZ" b="1" dirty="0" smtClean="0">
                <a:solidFill>
                  <a:srgbClr val="FF0000"/>
                </a:solidFill>
              </a:rPr>
              <a:t>Proč? Z jaké příčiny? 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             Z jakého důvodu?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Příklady: třásl se </a:t>
            </a:r>
            <a:r>
              <a:rPr lang="cs-CZ" b="1" dirty="0" smtClean="0"/>
              <a:t>zlostí</a:t>
            </a:r>
            <a:r>
              <a:rPr lang="cs-CZ" dirty="0" smtClean="0"/>
              <a:t>, zemřel </a:t>
            </a:r>
            <a:r>
              <a:rPr lang="cs-CZ" b="1" dirty="0" smtClean="0"/>
              <a:t>na zápal </a:t>
            </a:r>
            <a:r>
              <a:rPr lang="cs-CZ" dirty="0" smtClean="0"/>
              <a:t>plic, udělal to </a:t>
            </a:r>
            <a:r>
              <a:rPr lang="cs-CZ" b="1" dirty="0" smtClean="0"/>
              <a:t>z nerozvážnosti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6557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864096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Příslovečné určení účelu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507288" cy="4513688"/>
          </a:xfrm>
        </p:spPr>
        <p:txBody>
          <a:bodyPr/>
          <a:lstStyle/>
          <a:p>
            <a:r>
              <a:rPr lang="cs-CZ" dirty="0" smtClean="0"/>
              <a:t>Označuje to, čeho se má určitým dějem dosáhnout, co je jeho cílem.</a:t>
            </a:r>
            <a:endParaRPr lang="cs-CZ" dirty="0"/>
          </a:p>
          <a:p>
            <a:pPr marL="109728" indent="0">
              <a:buNone/>
            </a:pPr>
            <a:endParaRPr lang="cs-CZ" dirty="0"/>
          </a:p>
          <a:p>
            <a:r>
              <a:rPr lang="cs-CZ" dirty="0"/>
              <a:t>Odpovídá na otázku : </a:t>
            </a:r>
            <a:r>
              <a:rPr lang="cs-CZ" b="1" dirty="0">
                <a:solidFill>
                  <a:srgbClr val="FF0000"/>
                </a:solidFill>
              </a:rPr>
              <a:t>Proč? </a:t>
            </a:r>
            <a:r>
              <a:rPr lang="cs-CZ" b="1" dirty="0" smtClean="0">
                <a:solidFill>
                  <a:srgbClr val="FF0000"/>
                </a:solidFill>
              </a:rPr>
              <a:t>Za jakým účelem? </a:t>
            </a:r>
            <a:endParaRPr lang="cs-CZ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b="1" dirty="0">
                <a:solidFill>
                  <a:srgbClr val="FF0000"/>
                </a:solidFill>
              </a:rPr>
              <a:t>                                           </a:t>
            </a:r>
            <a:endParaRPr lang="cs-CZ" dirty="0"/>
          </a:p>
          <a:p>
            <a:r>
              <a:rPr lang="cs-CZ" dirty="0" smtClean="0"/>
              <a:t>Příklady: přišel k nám </a:t>
            </a:r>
            <a:r>
              <a:rPr lang="cs-CZ" b="1" dirty="0" smtClean="0"/>
              <a:t>na návštěvu</a:t>
            </a:r>
            <a:r>
              <a:rPr lang="cs-CZ" dirty="0" smtClean="0"/>
              <a:t>, udělal mi to </a:t>
            </a:r>
            <a:r>
              <a:rPr lang="cs-CZ" b="1" dirty="0" smtClean="0"/>
              <a:t>pro radost</a:t>
            </a:r>
            <a:r>
              <a:rPr lang="cs-CZ" dirty="0" smtClean="0"/>
              <a:t>, odjel do města </a:t>
            </a:r>
            <a:r>
              <a:rPr lang="cs-CZ" b="1" dirty="0" smtClean="0"/>
              <a:t>nakoupit</a:t>
            </a:r>
            <a:r>
              <a:rPr lang="cs-CZ" dirty="0" smtClean="0"/>
              <a:t>, 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98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8640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Rozlište PU příčiny(důvodu) a účelu: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0177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1.  </a:t>
            </a:r>
            <a:r>
              <a:rPr lang="cs-CZ" b="1" dirty="0" smtClean="0"/>
              <a:t>Pro kouř </a:t>
            </a:r>
            <a:r>
              <a:rPr lang="cs-CZ" dirty="0" smtClean="0"/>
              <a:t>z výfuku nebylo vidět ani  na chodník.</a:t>
            </a:r>
          </a:p>
          <a:p>
            <a:r>
              <a:rPr lang="cs-CZ" dirty="0" smtClean="0"/>
              <a:t>2.  Leckdy se již </a:t>
            </a:r>
            <a:r>
              <a:rPr lang="cs-CZ" b="1" dirty="0" smtClean="0"/>
              <a:t>ze zoufalství </a:t>
            </a:r>
            <a:r>
              <a:rPr lang="cs-CZ" dirty="0" smtClean="0"/>
              <a:t>odhodlávala k útěku.</a:t>
            </a:r>
          </a:p>
          <a:p>
            <a:r>
              <a:rPr lang="cs-CZ" dirty="0" smtClean="0"/>
              <a:t>3.  Ležel v posteli </a:t>
            </a:r>
            <a:r>
              <a:rPr lang="cs-CZ" b="1" dirty="0" smtClean="0"/>
              <a:t>s angínou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4.  Ty boty jsem si koupila </a:t>
            </a:r>
            <a:r>
              <a:rPr lang="cs-CZ" b="1" dirty="0" smtClean="0"/>
              <a:t>pro radost</a:t>
            </a:r>
            <a:r>
              <a:rPr lang="cs-CZ" dirty="0" smtClean="0"/>
              <a:t>.</a:t>
            </a:r>
          </a:p>
          <a:p>
            <a:r>
              <a:rPr lang="cs-CZ" dirty="0" smtClean="0"/>
              <a:t>5.  Ten  sporák jsme přece koupili </a:t>
            </a:r>
            <a:r>
              <a:rPr lang="cs-CZ" b="1" dirty="0" smtClean="0"/>
              <a:t>na vaření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6.  Toníka si vážím </a:t>
            </a:r>
            <a:r>
              <a:rPr lang="cs-CZ" b="1" dirty="0" smtClean="0"/>
              <a:t>pro</a:t>
            </a:r>
            <a:r>
              <a:rPr lang="cs-CZ" dirty="0" smtClean="0"/>
              <a:t> jeho </a:t>
            </a:r>
            <a:r>
              <a:rPr lang="cs-CZ" b="1" dirty="0" smtClean="0"/>
              <a:t>pravdomluvnost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7.  Strachem</a:t>
            </a:r>
            <a:r>
              <a:rPr lang="cs-CZ" dirty="0" smtClean="0"/>
              <a:t> se mi začaly potit ruce.</a:t>
            </a:r>
          </a:p>
          <a:p>
            <a:r>
              <a:rPr lang="cs-CZ" dirty="0" smtClean="0"/>
              <a:t>8.  Bojoval celý život </a:t>
            </a:r>
            <a:r>
              <a:rPr lang="cs-CZ" b="1" dirty="0" smtClean="0"/>
              <a:t>za vítězství </a:t>
            </a:r>
            <a:r>
              <a:rPr lang="cs-CZ" dirty="0" smtClean="0"/>
              <a:t>pravdy.</a:t>
            </a:r>
          </a:p>
          <a:p>
            <a:r>
              <a:rPr lang="cs-CZ" dirty="0" smtClean="0"/>
              <a:t>9.  </a:t>
            </a:r>
            <a:r>
              <a:rPr lang="cs-CZ" b="1" dirty="0" smtClean="0"/>
              <a:t>Pro</a:t>
            </a:r>
            <a:r>
              <a:rPr lang="cs-CZ" dirty="0" smtClean="0"/>
              <a:t> věčné </a:t>
            </a:r>
            <a:r>
              <a:rPr lang="cs-CZ" b="1" dirty="0" smtClean="0"/>
              <a:t>neshody</a:t>
            </a:r>
            <a:r>
              <a:rPr lang="cs-CZ" dirty="0" smtClean="0"/>
              <a:t> s otcem odešel z domova.</a:t>
            </a:r>
          </a:p>
          <a:p>
            <a:r>
              <a:rPr lang="cs-CZ" dirty="0" smtClean="0"/>
              <a:t>10. Každý rok se jezdil  </a:t>
            </a:r>
            <a:r>
              <a:rPr lang="cs-CZ" b="1" dirty="0" smtClean="0"/>
              <a:t>léčit</a:t>
            </a:r>
            <a:r>
              <a:rPr lang="cs-CZ" dirty="0" smtClean="0"/>
              <a:t> do lázní.</a:t>
            </a:r>
          </a:p>
          <a:p>
            <a:r>
              <a:rPr lang="cs-CZ" dirty="0" smtClean="0"/>
              <a:t>11. Běžel </a:t>
            </a:r>
            <a:r>
              <a:rPr lang="cs-CZ" b="1" dirty="0" smtClean="0"/>
              <a:t>se</a:t>
            </a:r>
            <a:r>
              <a:rPr lang="cs-CZ" dirty="0" smtClean="0"/>
              <a:t> mu </a:t>
            </a:r>
            <a:r>
              <a:rPr lang="cs-CZ" b="1" dirty="0" smtClean="0"/>
              <a:t>omluvit.</a:t>
            </a:r>
          </a:p>
          <a:p>
            <a:r>
              <a:rPr lang="cs-CZ" dirty="0" smtClean="0"/>
              <a:t>12. Vyrazil na Lipno </a:t>
            </a:r>
            <a:r>
              <a:rPr lang="cs-CZ" b="1" dirty="0" smtClean="0"/>
              <a:t>chytat</a:t>
            </a:r>
            <a:r>
              <a:rPr lang="cs-CZ" dirty="0" smtClean="0"/>
              <a:t> ryby.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009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936104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9036496" cy="5161760"/>
          </a:xfrm>
        </p:spPr>
        <p:txBody>
          <a:bodyPr>
            <a:normAutofit lnSpcReduction="10000"/>
          </a:bodyPr>
          <a:lstStyle/>
          <a:p>
            <a:r>
              <a:rPr lang="cs-CZ" dirty="0"/>
              <a:t>1.  </a:t>
            </a:r>
            <a:r>
              <a:rPr lang="cs-CZ" b="1" dirty="0"/>
              <a:t>Pro kouř </a:t>
            </a:r>
            <a:r>
              <a:rPr lang="cs-CZ" dirty="0" smtClean="0"/>
              <a:t>– PU- příčiny</a:t>
            </a:r>
            <a:endParaRPr lang="cs-CZ" dirty="0"/>
          </a:p>
          <a:p>
            <a:r>
              <a:rPr lang="cs-CZ" dirty="0"/>
              <a:t>2. </a:t>
            </a:r>
            <a:r>
              <a:rPr lang="cs-CZ" dirty="0" smtClean="0"/>
              <a:t> </a:t>
            </a:r>
            <a:r>
              <a:rPr lang="cs-CZ" b="1" dirty="0"/>
              <a:t>ze zoufalství </a:t>
            </a:r>
            <a:r>
              <a:rPr lang="cs-CZ" b="1" dirty="0" smtClean="0"/>
              <a:t> </a:t>
            </a:r>
            <a:r>
              <a:rPr lang="cs-CZ" dirty="0" smtClean="0"/>
              <a:t>- PU- příčiny</a:t>
            </a:r>
            <a:endParaRPr lang="cs-CZ" dirty="0"/>
          </a:p>
          <a:p>
            <a:r>
              <a:rPr lang="cs-CZ" dirty="0"/>
              <a:t>3.  </a:t>
            </a:r>
            <a:r>
              <a:rPr lang="cs-CZ" dirty="0" smtClean="0"/>
              <a:t> </a:t>
            </a:r>
            <a:r>
              <a:rPr lang="cs-CZ" b="1" dirty="0"/>
              <a:t>s </a:t>
            </a:r>
            <a:r>
              <a:rPr lang="cs-CZ" b="1" dirty="0" smtClean="0"/>
              <a:t>angínou</a:t>
            </a:r>
            <a:r>
              <a:rPr lang="cs-CZ" dirty="0" smtClean="0"/>
              <a:t> – PU- příčiny</a:t>
            </a:r>
            <a:endParaRPr lang="cs-CZ" dirty="0"/>
          </a:p>
          <a:p>
            <a:r>
              <a:rPr lang="cs-CZ" dirty="0"/>
              <a:t>4.   </a:t>
            </a:r>
            <a:r>
              <a:rPr lang="cs-CZ" b="1" dirty="0" smtClean="0"/>
              <a:t>pro radost </a:t>
            </a:r>
            <a:r>
              <a:rPr lang="cs-CZ" dirty="0" smtClean="0"/>
              <a:t>– PU- účelu</a:t>
            </a:r>
            <a:endParaRPr lang="cs-CZ" dirty="0"/>
          </a:p>
          <a:p>
            <a:r>
              <a:rPr lang="cs-CZ" dirty="0"/>
              <a:t>5.  </a:t>
            </a:r>
            <a:r>
              <a:rPr lang="cs-CZ" dirty="0" smtClean="0"/>
              <a:t> </a:t>
            </a:r>
            <a:r>
              <a:rPr lang="cs-CZ" b="1" dirty="0"/>
              <a:t>na </a:t>
            </a:r>
            <a:r>
              <a:rPr lang="cs-CZ" b="1" dirty="0" smtClean="0"/>
              <a:t>vaření</a:t>
            </a:r>
            <a:r>
              <a:rPr lang="cs-CZ" dirty="0" smtClean="0"/>
              <a:t> – PU- účelu</a:t>
            </a:r>
            <a:endParaRPr lang="cs-CZ" dirty="0"/>
          </a:p>
          <a:p>
            <a:r>
              <a:rPr lang="cs-CZ" dirty="0"/>
              <a:t>6.  </a:t>
            </a:r>
            <a:r>
              <a:rPr lang="cs-CZ" dirty="0" smtClean="0"/>
              <a:t> </a:t>
            </a:r>
            <a:r>
              <a:rPr lang="cs-CZ" b="1" dirty="0"/>
              <a:t>pro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pravdomluvnost</a:t>
            </a:r>
            <a:r>
              <a:rPr lang="cs-CZ" dirty="0" smtClean="0"/>
              <a:t> –PU- příčiny</a:t>
            </a:r>
            <a:endParaRPr lang="cs-CZ" dirty="0"/>
          </a:p>
          <a:p>
            <a:r>
              <a:rPr lang="cs-CZ" b="1" dirty="0"/>
              <a:t>7.  Strachem</a:t>
            </a:r>
            <a:r>
              <a:rPr lang="cs-CZ" dirty="0"/>
              <a:t> </a:t>
            </a:r>
            <a:r>
              <a:rPr lang="cs-CZ" dirty="0" smtClean="0"/>
              <a:t>– PU- příčiny</a:t>
            </a:r>
            <a:endParaRPr lang="cs-CZ" dirty="0"/>
          </a:p>
          <a:p>
            <a:r>
              <a:rPr lang="cs-CZ" dirty="0"/>
              <a:t>8.  </a:t>
            </a:r>
            <a:r>
              <a:rPr lang="cs-CZ" b="1" dirty="0" smtClean="0"/>
              <a:t>za vítězství </a:t>
            </a:r>
            <a:r>
              <a:rPr lang="cs-CZ" dirty="0" smtClean="0"/>
              <a:t>– PU - účelu</a:t>
            </a:r>
            <a:endParaRPr lang="cs-CZ" dirty="0"/>
          </a:p>
          <a:p>
            <a:r>
              <a:rPr lang="cs-CZ" dirty="0"/>
              <a:t>9.  </a:t>
            </a:r>
            <a:r>
              <a:rPr lang="cs-CZ" b="1" dirty="0"/>
              <a:t>Pro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/>
              <a:t>neshody</a:t>
            </a:r>
            <a:r>
              <a:rPr lang="cs-CZ" dirty="0"/>
              <a:t> </a:t>
            </a:r>
            <a:r>
              <a:rPr lang="cs-CZ" dirty="0" smtClean="0"/>
              <a:t>– PU - příčiny</a:t>
            </a:r>
            <a:endParaRPr lang="cs-CZ" dirty="0"/>
          </a:p>
          <a:p>
            <a:r>
              <a:rPr lang="cs-CZ" dirty="0" smtClean="0"/>
              <a:t>10. </a:t>
            </a:r>
            <a:r>
              <a:rPr lang="cs-CZ" b="1" dirty="0"/>
              <a:t>léčit</a:t>
            </a:r>
            <a:r>
              <a:rPr lang="cs-CZ" dirty="0"/>
              <a:t> </a:t>
            </a:r>
            <a:r>
              <a:rPr lang="cs-CZ" dirty="0" smtClean="0"/>
              <a:t> - PU- účelu</a:t>
            </a:r>
          </a:p>
          <a:p>
            <a:r>
              <a:rPr lang="cs-CZ" dirty="0" smtClean="0"/>
              <a:t>11. </a:t>
            </a:r>
            <a:r>
              <a:rPr lang="cs-CZ" b="1" dirty="0" smtClean="0"/>
              <a:t>omluvit se </a:t>
            </a:r>
            <a:r>
              <a:rPr lang="cs-CZ" dirty="0" smtClean="0"/>
              <a:t>– PU – účelu</a:t>
            </a:r>
          </a:p>
          <a:p>
            <a:r>
              <a:rPr lang="cs-CZ" dirty="0" smtClean="0"/>
              <a:t>12. </a:t>
            </a:r>
            <a:r>
              <a:rPr lang="cs-CZ" b="1" dirty="0" smtClean="0"/>
              <a:t>chytat</a:t>
            </a:r>
            <a:r>
              <a:rPr lang="cs-CZ" dirty="0" smtClean="0"/>
              <a:t> – PU - účelu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3140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864096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Příslovečné určení podmínky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036496" cy="4945736"/>
          </a:xfrm>
        </p:spPr>
        <p:txBody>
          <a:bodyPr/>
          <a:lstStyle/>
          <a:p>
            <a:r>
              <a:rPr lang="cs-CZ" dirty="0"/>
              <a:t>Označuje </a:t>
            </a:r>
            <a:r>
              <a:rPr lang="cs-CZ" dirty="0" smtClean="0"/>
              <a:t> okolnost, na jejímž uskutečnění závisí uskutečnění jiného děje.</a:t>
            </a:r>
            <a:endParaRPr lang="cs-CZ" dirty="0"/>
          </a:p>
          <a:p>
            <a:pPr marL="109728" indent="0">
              <a:buNone/>
            </a:pPr>
            <a:endParaRPr lang="cs-CZ" dirty="0"/>
          </a:p>
          <a:p>
            <a:r>
              <a:rPr lang="cs-CZ" dirty="0"/>
              <a:t>Odpovídá na otázku : </a:t>
            </a:r>
            <a:r>
              <a:rPr lang="cs-CZ" b="1" dirty="0" smtClean="0">
                <a:solidFill>
                  <a:srgbClr val="FF0000"/>
                </a:solidFill>
              </a:rPr>
              <a:t>Kdy? Za jaké podmínky? </a:t>
            </a:r>
            <a:endParaRPr lang="cs-CZ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b="1" dirty="0">
                <a:solidFill>
                  <a:srgbClr val="FF0000"/>
                </a:solidFill>
              </a:rPr>
              <a:t>                                           </a:t>
            </a:r>
            <a:endParaRPr lang="cs-CZ" dirty="0"/>
          </a:p>
          <a:p>
            <a:r>
              <a:rPr lang="cs-CZ" dirty="0"/>
              <a:t>Příklady: </a:t>
            </a:r>
            <a:r>
              <a:rPr lang="cs-CZ" b="1" dirty="0" smtClean="0"/>
              <a:t>v nouzi </a:t>
            </a:r>
            <a:r>
              <a:rPr lang="cs-CZ" dirty="0" smtClean="0"/>
              <a:t>poznáš přítele, </a:t>
            </a:r>
            <a:r>
              <a:rPr lang="cs-CZ" b="1" dirty="0" smtClean="0"/>
              <a:t>při</a:t>
            </a:r>
            <a:r>
              <a:rPr lang="cs-CZ" dirty="0" smtClean="0"/>
              <a:t> vyšších </a:t>
            </a:r>
            <a:r>
              <a:rPr lang="cs-CZ" b="1" dirty="0" smtClean="0"/>
              <a:t>otáčkách</a:t>
            </a:r>
            <a:r>
              <a:rPr lang="cs-CZ" dirty="0" smtClean="0"/>
              <a:t> se motor přehřívá,  smlouvu podepíše pouze </a:t>
            </a:r>
            <a:r>
              <a:rPr lang="cs-CZ" b="1" dirty="0" smtClean="0"/>
              <a:t>v přítomnosti </a:t>
            </a:r>
            <a:r>
              <a:rPr lang="cs-CZ" dirty="0" smtClean="0"/>
              <a:t>notáře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9855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864096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Příslovečné určení přípustky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9036496" cy="4873728"/>
          </a:xfrm>
        </p:spPr>
        <p:txBody>
          <a:bodyPr/>
          <a:lstStyle/>
          <a:p>
            <a:r>
              <a:rPr lang="cs-CZ" dirty="0"/>
              <a:t>Označuje  okolnost, </a:t>
            </a:r>
            <a:r>
              <a:rPr lang="cs-CZ" dirty="0" smtClean="0"/>
              <a:t>navzdory níž platí nějaký děj či stav.</a:t>
            </a:r>
            <a:endParaRPr lang="cs-CZ" dirty="0"/>
          </a:p>
          <a:p>
            <a:pPr marL="109728" indent="0">
              <a:buNone/>
            </a:pPr>
            <a:endParaRPr lang="cs-CZ" dirty="0"/>
          </a:p>
          <a:p>
            <a:r>
              <a:rPr lang="cs-CZ" dirty="0"/>
              <a:t>Odpovídá na otázku : </a:t>
            </a:r>
            <a:r>
              <a:rPr lang="cs-CZ" b="1" dirty="0" smtClean="0">
                <a:solidFill>
                  <a:srgbClr val="FF0000"/>
                </a:solidFill>
              </a:rPr>
              <a:t>I přes co? Navzdor čemu?</a:t>
            </a:r>
            <a:endParaRPr lang="cs-CZ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b="1" dirty="0">
                <a:solidFill>
                  <a:srgbClr val="FF0000"/>
                </a:solidFill>
              </a:rPr>
              <a:t>                                           </a:t>
            </a:r>
            <a:endParaRPr lang="cs-CZ" dirty="0"/>
          </a:p>
          <a:p>
            <a:r>
              <a:rPr lang="cs-CZ" dirty="0"/>
              <a:t>Příklady</a:t>
            </a:r>
            <a:r>
              <a:rPr lang="cs-CZ" dirty="0" smtClean="0"/>
              <a:t>: pustili mě tam </a:t>
            </a:r>
            <a:r>
              <a:rPr lang="cs-CZ" b="1" dirty="0" smtClean="0"/>
              <a:t>i bez dokladů</a:t>
            </a:r>
            <a:r>
              <a:rPr lang="cs-CZ" dirty="0" smtClean="0"/>
              <a:t>, krmili zvířata </a:t>
            </a:r>
            <a:r>
              <a:rPr lang="cs-CZ" b="1" dirty="0" smtClean="0"/>
              <a:t>navzdory zákazu</a:t>
            </a:r>
            <a:r>
              <a:rPr lang="cs-CZ" dirty="0" smtClean="0"/>
              <a:t>, </a:t>
            </a:r>
            <a:r>
              <a:rPr lang="cs-CZ" b="1" dirty="0" smtClean="0"/>
              <a:t>při</a:t>
            </a:r>
            <a:r>
              <a:rPr lang="cs-CZ" dirty="0" smtClean="0"/>
              <a:t> vší </a:t>
            </a:r>
            <a:r>
              <a:rPr lang="cs-CZ" b="1" dirty="0" smtClean="0"/>
              <a:t>opatrnosti</a:t>
            </a:r>
            <a:r>
              <a:rPr lang="cs-CZ" dirty="0" smtClean="0"/>
              <a:t> si zlomil nohu, </a:t>
            </a:r>
            <a:r>
              <a:rPr lang="cs-CZ" b="1" dirty="0" smtClean="0"/>
              <a:t>přes </a:t>
            </a:r>
            <a:r>
              <a:rPr lang="cs-CZ" dirty="0" smtClean="0"/>
              <a:t>mé </a:t>
            </a:r>
            <a:r>
              <a:rPr lang="cs-CZ" b="1" dirty="0" smtClean="0"/>
              <a:t>námitky</a:t>
            </a:r>
            <a:r>
              <a:rPr lang="cs-CZ" dirty="0" smtClean="0"/>
              <a:t> odjeli v noci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82137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64704"/>
            <a:ext cx="9036496" cy="648072"/>
          </a:xfrm>
        </p:spPr>
        <p:txBody>
          <a:bodyPr>
            <a:normAutofit/>
          </a:bodyPr>
          <a:lstStyle/>
          <a:p>
            <a:r>
              <a:rPr lang="cs-CZ" sz="2400" dirty="0"/>
              <a:t>Vyhledejte v textu příslovečná určení a určete jejich druh: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8928992" cy="51617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Jeníček </a:t>
            </a:r>
            <a:r>
              <a:rPr lang="cs-CZ" dirty="0"/>
              <a:t>a Mařenka šli do lesa na jahody.              </a:t>
            </a:r>
          </a:p>
          <a:p>
            <a:r>
              <a:rPr lang="cs-CZ" dirty="0" smtClean="0"/>
              <a:t>Zdeněk </a:t>
            </a:r>
            <a:r>
              <a:rPr lang="cs-CZ" dirty="0"/>
              <a:t>skákal radostí.</a:t>
            </a:r>
          </a:p>
          <a:p>
            <a:r>
              <a:rPr lang="cs-CZ" dirty="0"/>
              <a:t>Při vyšších otáčkách se z motoru ozývaly podivné zvuky.</a:t>
            </a:r>
          </a:p>
          <a:p>
            <a:r>
              <a:rPr lang="cs-CZ" dirty="0"/>
              <a:t>Na radu souseda jsem dnes odpoledne zůstal doma.</a:t>
            </a:r>
          </a:p>
          <a:p>
            <a:r>
              <a:rPr lang="cs-CZ" dirty="0"/>
              <a:t>Koncert v parku se koná i za nepříznivého počasí.</a:t>
            </a:r>
          </a:p>
          <a:p>
            <a:r>
              <a:rPr lang="cs-CZ" dirty="0"/>
              <a:t>U námořníků se při nedostatku vitamínu  objevovaly kurděje.           </a:t>
            </a:r>
          </a:p>
          <a:p>
            <a:r>
              <a:rPr lang="cs-CZ" dirty="0" smtClean="0"/>
              <a:t>Přišel </a:t>
            </a:r>
            <a:r>
              <a:rPr lang="cs-CZ" dirty="0"/>
              <a:t>se s námi rozloučit.</a:t>
            </a:r>
          </a:p>
          <a:p>
            <a:r>
              <a:rPr lang="cs-CZ" dirty="0"/>
              <a:t>Dobře nabroušenou sekerou do večera naštípal skoro celou hromadu  dřeva. </a:t>
            </a:r>
          </a:p>
          <a:p>
            <a:r>
              <a:rPr lang="cs-CZ" dirty="0"/>
              <a:t>Na stadionu se pak všichni vykřičeli do ochraptění.                                                                                                    </a:t>
            </a:r>
          </a:p>
          <a:p>
            <a:r>
              <a:rPr lang="cs-CZ" dirty="0"/>
              <a:t>Byl hned celý umazaný od kolomazi.     </a:t>
            </a:r>
          </a:p>
          <a:p>
            <a:r>
              <a:rPr lang="cs-CZ" dirty="0"/>
              <a:t>Večer pojedeme zpět raději autobusem.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93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131</TotalTime>
  <Words>459</Words>
  <Application>Microsoft Office PowerPoint</Application>
  <PresentationFormat>Předvádění na obrazovce (4:3)</PresentationFormat>
  <Paragraphs>74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Urbanistický</vt:lpstr>
      <vt:lpstr>Základní škola a Mateřská škola Choustník, okres Tábor</vt:lpstr>
      <vt:lpstr>Skladba – rozvíjející větné členy</vt:lpstr>
      <vt:lpstr>Příslovečné určení příčiny ( důvodu)</vt:lpstr>
      <vt:lpstr>Příslovečné určení účelu</vt:lpstr>
      <vt:lpstr>Rozlište PU příčiny(důvodu) a účelu:</vt:lpstr>
      <vt:lpstr>Řešení:</vt:lpstr>
      <vt:lpstr>Příslovečné určení podmínky</vt:lpstr>
      <vt:lpstr>Příslovečné určení přípustky</vt:lpstr>
      <vt:lpstr>Vyhledejte v textu příslovečná určení a určete jejich druh: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– rozvíjející větné členy</dc:title>
  <dc:creator>Krejzova</dc:creator>
  <cp:lastModifiedBy>krejza</cp:lastModifiedBy>
  <cp:revision>15</cp:revision>
  <dcterms:created xsi:type="dcterms:W3CDTF">2011-02-03T20:23:14Z</dcterms:created>
  <dcterms:modified xsi:type="dcterms:W3CDTF">2011-05-04T08:56:06Z</dcterms:modified>
</cp:coreProperties>
</file>