
<file path=[Content_Types].xml><?xml version="1.0" encoding="utf-8"?>
<Types xmlns="http://schemas.openxmlformats.org/package/2006/content-types">
  <Default Extension="png" ContentType="image/png"/>
  <Default Extension="wma" ContentType="audio/x-ms-wm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92600-C781-4047-BC55-01EFE600E198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A03CED-8782-42C9-B324-B4B1CE56E4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845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F8E3D6-1C88-4758-B64F-023533ABFC4E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E80FC-E737-44C0-B360-CB26D0E00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051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1ED04-03B9-4C07-9522-9867549025BD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07010-D82B-4FAF-8258-3126BE665F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76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C9C4D-ADC8-402A-85BE-96C90806AE5E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F1960C-DE47-40D0-8058-0050C99B24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375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2385A-7C2B-40B8-917F-F91AD52913EB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9EC85-8A62-4CF4-B648-4F04FE3198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817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3100E3-5EF6-461C-AD35-5F3BAC672B89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67013-2817-4BEF-BFF2-D663FB3A7A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3781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1FDC1-1337-4AD8-997B-59940E2D06E6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F2869-4889-4B89-B08A-768E0FCFC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0802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0B20B1-1935-4824-984C-BEE88D7C7B27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B653FA-3676-4A6F-BAA3-2ED51F769C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5704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6B7135-FFCC-447C-9375-4319109AA3ED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F9D4D3-3947-4795-8FD3-9F2D38F897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353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D7665-1C83-4602-85D9-8284C7BFA6A2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3CBDB0-6430-409F-9B79-5E7D774A70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3852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531B59-0C94-4A1D-82C0-D5C19704A598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37F0D-EBA6-42F5-A63E-C04A267E41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142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CBBC68-C1C1-45B2-9000-42B1704E81FD}" type="datetimeFigureOut">
              <a:rPr lang="cs-CZ"/>
              <a:pPr>
                <a:defRPr/>
              </a:pPr>
              <a:t>17.9.2012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E2BEC05-959B-4612-B8B5-9899616729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entury Schoolbook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ma"/><Relationship Id="rId1" Type="http://schemas.microsoft.com/office/2007/relationships/media" Target="../media/media2.wm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ma"/><Relationship Id="rId1" Type="http://schemas.microsoft.com/office/2007/relationships/media" Target="../media/media4.wm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Hudba 20. století  1.část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Osnova ke studiu pro studenty středních pedagogických škol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b="1" smtClean="0"/>
              <a:t>Obsah: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20.století v životě člověka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Nové tendence a možnosti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Hudba vážná a zábavná?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Hudba artificiální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Hudba nonartificiální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Hity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Opakování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r>
              <a:rPr lang="cs-CZ" sz="2800" smtClean="0"/>
              <a:t>Použitá literatura, zdroje</a:t>
            </a:r>
          </a:p>
          <a:p>
            <a:pPr marL="514350" indent="-514350" eaLnBrk="1" hangingPunct="1">
              <a:buFont typeface="Arial" pitchFamily="34" charset="0"/>
              <a:buAutoNum type="arabicPeriod"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1.   20. století v životě člověka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r>
              <a:rPr lang="cs-CZ" sz="2400" u="sng" smtClean="0"/>
              <a:t>20. století přineslo do života člověka velké  změny.  </a:t>
            </a:r>
          </a:p>
          <a:p>
            <a:pPr eaLnBrk="1" hangingPunct="1">
              <a:buFont typeface="Arial" pitchFamily="34" charset="0"/>
              <a:buNone/>
            </a:pPr>
            <a:endParaRPr lang="cs-CZ" sz="2400" smtClean="0"/>
          </a:p>
          <a:p>
            <a:pPr eaLnBrk="1" hangingPunct="1">
              <a:buFont typeface="Wingdings" pitchFamily="2" charset="2"/>
              <a:buChar char="q"/>
            </a:pPr>
            <a:r>
              <a:rPr lang="cs-CZ" sz="2400" smtClean="0"/>
              <a:t>Uveďte některé historické události z 1. pol. 20.století. Jak ovlivnily životy lidí? 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2400" smtClean="0"/>
              <a:t>Výrazně ovlivnily svět i myšlenky a objevy dvou výjimečných mužů – Alberta Einsteina a Sigmunda Freuda. Víte, o jaké objevy a myšlenky se jedná?      Čím mohly zasáhnout umění?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2400" smtClean="0"/>
              <a:t>Evropské hudebníky na začátku století inspiroval nový hudební styl z Ameriky. Co o něm víte?</a:t>
            </a:r>
          </a:p>
          <a:p>
            <a:pPr eaLnBrk="1" hangingPunct="1">
              <a:buFont typeface="Wingdings" pitchFamily="2" charset="2"/>
              <a:buChar char="q"/>
            </a:pPr>
            <a:r>
              <a:rPr lang="cs-CZ" sz="2400" smtClean="0"/>
              <a:t>Který významný český spisovatel napsal román              s výstižným názvem  „Konec starých časů“? 	Pokud jej znáte, zamyslete se nad tím, jak souvisí s naším tématem.	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smtClean="0"/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pPr eaLnBrk="1" hangingPunct="1"/>
            <a:r>
              <a:rPr lang="cs-CZ" sz="3200" b="1" smtClean="0"/>
              <a:t>2. Nové tendence a možnosti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6021387"/>
          </a:xfrm>
        </p:spPr>
        <p:txBody>
          <a:bodyPr/>
          <a:lstStyle/>
          <a:p>
            <a:pPr eaLnBrk="1" hangingPunct="1"/>
            <a:r>
              <a:rPr lang="cs-CZ" sz="2400" dirty="0" smtClean="0"/>
              <a:t>Umělec má mnohem více </a:t>
            </a:r>
            <a:r>
              <a:rPr lang="cs-CZ" sz="2400" b="1" dirty="0" smtClean="0"/>
              <a:t>svobody a nezávislosti</a:t>
            </a:r>
            <a:r>
              <a:rPr lang="cs-CZ" sz="2400" dirty="0" smtClean="0"/>
              <a:t>,  prosazuje se individualita projevu.</a:t>
            </a:r>
          </a:p>
          <a:p>
            <a:pPr eaLnBrk="1" hangingPunct="1"/>
            <a:r>
              <a:rPr lang="cs-CZ" sz="2400" dirty="0" smtClean="0"/>
              <a:t>Umělci </a:t>
            </a:r>
            <a:r>
              <a:rPr lang="cs-CZ" sz="2400" b="1" dirty="0" smtClean="0"/>
              <a:t>experimentují</a:t>
            </a:r>
            <a:r>
              <a:rPr lang="cs-CZ" sz="2400" dirty="0" smtClean="0"/>
              <a:t>, hledají nové možnosti vyjádření, </a:t>
            </a:r>
            <a:r>
              <a:rPr lang="cs-CZ" sz="2400" b="1" dirty="0" smtClean="0"/>
              <a:t>hledají nové zvukové prostředky</a:t>
            </a:r>
            <a:r>
              <a:rPr lang="cs-CZ" sz="2400" dirty="0" smtClean="0"/>
              <a:t>.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	</a:t>
            </a:r>
            <a:r>
              <a:rPr lang="cs-CZ" sz="2400" u="sng" dirty="0" smtClean="0"/>
              <a:t>Poslech</a:t>
            </a:r>
            <a:r>
              <a:rPr lang="cs-CZ" sz="2400" dirty="0" smtClean="0"/>
              <a:t>: K. </a:t>
            </a:r>
            <a:r>
              <a:rPr lang="cs-CZ" sz="2400" dirty="0" err="1" smtClean="0"/>
              <a:t>Penderecki</a:t>
            </a:r>
            <a:r>
              <a:rPr lang="cs-CZ" sz="2400" dirty="0" smtClean="0"/>
              <a:t> – Jakubovo probuzení</a:t>
            </a:r>
          </a:p>
          <a:p>
            <a:pPr lvl="1" eaLnBrk="1" hangingPunct="1">
              <a:buFont typeface="Arial" pitchFamily="34" charset="0"/>
              <a:buChar char="•"/>
            </a:pPr>
            <a:r>
              <a:rPr lang="cs-CZ" sz="2400" dirty="0" smtClean="0"/>
              <a:t>Vzniká velké </a:t>
            </a:r>
            <a:r>
              <a:rPr lang="cs-CZ" sz="2400" b="1" dirty="0" smtClean="0"/>
              <a:t>množství uměleckých stylů</a:t>
            </a:r>
            <a:r>
              <a:rPr lang="cs-CZ" sz="2400" dirty="0" smtClean="0"/>
              <a:t>.                V malířství kubismus, surrealismus; v literatuře  futurismus, dadaismus, poetismus atd.</a:t>
            </a:r>
          </a:p>
          <a:p>
            <a:pPr eaLnBrk="1" hangingPunct="1"/>
            <a:r>
              <a:rPr lang="cs-CZ" sz="2400" b="1" u="sng" dirty="0" smtClean="0"/>
              <a:t> V hudbě </a:t>
            </a:r>
            <a:r>
              <a:rPr lang="cs-CZ" sz="2400" dirty="0" smtClean="0"/>
              <a:t>se svoboda projevuje ve volbě hudebních prostředků, </a:t>
            </a:r>
            <a:r>
              <a:rPr lang="cs-CZ" sz="2400" b="1" dirty="0" smtClean="0"/>
              <a:t>uvolňuje se harmonie, melodie, forma</a:t>
            </a:r>
            <a:r>
              <a:rPr lang="cs-CZ" sz="2400" dirty="0" smtClean="0"/>
              <a:t>.</a:t>
            </a:r>
          </a:p>
          <a:p>
            <a:pPr eaLnBrk="1" hangingPunct="1"/>
            <a:r>
              <a:rPr lang="cs-CZ" sz="2400" dirty="0" smtClean="0"/>
              <a:t>Hledání nového zvuku = </a:t>
            </a:r>
            <a:r>
              <a:rPr lang="cs-CZ" sz="2400" b="1" dirty="0" smtClean="0"/>
              <a:t>období </a:t>
            </a:r>
            <a:r>
              <a:rPr lang="cs-CZ" sz="2400" b="1" dirty="0" err="1" smtClean="0"/>
              <a:t>sónické</a:t>
            </a:r>
            <a:r>
              <a:rPr lang="cs-CZ" sz="2400" dirty="0" smtClean="0"/>
              <a:t>.</a:t>
            </a:r>
          </a:p>
          <a:p>
            <a:pPr eaLnBrk="1" hangingPunct="1"/>
            <a:r>
              <a:rPr lang="cs-CZ" sz="2400" dirty="0" smtClean="0"/>
              <a:t>V závěru 20.století  dochází k vzájemnému prolínání hudby umělecké i zábavné.</a:t>
            </a:r>
          </a:p>
          <a:p>
            <a:pPr eaLnBrk="1" hangingPunct="1"/>
            <a:r>
              <a:rPr lang="cs-CZ" sz="2400" dirty="0" smtClean="0"/>
              <a:t>Mísí se  zdánlivě neslučitelné žánry.</a:t>
            </a:r>
          </a:p>
          <a:p>
            <a:pPr eaLnBrk="1" hangingPunct="1"/>
            <a:endParaRPr lang="cs-CZ" sz="2400" dirty="0" smtClean="0"/>
          </a:p>
        </p:txBody>
      </p:sp>
      <p:pic>
        <p:nvPicPr>
          <p:cNvPr id="4" name="Jakubovo probuzení - Penderecki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3888" y="2565400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99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Pablo Picasso  „Kytara“</a:t>
            </a:r>
          </a:p>
        </p:txBody>
      </p:sp>
      <p:pic>
        <p:nvPicPr>
          <p:cNvPr id="6147" name="Picture 2" descr="C:\Users\DOMKA\Desktop\dum - obrázky\354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313" y="1268413"/>
            <a:ext cx="3684587" cy="48577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3. Hudba vážná a zábavná?</a:t>
            </a:r>
            <a:br>
              <a:rPr lang="cs-CZ" sz="3200" b="1" smtClean="0"/>
            </a:br>
            <a:endParaRPr lang="cs-CZ" sz="3200" b="1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eaLnBrk="1" hangingPunct="1"/>
            <a:r>
              <a:rPr lang="cs-CZ" sz="2400" dirty="0" smtClean="0"/>
              <a:t>Od hudby obvykle očekáváme pobavení, povznesení, odpočinek. Jsou skladby a písně, které toto naplňují.    Ve 20.století se objevila řada skladeb a písní z oblasti populární hudby, které byly určeny hlavně pro zábavu. Tyto písně jsou mnohem jednodušší v kompozici a harmonii. Také nevyžadují od interpreta takové dovednosti, jako je třeba provedení  celé Beethovenovy symfonie.  Jak tuto hudbu označovat? Jak ji odlišit?</a:t>
            </a:r>
          </a:p>
          <a:p>
            <a:pPr eaLnBrk="1" hangingPunct="1"/>
            <a:r>
              <a:rPr lang="cs-CZ" sz="2400" dirty="0" smtClean="0"/>
              <a:t>Vážná hudba zase není vždy „vážná“. Tento pojem není zcela výstižný. Vzpomeňte si například na Mozartovu Malou noční hudbu.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			</a:t>
            </a:r>
            <a:r>
              <a:rPr lang="cs-CZ" sz="2400" u="sng" dirty="0" smtClean="0"/>
              <a:t>Poslech:</a:t>
            </a:r>
          </a:p>
        </p:txBody>
      </p:sp>
      <p:pic>
        <p:nvPicPr>
          <p:cNvPr id="4" name="Malá noční hudba - W.A.Mozart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644008" y="5877272"/>
            <a:ext cx="426250" cy="4262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33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cs-CZ" sz="3200" b="1" smtClean="0"/>
              <a:t>4. Hudba artificiální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468313" y="1125538"/>
            <a:ext cx="8229600" cy="4929187"/>
          </a:xfrm>
        </p:spPr>
        <p:txBody>
          <a:bodyPr/>
          <a:lstStyle/>
          <a:p>
            <a:pPr eaLnBrk="1" hangingPunct="1"/>
            <a:r>
              <a:rPr lang="cs-CZ" sz="2400" dirty="0" smtClean="0"/>
              <a:t>Jako hudbu artificiální chápeme hudbu </a:t>
            </a:r>
            <a:r>
              <a:rPr lang="cs-CZ" sz="2400" b="1" dirty="0" smtClean="0"/>
              <a:t>uměleckou. </a:t>
            </a:r>
            <a:r>
              <a:rPr lang="cs-CZ" sz="2400" dirty="0" smtClean="0"/>
              <a:t>Skladby jsou prokomponované a náročnější 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na provedení (např. orchestr, hráči, sólisté).</a:t>
            </a:r>
          </a:p>
          <a:p>
            <a:pPr eaLnBrk="1" hangingPunct="1"/>
            <a:r>
              <a:rPr lang="cs-CZ" sz="2400" dirty="0" smtClean="0"/>
              <a:t>Hudební skladba vyžaduje soustředěnost,  posluchačskou zkušenost a znalost souvislostí.</a:t>
            </a:r>
          </a:p>
          <a:p>
            <a:pPr eaLnBrk="1" hangingPunct="1"/>
            <a:r>
              <a:rPr lang="cs-CZ" sz="2400" dirty="0" smtClean="0"/>
              <a:t>Skladby jsou časově mnohem náročnější.</a:t>
            </a:r>
          </a:p>
          <a:p>
            <a:pPr eaLnBrk="1" hangingPunct="1"/>
            <a:r>
              <a:rPr lang="cs-CZ" sz="2400" dirty="0" smtClean="0"/>
              <a:t>Skladby mívají nadčasové cíle, hlubší myšlenky.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Překročily dobu svého vzniku a stále jsou 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pro posluchače atraktivní. 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Kupříkladu celý svět zná melodii z Novosvětské            A. Dvořáka.	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			</a:t>
            </a:r>
            <a:r>
              <a:rPr lang="cs-CZ" sz="2400" u="sng" dirty="0" smtClean="0"/>
              <a:t>Poslech: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</a:t>
            </a:r>
          </a:p>
        </p:txBody>
      </p:sp>
      <p:pic>
        <p:nvPicPr>
          <p:cNvPr id="4" name="Symf.č.9. - Largo  A.Dvořák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 bwMode="auto">
          <a:xfrm>
            <a:off x="4572000" y="5877272"/>
            <a:ext cx="355104" cy="35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4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pPr eaLnBrk="1" hangingPunct="1"/>
            <a:r>
              <a:rPr lang="cs-CZ" sz="3200" b="1" smtClean="0"/>
              <a:t>5. Hudba nonartificiální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eaLnBrk="1" hangingPunct="1"/>
            <a:r>
              <a:rPr lang="cs-CZ" sz="2400" smtClean="0"/>
              <a:t>Písně a skladby jsou určené pro zábavu a relaxaci.</a:t>
            </a:r>
          </a:p>
          <a:p>
            <a:pPr eaLnBrk="1" hangingPunct="1"/>
            <a:r>
              <a:rPr lang="cs-CZ" sz="2400" smtClean="0"/>
              <a:t>Neočekáváme hlubší cíle, filozofické myšlenky.</a:t>
            </a:r>
          </a:p>
          <a:p>
            <a:pPr eaLnBrk="1" hangingPunct="1"/>
            <a:r>
              <a:rPr lang="cs-CZ" sz="2400" smtClean="0"/>
              <a:t>Někdy bývá označována jako neumělecká. Interpret mnohdy nemá vyšší hudební vzdělání. Vychází ze své individuality, má svůj vlastní styl projevu.</a:t>
            </a:r>
          </a:p>
          <a:p>
            <a:pPr eaLnBrk="1" hangingPunct="1"/>
            <a:r>
              <a:rPr lang="cs-CZ" sz="2400" smtClean="0"/>
              <a:t>Výraznou roli hraje osobnost interpreta, jeho image, styl, vliv na módní trendy, jeho mimohudební život bývá         v  zájmu pozornosti médií.</a:t>
            </a:r>
          </a:p>
          <a:p>
            <a:pPr eaLnBrk="1" hangingPunct="1"/>
            <a:r>
              <a:rPr lang="cs-CZ" sz="2400" smtClean="0"/>
              <a:t>Platí zde „zákon nabídky a poptávky“. Zájem posluchačů ovlivňuje finanční úspěšnost autora a interpreta.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6. Hity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dirty="0" smtClean="0"/>
              <a:t>Vznikají hity (písně), které v určitém časovém úseku zaplaví media a jsou známé v celé společnosti. Někdy mívají „jepičí“ život. </a:t>
            </a:r>
          </a:p>
          <a:p>
            <a:pPr eaLnBrk="1" hangingPunct="1"/>
            <a:r>
              <a:rPr lang="cs-CZ" sz="2400" dirty="0" smtClean="0"/>
              <a:t>Hity, zpěváci, skupiny  jsou záležitostí </a:t>
            </a:r>
            <a:r>
              <a:rPr lang="cs-CZ" sz="2400" b="1" dirty="0" smtClean="0"/>
              <a:t>generační.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Každá generace má „své“ …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				</a:t>
            </a:r>
            <a:r>
              <a:rPr lang="cs-CZ" sz="2400" u="sng" dirty="0" smtClean="0"/>
              <a:t>Poslech:</a:t>
            </a:r>
          </a:p>
          <a:p>
            <a:pPr eaLnBrk="1" hangingPunct="1">
              <a:buFont typeface="Arial" pitchFamily="34" charset="0"/>
              <a:buNone/>
            </a:pPr>
            <a:endParaRPr lang="cs-CZ" sz="2400" dirty="0" smtClean="0"/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    S </a:t>
            </a:r>
            <a:r>
              <a:rPr lang="cs-CZ" sz="2400" dirty="0" err="1" smtClean="0"/>
              <a:t>nonartificiální</a:t>
            </a:r>
            <a:r>
              <a:rPr lang="cs-CZ" sz="2400" dirty="0" smtClean="0"/>
              <a:t> hudbou je spjatý bulvár.  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dirty="0" smtClean="0"/>
              <a:t>	Soukromý život protagonistů </a:t>
            </a:r>
            <a:r>
              <a:rPr lang="cs-CZ" sz="2400" dirty="0" err="1" smtClean="0"/>
              <a:t>nonartificiální</a:t>
            </a:r>
            <a:r>
              <a:rPr lang="cs-CZ" sz="2400" dirty="0" smtClean="0"/>
              <a:t> hudby je        v popředí zájmu bulvárních novinářů. Někteří na tom posilují svou kariéru, jiní se brání…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4" name="Želva - Olympic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5508104" y="3717032"/>
            <a:ext cx="427112" cy="427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b="1" smtClean="0"/>
              <a:t>7. Opakování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Pohovořte samostatně o změnách v životě člověka 20.století.</a:t>
            </a:r>
          </a:p>
          <a:p>
            <a:pPr eaLnBrk="1" hangingPunct="1"/>
            <a:r>
              <a:rPr lang="cs-CZ" sz="2400" smtClean="0"/>
              <a:t>Jak se mění způsob tvorby umělců?</a:t>
            </a:r>
          </a:p>
          <a:p>
            <a:pPr eaLnBrk="1" hangingPunct="1"/>
            <a:r>
              <a:rPr lang="cs-CZ" sz="2400" smtClean="0"/>
              <a:t>Vysvětlete pojem </a:t>
            </a:r>
            <a:r>
              <a:rPr lang="cs-CZ" sz="2400" u="sng" smtClean="0"/>
              <a:t>sónický</a:t>
            </a:r>
            <a:r>
              <a:rPr lang="cs-CZ" sz="2400" smtClean="0"/>
              <a:t>.</a:t>
            </a:r>
          </a:p>
          <a:p>
            <a:pPr eaLnBrk="1" hangingPunct="1"/>
            <a:r>
              <a:rPr lang="cs-CZ" sz="2400" smtClean="0"/>
              <a:t>Čím se liší hudba artificiální a nonartificiální?</a:t>
            </a:r>
          </a:p>
          <a:p>
            <a:pPr eaLnBrk="1" hangingPunct="1"/>
            <a:r>
              <a:rPr lang="cs-CZ" sz="2400" smtClean="0"/>
              <a:t>Co je to hit? Uveďte příklady ze současné hudební produkce.</a:t>
            </a:r>
          </a:p>
          <a:p>
            <a:pPr eaLnBrk="1" hangingPunct="1"/>
            <a:endParaRPr lang="cs-CZ" sz="2800" smtClean="0"/>
          </a:p>
          <a:p>
            <a:pPr eaLnBrk="1" hangingPunct="1"/>
            <a:endParaRPr lang="cs-CZ" sz="280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/>
              <a:t>Použitá literatura a zdroje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Hudební výchova pro gymnázia 2.díl, SPN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smtClean="0"/>
              <a:t>				A. Charalambidis a kol.</a:t>
            </a:r>
          </a:p>
          <a:p>
            <a:pPr eaLnBrk="1" hangingPunct="1"/>
            <a:r>
              <a:rPr lang="cs-CZ" sz="2400" smtClean="0"/>
              <a:t>CD 2 k Hudební výchově pro gymnázia 2.díl, 							     SPN</a:t>
            </a:r>
          </a:p>
          <a:p>
            <a:pPr eaLnBrk="1" hangingPunct="1"/>
            <a:r>
              <a:rPr lang="cs-CZ" sz="2400" smtClean="0"/>
              <a:t>CD  k Hudební výchově pro ZŠ (HV pro 4.roč.,</a:t>
            </a:r>
          </a:p>
          <a:p>
            <a:pPr eaLnBrk="1" hangingPunct="1">
              <a:buFont typeface="Arial" pitchFamily="34" charset="0"/>
              <a:buNone/>
            </a:pPr>
            <a:r>
              <a:rPr lang="cs-CZ" sz="2400" smtClean="0"/>
              <a:t>	8. a 9.roč., SPN)</a:t>
            </a:r>
          </a:p>
          <a:p>
            <a:pPr eaLnBrk="1" hangingPunct="1"/>
            <a:r>
              <a:rPr lang="cs-CZ" sz="2400" smtClean="0"/>
              <a:t>Obr. P. Picasso – Kytara  - slavneobrazy.cz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</TotalTime>
  <Words>470</Words>
  <Application>Microsoft Office PowerPoint</Application>
  <PresentationFormat>Předvádění na obrazovce (4:3)</PresentationFormat>
  <Paragraphs>71</Paragraphs>
  <Slides>12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Hudba 20. století  1.část</vt:lpstr>
      <vt:lpstr>Obsah:</vt:lpstr>
      <vt:lpstr>1.   20. století v životě člověka</vt:lpstr>
      <vt:lpstr>2. Nové tendence a možnosti</vt:lpstr>
      <vt:lpstr>Pablo Picasso  „Kytara“</vt:lpstr>
      <vt:lpstr>3. Hudba vážná a zábavná? </vt:lpstr>
      <vt:lpstr>4. Hudba artificiální</vt:lpstr>
      <vt:lpstr>5. Hudba nonartificiální</vt:lpstr>
      <vt:lpstr>6. Hity</vt:lpstr>
      <vt:lpstr>7. Opakování</vt:lpstr>
      <vt:lpstr>Použitá literatura a 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20. století  1.část</dc:title>
  <dc:creator>DOMKA</dc:creator>
  <cp:lastModifiedBy>Romana</cp:lastModifiedBy>
  <cp:revision>27</cp:revision>
  <dcterms:created xsi:type="dcterms:W3CDTF">2012-09-09T09:00:48Z</dcterms:created>
  <dcterms:modified xsi:type="dcterms:W3CDTF">2012-09-17T09:18:42Z</dcterms:modified>
</cp:coreProperties>
</file>