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8" r:id="rId4"/>
    <p:sldId id="261" r:id="rId5"/>
    <p:sldId id="262" r:id="rId6"/>
    <p:sldId id="259" r:id="rId7"/>
    <p:sldId id="260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BD47750-DC27-4ABA-BEC2-A504BEBDF76A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19417CB-BC18-4F9E-81D2-75D24C9973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VY_32_Inovace_33_skladba – příslovečné určení 5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91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Skladba – rozvíjející větné členy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s-CZ" sz="3200" b="1" dirty="0" smtClean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Příslovečné </a:t>
            </a:r>
            <a:r>
              <a:rPr lang="cs-CZ" sz="3200" b="1" dirty="0">
                <a:solidFill>
                  <a:srgbClr val="00B050"/>
                </a:solidFill>
              </a:rPr>
              <a:t>určení  </a:t>
            </a:r>
            <a:r>
              <a:rPr lang="cs-CZ" sz="3200" b="1" dirty="0" smtClean="0">
                <a:solidFill>
                  <a:srgbClr val="00B050"/>
                </a:solidFill>
              </a:rPr>
              <a:t>5</a:t>
            </a:r>
            <a:endParaRPr lang="cs-CZ" sz="3200" b="1" dirty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Další druhy </a:t>
            </a:r>
            <a:r>
              <a:rPr lang="cs-CZ" b="1" dirty="0">
                <a:solidFill>
                  <a:srgbClr val="00B050"/>
                </a:solidFill>
              </a:rPr>
              <a:t>PU způsobu </a:t>
            </a:r>
          </a:p>
          <a:p>
            <a:r>
              <a:rPr lang="cs-CZ" b="1" dirty="0">
                <a:solidFill>
                  <a:srgbClr val="00B050"/>
                </a:solidFill>
              </a:rPr>
              <a:t>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269267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19256" cy="1440160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Příslovečná určení způsobu </a:t>
            </a:r>
            <a:r>
              <a:rPr lang="cs-CZ" sz="2400" dirty="0" smtClean="0"/>
              <a:t>tvoří početně velmi rozsáhlou a významově značně širokou skupinu. Proto je třeba znát  </a:t>
            </a:r>
            <a:r>
              <a:rPr lang="cs-CZ" sz="2400" dirty="0" smtClean="0">
                <a:solidFill>
                  <a:srgbClr val="00B050"/>
                </a:solidFill>
              </a:rPr>
              <a:t>další typy </a:t>
            </a:r>
            <a:r>
              <a:rPr lang="cs-CZ" sz="2400" dirty="0" smtClean="0"/>
              <a:t>, abychom si byli jisti, že skutečně o PU jde. K určení lze vždy užít </a:t>
            </a:r>
            <a:r>
              <a:rPr lang="cs-CZ" sz="2400" b="1" dirty="0" smtClean="0">
                <a:solidFill>
                  <a:srgbClr val="00B050"/>
                </a:solidFill>
              </a:rPr>
              <a:t>otázku JAK?: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/PU způsobu – </a:t>
            </a:r>
            <a:r>
              <a:rPr lang="cs-CZ" b="1" dirty="0" smtClean="0">
                <a:solidFill>
                  <a:srgbClr val="FF0000"/>
                </a:solidFill>
              </a:rPr>
              <a:t>prostředku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vyjadřuje v širokém smyslu nástroj, prostředek, včetně prostředků transportu, umožňující realizaci slovesného děje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Příklady: malovat </a:t>
            </a:r>
            <a:r>
              <a:rPr lang="cs-CZ" b="1" dirty="0" smtClean="0"/>
              <a:t>štětcem</a:t>
            </a:r>
            <a:r>
              <a:rPr lang="cs-CZ" dirty="0" smtClean="0"/>
              <a:t>, letět </a:t>
            </a:r>
            <a:r>
              <a:rPr lang="cs-CZ" b="1" dirty="0" smtClean="0"/>
              <a:t>v balónu</a:t>
            </a:r>
            <a:r>
              <a:rPr lang="cs-CZ" dirty="0" smtClean="0"/>
              <a:t>, sdělil to </a:t>
            </a:r>
            <a:r>
              <a:rPr lang="cs-CZ" b="1" dirty="0" smtClean="0"/>
              <a:t>telefonicky</a:t>
            </a:r>
          </a:p>
        </p:txBody>
      </p:sp>
    </p:spTree>
    <p:extLst>
      <p:ext uri="{BB962C8B-B14F-4D97-AF65-F5344CB8AC3E}">
        <p14:creationId xmlns:p14="http://schemas.microsoft.com/office/powerpoint/2010/main" val="477933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17744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/PU způsobu – </a:t>
            </a:r>
            <a:r>
              <a:rPr lang="cs-CZ" b="1" dirty="0" smtClean="0">
                <a:solidFill>
                  <a:srgbClr val="FF0000"/>
                </a:solidFill>
              </a:rPr>
              <a:t>původu, látky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vyjadřuje, co je východiskem pro vznik něčeho</a:t>
            </a:r>
          </a:p>
          <a:p>
            <a:endParaRPr lang="cs-CZ" dirty="0"/>
          </a:p>
          <a:p>
            <a:r>
              <a:rPr lang="cs-CZ" dirty="0" smtClean="0"/>
              <a:t>Příklady: </a:t>
            </a:r>
            <a:r>
              <a:rPr lang="cs-CZ" b="1" dirty="0"/>
              <a:t>z prášku </a:t>
            </a:r>
            <a:r>
              <a:rPr lang="cs-CZ" dirty="0" smtClean="0"/>
              <a:t>uvařila knedlíky , ruce měl umazané </a:t>
            </a:r>
            <a:r>
              <a:rPr lang="cs-CZ" b="1" dirty="0" smtClean="0"/>
              <a:t>od oleje</a:t>
            </a:r>
            <a:r>
              <a:rPr lang="cs-CZ" dirty="0" smtClean="0"/>
              <a:t>, upletla mu svetr </a:t>
            </a:r>
            <a:r>
              <a:rPr lang="cs-CZ" b="1" dirty="0" smtClean="0"/>
              <a:t>z</a:t>
            </a:r>
            <a:r>
              <a:rPr lang="cs-CZ" dirty="0" smtClean="0"/>
              <a:t> čisté </a:t>
            </a:r>
            <a:r>
              <a:rPr lang="cs-CZ" b="1" dirty="0" smtClean="0"/>
              <a:t>vlny, </a:t>
            </a:r>
            <a:r>
              <a:rPr lang="cs-CZ" dirty="0" smtClean="0"/>
              <a:t>chlapec postavil </a:t>
            </a:r>
            <a:r>
              <a:rPr lang="cs-CZ" b="1" dirty="0" smtClean="0"/>
              <a:t>z kostek </a:t>
            </a:r>
            <a:r>
              <a:rPr lang="cs-CZ" dirty="0" smtClean="0"/>
              <a:t>zámek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749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e/PU </a:t>
            </a:r>
            <a:r>
              <a:rPr lang="cs-CZ" dirty="0">
                <a:solidFill>
                  <a:srgbClr val="FF0000"/>
                </a:solidFill>
              </a:rPr>
              <a:t>způsobu – </a:t>
            </a:r>
            <a:r>
              <a:rPr lang="cs-CZ" b="1" dirty="0">
                <a:solidFill>
                  <a:srgbClr val="FF0000"/>
                </a:solidFill>
              </a:rPr>
              <a:t>původce děje – </a:t>
            </a:r>
            <a:r>
              <a:rPr lang="cs-CZ" dirty="0"/>
              <a:t>užívá se ve větách s trpným rodem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/>
              <a:t>Příklady: žák byl pochválen </a:t>
            </a:r>
            <a:r>
              <a:rPr lang="cs-CZ" b="1" dirty="0"/>
              <a:t>učitelem</a:t>
            </a:r>
            <a:r>
              <a:rPr lang="cs-CZ" dirty="0"/>
              <a:t>, vůz byl tažen </a:t>
            </a:r>
            <a:r>
              <a:rPr lang="cs-CZ" b="1" dirty="0"/>
              <a:t>koňmi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542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5736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f</a:t>
            </a:r>
            <a:r>
              <a:rPr lang="cs-CZ" dirty="0" smtClean="0">
                <a:solidFill>
                  <a:srgbClr val="FF0000"/>
                </a:solidFill>
              </a:rPr>
              <a:t>/PU </a:t>
            </a:r>
            <a:r>
              <a:rPr lang="cs-CZ" dirty="0">
                <a:solidFill>
                  <a:srgbClr val="FF0000"/>
                </a:solidFill>
              </a:rPr>
              <a:t>způsobu – </a:t>
            </a:r>
            <a:r>
              <a:rPr lang="cs-CZ" b="1" dirty="0">
                <a:solidFill>
                  <a:srgbClr val="FF0000"/>
                </a:solidFill>
              </a:rPr>
              <a:t>výsledku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– vyjadřuje to, co je výsledkem nějakého </a:t>
            </a:r>
            <a:r>
              <a:rPr lang="cs-CZ" dirty="0" smtClean="0"/>
              <a:t>děje</a:t>
            </a:r>
          </a:p>
          <a:p>
            <a:endParaRPr lang="cs-CZ" dirty="0"/>
          </a:p>
          <a:p>
            <a:r>
              <a:rPr lang="cs-CZ" dirty="0" smtClean="0"/>
              <a:t>Příklady</a:t>
            </a:r>
            <a:r>
              <a:rPr lang="cs-CZ" dirty="0"/>
              <a:t>: proměnila se </a:t>
            </a:r>
            <a:r>
              <a:rPr lang="cs-CZ" b="1" dirty="0"/>
              <a:t>v sloup</a:t>
            </a:r>
            <a:r>
              <a:rPr lang="cs-CZ" dirty="0"/>
              <a:t>, seřadili se </a:t>
            </a:r>
            <a:r>
              <a:rPr lang="cs-CZ" b="1" dirty="0"/>
              <a:t>do</a:t>
            </a:r>
            <a:r>
              <a:rPr lang="cs-CZ" dirty="0"/>
              <a:t> </a:t>
            </a:r>
            <a:r>
              <a:rPr lang="cs-CZ" b="1" dirty="0"/>
              <a:t>trojstupu</a:t>
            </a:r>
            <a:r>
              <a:rPr lang="cs-CZ" dirty="0"/>
              <a:t>, dospěla </a:t>
            </a:r>
            <a:r>
              <a:rPr lang="cs-CZ" b="1" dirty="0"/>
              <a:t>v </a:t>
            </a:r>
            <a:r>
              <a:rPr lang="cs-CZ" dirty="0"/>
              <a:t>půvabnou </a:t>
            </a:r>
            <a:r>
              <a:rPr lang="cs-CZ" b="1" dirty="0" smtClean="0"/>
              <a:t>dívku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527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200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17744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g/PU způsobu – </a:t>
            </a:r>
            <a:r>
              <a:rPr lang="cs-CZ" b="1" dirty="0" smtClean="0">
                <a:solidFill>
                  <a:srgbClr val="FF0000"/>
                </a:solidFill>
              </a:rPr>
              <a:t>společenství</a:t>
            </a:r>
          </a:p>
          <a:p>
            <a:endParaRPr lang="cs-CZ" dirty="0"/>
          </a:p>
          <a:p>
            <a:r>
              <a:rPr lang="cs-CZ" dirty="0" smtClean="0"/>
              <a:t>Příklady:  babička šla </a:t>
            </a:r>
            <a:r>
              <a:rPr lang="cs-CZ" b="1" dirty="0" smtClean="0"/>
              <a:t>s dětmi</a:t>
            </a:r>
            <a:r>
              <a:rPr lang="cs-CZ" dirty="0" smtClean="0"/>
              <a:t>, družstvo nastoupilo </a:t>
            </a:r>
            <a:r>
              <a:rPr lang="cs-CZ" b="1" dirty="0" smtClean="0"/>
              <a:t>bez Stejskala</a:t>
            </a:r>
            <a:r>
              <a:rPr lang="cs-CZ" dirty="0" smtClean="0"/>
              <a:t>, žáci přijeli </a:t>
            </a:r>
            <a:r>
              <a:rPr lang="cs-CZ" b="1" dirty="0" smtClean="0"/>
              <a:t>s</a:t>
            </a:r>
            <a:r>
              <a:rPr lang="cs-CZ" dirty="0" smtClean="0"/>
              <a:t>e svými </a:t>
            </a:r>
            <a:r>
              <a:rPr lang="cs-CZ" b="1" dirty="0" smtClean="0"/>
              <a:t>učiteli </a:t>
            </a:r>
          </a:p>
          <a:p>
            <a:pPr marL="109728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733695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h/PU způsobu </a:t>
            </a:r>
            <a:r>
              <a:rPr lang="cs-CZ" b="1" dirty="0">
                <a:solidFill>
                  <a:srgbClr val="FF0000"/>
                </a:solidFill>
              </a:rPr>
              <a:t>– měřítka</a:t>
            </a:r>
          </a:p>
          <a:p>
            <a:pPr marL="109728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r>
              <a:rPr lang="cs-CZ" dirty="0"/>
              <a:t>Příklady: stáří stromu určíme </a:t>
            </a:r>
            <a:r>
              <a:rPr lang="cs-CZ" b="1" dirty="0"/>
              <a:t>podle letokruhů</a:t>
            </a:r>
            <a:r>
              <a:rPr lang="cs-CZ" dirty="0"/>
              <a:t>, cena ropy se udává </a:t>
            </a:r>
            <a:r>
              <a:rPr lang="cs-CZ" b="1" dirty="0"/>
              <a:t>v dolarech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504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SHRNUTÍ :</a:t>
            </a:r>
            <a:br>
              <a:rPr lang="cs-CZ" b="1" dirty="0" smtClean="0"/>
            </a:br>
            <a:r>
              <a:rPr lang="cs-CZ" b="1" dirty="0" smtClean="0"/>
              <a:t>Druhy příslovečného určení způsobu: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73728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a)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vlastního způsobu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– jak? – mluvil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rychle,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chová se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</a:p>
          <a:p>
            <a:pPr marL="109728" lvl="0" indent="0">
              <a:buClr>
                <a:srgbClr val="A04DA3"/>
              </a:buClr>
              <a:buNone/>
            </a:pP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                                                      nemožně</a:t>
            </a:r>
            <a:endParaRPr lang="cs-CZ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  <a:tabLst>
                <a:tab pos="4914900" algn="l"/>
              </a:tabLst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b)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míry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– jak moc, hodně?, kolik? –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velmi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rychlý,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skoro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 </a:t>
            </a:r>
          </a:p>
          <a:p>
            <a:pPr marL="109728" lvl="0" indent="0">
              <a:buClr>
                <a:srgbClr val="A04DA3"/>
              </a:buClr>
              <a:buNone/>
              <a:tabLst>
                <a:tab pos="4914900" algn="l"/>
              </a:tabLst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                                                       tma, promokl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na  kůži</a:t>
            </a:r>
            <a:endParaRPr lang="cs-CZ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c)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prostředku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– maloval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štětcem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, řezat pilou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d)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původu</a:t>
            </a:r>
            <a:r>
              <a:rPr lang="cs-CZ" dirty="0">
                <a:solidFill>
                  <a:srgbClr val="FF0000"/>
                </a:solidFill>
                <a:latin typeface="Times New Roman"/>
                <a:ea typeface="Times New Roman"/>
              </a:rPr>
              <a:t>,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látky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– vařit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z brambor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, stavět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z cihel</a:t>
            </a:r>
            <a:endParaRPr lang="cs-CZ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e)</a:t>
            </a:r>
            <a:r>
              <a:rPr lang="cs-CZ" dirty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původce</a:t>
            </a:r>
            <a:r>
              <a:rPr lang="cs-CZ" dirty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děje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– ve větách s trpným rodem – poražen              </a:t>
            </a:r>
          </a:p>
          <a:p>
            <a:pPr lvl="0">
              <a:buClr>
                <a:srgbClr val="A04DA3"/>
              </a:buClr>
            </a:pP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                                        nepřítelem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,  zničen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deštěm</a:t>
            </a:r>
            <a:endParaRPr lang="cs-CZ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f)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výsledku děje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  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- proměnil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se v sloup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, dospěl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v muže</a:t>
            </a:r>
            <a:endParaRPr lang="cs-CZ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g)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společenství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– šli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s </a:t>
            </a:r>
            <a:r>
              <a:rPr lang="cs-CZ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Evou</a:t>
            </a:r>
          </a:p>
          <a:p>
            <a:pPr lvl="0">
              <a:buClr>
                <a:srgbClr val="A04DA3"/>
              </a:buClr>
            </a:pP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</a:rPr>
              <a:t>h)</a:t>
            </a:r>
            <a:r>
              <a:rPr lang="cs-CZ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měřítka</a:t>
            </a:r>
            <a:r>
              <a:rPr lang="cs-CZ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 – </a:t>
            </a: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</a:rPr>
              <a:t>udával cenu </a:t>
            </a:r>
            <a:r>
              <a:rPr lang="cs-CZ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v korunách </a:t>
            </a:r>
            <a:endParaRPr lang="cs-CZ" b="1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703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54</TotalTime>
  <Words>288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Základní škola a Mateřská škola Choustník, okres Tábor</vt:lpstr>
      <vt:lpstr>Skladba – rozvíjející větné členy</vt:lpstr>
      <vt:lpstr>Příslovečná určení způsobu tvoří početně velmi rozsáhlou a významově značně širokou skupinu. Proto je třeba znát  další typy , abychom si byli jisti, že skutečně o PU jde. K určení lze vždy užít otázku JAK?: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SHRNUTÍ : Druhy příslovečného určení způsobu: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– rozvíjející větné členy</dc:title>
  <dc:creator>Krejzova</dc:creator>
  <cp:lastModifiedBy>krejza</cp:lastModifiedBy>
  <cp:revision>9</cp:revision>
  <dcterms:created xsi:type="dcterms:W3CDTF">2011-02-06T16:10:55Z</dcterms:created>
  <dcterms:modified xsi:type="dcterms:W3CDTF">2011-05-04T08:57:08Z</dcterms:modified>
</cp:coreProperties>
</file>