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1" r:id="rId4"/>
    <p:sldId id="257" r:id="rId5"/>
    <p:sldId id="258" r:id="rId6"/>
    <p:sldId id="259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55" autoAdjust="0"/>
    <p:restoredTop sz="94660"/>
  </p:normalViewPr>
  <p:slideViewPr>
    <p:cSldViewPr>
      <p:cViewPr varScale="1">
        <p:scale>
          <a:sx n="103" d="100"/>
          <a:sy n="103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258CF0D-7206-4A09-8B7B-80D9E42B474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8C73C6-19CF-4616-BE98-59AD41D10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e/e7/Treaty_of_Verdun_c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VY_32_INOVACE_01_Člověk a společnost_7. ročník_FRANCKÁ ŘÍŠE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28.9.2011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7776864" cy="60510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Prezentace je určena žákům 7. ročníku.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Seznamuje je s osobnostmi francké říše (Karel </a:t>
            </a:r>
            <a:r>
              <a:rPr lang="cs-CZ" sz="2400" dirty="0" err="1" smtClean="0"/>
              <a:t>Martel</a:t>
            </a:r>
            <a:r>
              <a:rPr lang="cs-CZ" sz="2400" dirty="0" smtClean="0"/>
              <a:t> </a:t>
            </a:r>
            <a:r>
              <a:rPr lang="cs-CZ" sz="2400" dirty="0" smtClean="0"/>
              <a:t>            a </a:t>
            </a:r>
            <a:r>
              <a:rPr lang="cs-CZ" sz="2400" dirty="0" smtClean="0"/>
              <a:t>Karel Veliký) a jejich významem pro následující evropský vývoj.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Počet hodin: 1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47864" y="980728"/>
            <a:ext cx="5105400" cy="2868168"/>
          </a:xfrm>
        </p:spPr>
        <p:txBody>
          <a:bodyPr/>
          <a:lstStyle/>
          <a:p>
            <a:r>
              <a:rPr lang="cs-CZ" sz="5400" dirty="0" smtClean="0"/>
              <a:t>Francká říše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752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7776864" cy="6264696"/>
          </a:xfrm>
        </p:spPr>
        <p:txBody>
          <a:bodyPr>
            <a:noAutofit/>
          </a:bodyPr>
          <a:lstStyle/>
          <a:p>
            <a:pPr algn="just">
              <a:lnSpc>
                <a:spcPct val="160000"/>
              </a:lnSpc>
            </a:pPr>
            <a:r>
              <a:rPr lang="cs-CZ" sz="2400" dirty="0" smtClean="0"/>
              <a:t>Ve francké říši vládl rod </a:t>
            </a:r>
            <a:r>
              <a:rPr lang="cs-CZ" sz="2400" b="1" dirty="0" smtClean="0"/>
              <a:t>Merovejců </a:t>
            </a:r>
            <a:r>
              <a:rPr lang="cs-CZ" sz="2400" dirty="0" smtClean="0"/>
              <a:t>-1. králem se stal </a:t>
            </a:r>
            <a:r>
              <a:rPr lang="cs-CZ" sz="2400" dirty="0" err="1" smtClean="0"/>
              <a:t>Chlodovík</a:t>
            </a:r>
            <a:r>
              <a:rPr lang="cs-CZ" sz="2400" dirty="0" smtClean="0"/>
              <a:t>.</a:t>
            </a:r>
          </a:p>
          <a:p>
            <a:pPr algn="just">
              <a:lnSpc>
                <a:spcPct val="160000"/>
              </a:lnSpc>
            </a:pPr>
            <a:r>
              <a:rPr lang="cs-CZ" sz="2400" dirty="0" smtClean="0"/>
              <a:t>Ovládl velkou část území dnešní Francie a Německa.</a:t>
            </a:r>
          </a:p>
          <a:p>
            <a:pPr algn="just">
              <a:lnSpc>
                <a:spcPct val="160000"/>
              </a:lnSpc>
            </a:pPr>
            <a:r>
              <a:rPr lang="cs-CZ" sz="2400" dirty="0" smtClean="0"/>
              <a:t>Se správou země mu pomáhali úředníci – </a:t>
            </a:r>
          </a:p>
          <a:p>
            <a:pPr algn="just">
              <a:lnSpc>
                <a:spcPct val="160000"/>
              </a:lnSpc>
              <a:buNone/>
            </a:pPr>
            <a:r>
              <a:rPr lang="cs-CZ" sz="2400" dirty="0" smtClean="0"/>
              <a:t>		tzv. </a:t>
            </a:r>
            <a:r>
              <a:rPr lang="cs-CZ" sz="2400" b="1" dirty="0" smtClean="0"/>
              <a:t>majordomové</a:t>
            </a:r>
            <a:r>
              <a:rPr lang="cs-CZ" sz="2400" dirty="0" smtClean="0"/>
              <a:t>. </a:t>
            </a:r>
          </a:p>
          <a:p>
            <a:pPr algn="just">
              <a:lnSpc>
                <a:spcPct val="160000"/>
              </a:lnSpc>
            </a:pPr>
            <a:r>
              <a:rPr lang="cs-CZ" sz="2400" dirty="0" smtClean="0"/>
              <a:t>Jejich moc postupně rostla. </a:t>
            </a:r>
          </a:p>
          <a:p>
            <a:pPr algn="just">
              <a:lnSpc>
                <a:spcPct val="160000"/>
              </a:lnSpc>
            </a:pPr>
            <a:r>
              <a:rPr lang="cs-CZ" sz="2400" dirty="0" smtClean="0"/>
              <a:t>Nejslavnějším z nich byl </a:t>
            </a:r>
            <a:r>
              <a:rPr lang="cs-CZ" sz="2400" b="1" dirty="0" smtClean="0"/>
              <a:t>Karel </a:t>
            </a:r>
            <a:r>
              <a:rPr lang="cs-CZ" sz="2400" b="1" dirty="0" err="1" smtClean="0"/>
              <a:t>Martel</a:t>
            </a:r>
            <a:r>
              <a:rPr lang="cs-CZ" sz="2400" dirty="0" smtClean="0"/>
              <a:t>.</a:t>
            </a:r>
          </a:p>
          <a:p>
            <a:pPr algn="just">
              <a:lnSpc>
                <a:spcPct val="160000"/>
              </a:lnSpc>
            </a:pPr>
            <a:r>
              <a:rPr lang="cs-CZ" sz="2400" dirty="0" smtClean="0"/>
              <a:t>732 v bitvě u </a:t>
            </a:r>
            <a:r>
              <a:rPr lang="cs-CZ" sz="2400" b="1" dirty="0" err="1" smtClean="0"/>
              <a:t>Poitiers</a:t>
            </a:r>
            <a:r>
              <a:rPr lang="cs-CZ" sz="2400" dirty="0" smtClean="0"/>
              <a:t> porazil Araby a tím zachránil Evropu před jejich invazí.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92697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Karel Veliký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7848872" cy="518457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sz="2400" dirty="0"/>
              <a:t>z</a:t>
            </a:r>
            <a:r>
              <a:rPr lang="cs-CZ" sz="2400" dirty="0" smtClean="0"/>
              <a:t> rodu Karlovců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sz="2400" dirty="0"/>
              <a:t>Rozšířil území </a:t>
            </a:r>
            <a:r>
              <a:rPr lang="cs-CZ" sz="2400" dirty="0" smtClean="0"/>
              <a:t>francké </a:t>
            </a:r>
            <a:r>
              <a:rPr lang="cs-CZ" sz="2400" dirty="0"/>
              <a:t>říše – chtěl obnovit římskou </a:t>
            </a:r>
            <a:r>
              <a:rPr lang="cs-CZ" sz="2400" dirty="0" smtClean="0"/>
              <a:t>říši.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Podporoval vzdělanost </a:t>
            </a:r>
            <a:r>
              <a:rPr lang="cs-CZ" sz="2400" dirty="0"/>
              <a:t>a </a:t>
            </a:r>
            <a:r>
              <a:rPr lang="cs-CZ" sz="2400" dirty="0" smtClean="0"/>
              <a:t>kulturu.</a:t>
            </a:r>
            <a:endParaRPr lang="cs-CZ" sz="2400" dirty="0"/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 r. 800 n. l. ho papež korunoval na císaře: 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    nasadil mu císařskou korunu na hlavu.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	Papež tím dal najevo, že stojí výše než 			panovník.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Vznikla tradice, že císař je vždy korunován v Římě.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cs-CZ" sz="28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1403648" y="458112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239000" cy="77034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/>
                </a:solidFill>
              </a:rPr>
              <a:t>Rozpad francké říše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344816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Po smrti Karla Velikého vypukl mezi jeho vnuky boj o moc 	   rozpad říše.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err="1" smtClean="0"/>
              <a:t>Verdunská</a:t>
            </a:r>
            <a:r>
              <a:rPr lang="cs-CZ" sz="2400" b="1" dirty="0" smtClean="0"/>
              <a:t> smlouva (843):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2" pitchFamily="18" charset="2"/>
              <a:buChar char=""/>
            </a:pPr>
            <a:r>
              <a:rPr lang="cs-CZ" sz="2400" dirty="0" smtClean="0"/>
              <a:t>dohoda o rozdělení francké říše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2" pitchFamily="18" charset="2"/>
              <a:buChar char=""/>
            </a:pPr>
            <a:r>
              <a:rPr lang="cs-CZ" sz="2400" dirty="0" smtClean="0"/>
              <a:t>Podle mapy určete, na jaké 3 části se říše rozpadla.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2" pitchFamily="18" charset="2"/>
              <a:buChar char=""/>
            </a:pPr>
            <a:r>
              <a:rPr lang="cs-CZ" sz="2400" dirty="0" smtClean="0"/>
              <a:t>Kdo jednotlivá území získal? 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1691680" y="2276872"/>
            <a:ext cx="7200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reaty of Verdun 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7272808" cy="55097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165304"/>
            <a:ext cx="59046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Autor: </a:t>
            </a:r>
            <a:r>
              <a:rPr lang="cs-CZ" sz="800" dirty="0" err="1" smtClean="0"/>
              <a:t>Wolpertinger</a:t>
            </a:r>
            <a:r>
              <a:rPr lang="cs-CZ" sz="800" dirty="0"/>
              <a:t>, </a:t>
            </a:r>
            <a:r>
              <a:rPr lang="cs-CZ" sz="800" dirty="0" smtClean="0"/>
              <a:t>licence </a:t>
            </a:r>
            <a:r>
              <a:rPr lang="cs-CZ" sz="800" dirty="0" err="1" smtClean="0"/>
              <a:t>Creative</a:t>
            </a:r>
            <a:r>
              <a:rPr lang="cs-CZ" sz="800" dirty="0" smtClean="0"/>
              <a:t> </a:t>
            </a:r>
            <a:r>
              <a:rPr lang="cs-CZ" sz="800" dirty="0" err="1" smtClean="0"/>
              <a:t>Commons</a:t>
            </a:r>
            <a:r>
              <a:rPr lang="cs-CZ" sz="800" dirty="0" smtClean="0"/>
              <a:t>, BY-SA, http</a:t>
            </a:r>
            <a:r>
              <a:rPr lang="cs-CZ" sz="800" dirty="0"/>
              <a:t>://cs.wikipedia.org/wiki/Soubor:Treaty_of_Verdun_cs.svg</a:t>
            </a:r>
          </a:p>
          <a:p>
            <a:endParaRPr lang="cs-CZ" sz="100" dirty="0"/>
          </a:p>
        </p:txBody>
      </p:sp>
    </p:spTree>
    <p:extLst>
      <p:ext uri="{BB962C8B-B14F-4D97-AF65-F5344CB8AC3E}">
        <p14:creationId xmlns="" xmlns:p14="http://schemas.microsoft.com/office/powerpoint/2010/main" val="185677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842352"/>
          </a:xfrm>
        </p:spPr>
        <p:txBody>
          <a:bodyPr>
            <a:normAutofit/>
          </a:bodyPr>
          <a:lstStyle/>
          <a:p>
            <a:pPr algn="ctr"/>
            <a:r>
              <a:rPr lang="cs-CZ" sz="4000" dirty="0" err="1" smtClean="0">
                <a:solidFill>
                  <a:schemeClr val="accent2"/>
                </a:solidFill>
              </a:rPr>
              <a:t>Verdunská</a:t>
            </a:r>
            <a:r>
              <a:rPr lang="cs-CZ" sz="4000" dirty="0" smtClean="0">
                <a:solidFill>
                  <a:schemeClr val="accent2"/>
                </a:solidFill>
              </a:rPr>
              <a:t> smlouva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239000" cy="5186976"/>
          </a:xfrm>
        </p:spPr>
        <p:txBody>
          <a:bodyPr/>
          <a:lstStyle/>
          <a:p>
            <a:pPr marL="360363" indent="-3603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Západofrancká říše: Francie – Karel Holý</a:t>
            </a:r>
          </a:p>
          <a:p>
            <a:pPr marL="360363" indent="-3603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Východofrancká říše: Svatá říše římská – Ludvík Němec</a:t>
            </a:r>
          </a:p>
          <a:p>
            <a:pPr marL="360363" indent="-360363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jižní část: Itálie - Lothar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4168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7</a:t>
            </a:r>
            <a:r>
              <a:rPr lang="cs-CZ" sz="2400" dirty="0"/>
              <a:t>: </a:t>
            </a:r>
            <a:r>
              <a:rPr lang="cs-CZ" sz="2400" i="1" dirty="0"/>
              <a:t>středověk a raný novověk</a:t>
            </a:r>
            <a:r>
              <a:rPr lang="cs-CZ" sz="2400" dirty="0"/>
              <a:t>. Praha: </a:t>
            </a:r>
            <a:r>
              <a:rPr lang="cs-CZ" sz="2400" dirty="0" smtClean="0"/>
              <a:t>2009, 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978-80-7235-373-6.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28-09-2011]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221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Francká říše</vt:lpstr>
      <vt:lpstr>Snímek 4</vt:lpstr>
      <vt:lpstr>Karel Veliký</vt:lpstr>
      <vt:lpstr>Rozpad francké říše</vt:lpstr>
      <vt:lpstr>Snímek 7</vt:lpstr>
      <vt:lpstr>Verdunská smlouva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 Martinková</dc:creator>
  <cp:lastModifiedBy>Dum</cp:lastModifiedBy>
  <cp:revision>6</cp:revision>
  <dcterms:modified xsi:type="dcterms:W3CDTF">2012-09-22T13:11:36Z</dcterms:modified>
</cp:coreProperties>
</file>