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1" r:id="rId2"/>
    <p:sldId id="267" r:id="rId3"/>
    <p:sldId id="268" r:id="rId4"/>
    <p:sldId id="258" r:id="rId5"/>
    <p:sldId id="263" r:id="rId6"/>
    <p:sldId id="264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>
        <p:scale>
          <a:sx n="100" d="100"/>
          <a:sy n="100" d="100"/>
        </p:scale>
        <p:origin x="-1794" y="49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EDC9B3-1EFD-4C57-BC43-1220AED1D927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5CB606-16A7-4E81-90B8-ECDB8780F6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63097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5CB606-16A7-4E81-90B8-ECDB8780F62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Práce s učebnicí: žáci doplní věty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5CB606-16A7-4E81-90B8-ECDB8780F62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z="14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5CB606-16A7-4E81-90B8-ECDB8780F62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200456B-E9FC-4357-91AB-1B15CC6E57AA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DC50428-5BAD-4531-9371-DF8DA8F3BB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00456B-E9FC-4357-91AB-1B15CC6E57AA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C50428-5BAD-4531-9371-DF8DA8F3BB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200456B-E9FC-4357-91AB-1B15CC6E57AA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DC50428-5BAD-4531-9371-DF8DA8F3BB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00456B-E9FC-4357-91AB-1B15CC6E57AA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C50428-5BAD-4531-9371-DF8DA8F3BB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00456B-E9FC-4357-91AB-1B15CC6E57AA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C50428-5BAD-4531-9371-DF8DA8F3BB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00456B-E9FC-4357-91AB-1B15CC6E57AA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C50428-5BAD-4531-9371-DF8DA8F3BB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200456B-E9FC-4357-91AB-1B15CC6E57AA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C50428-5BAD-4531-9371-DF8DA8F3BB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00456B-E9FC-4357-91AB-1B15CC6E57AA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C50428-5BAD-4531-9371-DF8DA8F3BB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00456B-E9FC-4357-91AB-1B15CC6E57AA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C50428-5BAD-4531-9371-DF8DA8F3BB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00456B-E9FC-4357-91AB-1B15CC6E57AA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C50428-5BAD-4531-9371-DF8DA8F3BB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200456B-E9FC-4357-91AB-1B15CC6E57AA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DC50428-5BAD-4531-9371-DF8DA8F3BB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200456B-E9FC-4357-91AB-1B15CC6E57AA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DC50428-5BAD-4531-9371-DF8DA8F3BB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279532" cy="115212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5" descr="Popis: Popis: Popis: logo skoly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060848"/>
            <a:ext cx="2536573" cy="1368152"/>
          </a:xfrm>
          <a:prstGeom prst="rect">
            <a:avLst/>
          </a:prstGeom>
          <a:noFill/>
        </p:spPr>
      </p:pic>
      <p:sp>
        <p:nvSpPr>
          <p:cNvPr id="2060" name="Rectangle 12"/>
          <p:cNvSpPr>
            <a:spLocks noChangeArrowheads="1"/>
          </p:cNvSpPr>
          <p:nvPr/>
        </p:nvSpPr>
        <p:spPr bwMode="auto">
          <a:xfrm>
            <a:off x="0" y="3704347"/>
            <a:ext cx="817240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Masarykova základní škola </a:t>
            </a:r>
            <a:r>
              <a:rPr kumimoji="0" lang="cs-CZ" sz="1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Debř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, Mladá Boleslav, příspěvková organizace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1" name="Rectangle 13"/>
          <p:cNvSpPr>
            <a:spLocks noChangeArrowheads="1"/>
          </p:cNvSpPr>
          <p:nvPr/>
        </p:nvSpPr>
        <p:spPr bwMode="auto">
          <a:xfrm>
            <a:off x="0" y="4301317"/>
            <a:ext cx="810039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Název a číslo materiálu: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VY_32_INOVACE_02_Člověk a společnost_7. ročník_SVATÁ ŘÍŠE ŘÍMSKÁ I.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2" name="Rectangle 14"/>
          <p:cNvSpPr>
            <a:spLocks noChangeArrowheads="1"/>
          </p:cNvSpPr>
          <p:nvPr/>
        </p:nvSpPr>
        <p:spPr bwMode="auto">
          <a:xfrm>
            <a:off x="0" y="5157192"/>
            <a:ext cx="81003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Autor: 		Mgr. Simona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Martinková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Datum vytvoření:	9.10.2011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3" name="Rectangle 15"/>
          <p:cNvSpPr>
            <a:spLocks noChangeArrowheads="1"/>
          </p:cNvSpPr>
          <p:nvPr/>
        </p:nvSpPr>
        <p:spPr bwMode="auto">
          <a:xfrm>
            <a:off x="0" y="5877272"/>
            <a:ext cx="817240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Číslo projektu: CZ.1.07/1.4.00/21.1185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7239000" cy="619508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Prezentace je určena žákům 7. ročníku. Slouží </a:t>
            </a:r>
            <a:r>
              <a:rPr lang="cs-CZ" sz="2400" dirty="0" smtClean="0"/>
              <a:t>                 k </a:t>
            </a:r>
            <a:r>
              <a:rPr lang="cs-CZ" sz="2400" dirty="0" smtClean="0"/>
              <a:t>výkladu a procvičení dané látky.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Seznamuje žáky se vznikem Svaté říše římské </a:t>
            </a:r>
            <a:r>
              <a:rPr lang="cs-CZ" sz="2400" dirty="0" smtClean="0"/>
              <a:t>                   a </a:t>
            </a:r>
            <a:r>
              <a:rPr lang="cs-CZ" sz="2400" dirty="0" smtClean="0"/>
              <a:t>jejími prvními významnými panovníky: Jindřichem I. Ptáčníkem a Otou I.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Počet hodin: 1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2400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/>
              <a:t>Svatá říše </a:t>
            </a:r>
            <a:r>
              <a:rPr lang="cs-CZ" sz="6000" smtClean="0"/>
              <a:t>římská I. 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 raném středověku 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48680"/>
            <a:ext cx="7776864" cy="521744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řada samostatných knížectví a vévodství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Král nezískával trůn dědičně, ale byl volený.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		   Měl menší autoritu než dědičný král.</a:t>
            </a:r>
          </a:p>
          <a:p>
            <a:pPr marL="2432050" indent="-273050">
              <a:lnSpc>
                <a:spcPct val="150000"/>
              </a:lnSpc>
            </a:pPr>
            <a:r>
              <a:rPr lang="cs-CZ" dirty="0" smtClean="0"/>
              <a:t>Prvním významným panovníkem byl </a:t>
            </a:r>
            <a:r>
              <a:rPr lang="cs-CZ" b="1" dirty="0" smtClean="0"/>
              <a:t>Jindřich I. Ptáčník</a:t>
            </a:r>
            <a:r>
              <a:rPr lang="cs-CZ" dirty="0" smtClean="0"/>
              <a:t>. </a:t>
            </a:r>
          </a:p>
          <a:p>
            <a:pPr marL="2520950" indent="-273050">
              <a:lnSpc>
                <a:spcPct val="150000"/>
              </a:lnSpc>
            </a:pPr>
            <a:r>
              <a:rPr lang="cs-CZ" dirty="0" smtClean="0"/>
              <a:t>Svatá říše římská byla ohrožována Maďary.  </a:t>
            </a:r>
          </a:p>
          <a:p>
            <a:pPr>
              <a:lnSpc>
                <a:spcPct val="150000"/>
              </a:lnSpc>
              <a:buNone/>
            </a:pP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899592" y="2132856"/>
            <a:ext cx="576064" cy="288032"/>
          </a:xfrm>
          <a:prstGeom prst="rightArrow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/>
              </a:solidFill>
            </a:endParaRPr>
          </a:p>
        </p:txBody>
      </p:sp>
      <p:pic>
        <p:nvPicPr>
          <p:cNvPr id="17410" name="Picture 2" descr="File:Die deutschen Kaiser Heinrich 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708920"/>
            <a:ext cx="2160240" cy="373594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79512" y="6453336"/>
            <a:ext cx="386355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http://commons.wikimedia.org/wiki/File:Die_deutschen_Kaiser_Heinrich_I.jpg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Soubor:Ota1 madar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4149080"/>
            <a:ext cx="3747145" cy="2285041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7239000" cy="6267096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b="1" dirty="0" smtClean="0"/>
              <a:t>Ota I.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V roce …………. definitivně porazil Maďary.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Bitva se odehrála na řece ………………….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Otovi pomáhal také český kníže ………………………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Maďaři se usadili v Podunajské nížině a založili vlastní stát - ……………..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Zavedl tradici, že římským císařem se může stát ten, kdo je nejdříve zvolen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	německým králem.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Musí podniknout korunovační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	cestu do Říma.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836712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955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134076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Lechu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1916832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Boleslav I.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71800" y="299695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Uhry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6453336"/>
            <a:ext cx="270619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http://cs.wikipedia.org/wiki/Soubor:Ota1_madari.jpg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412776"/>
            <a:ext cx="7428647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188640"/>
            <a:ext cx="612068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dirty="0" smtClean="0">
                <a:solidFill>
                  <a:schemeClr val="accent2"/>
                </a:solidFill>
              </a:rPr>
              <a:t>Rozsah Svaté říše římské za vlády Oty I.</a:t>
            </a:r>
            <a:endParaRPr lang="cs-CZ" sz="4000" dirty="0">
              <a:solidFill>
                <a:schemeClr val="accent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6237312"/>
            <a:ext cx="45400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sz="800" dirty="0" smtClean="0"/>
              <a:t>Autor: </a:t>
            </a:r>
            <a:r>
              <a:rPr lang="cs-CZ" sz="800" dirty="0" err="1" smtClean="0"/>
              <a:t>Jaspe</a:t>
            </a:r>
            <a:r>
              <a:rPr lang="cs-CZ" sz="800" dirty="0" smtClean="0"/>
              <a:t>, licence </a:t>
            </a:r>
            <a:r>
              <a:rPr lang="cs-CZ" sz="800" dirty="0" err="1" smtClean="0"/>
              <a:t>Creative</a:t>
            </a:r>
            <a:r>
              <a:rPr lang="cs-CZ" sz="800" dirty="0" smtClean="0"/>
              <a:t> </a:t>
            </a:r>
            <a:r>
              <a:rPr lang="cs-CZ" sz="800" dirty="0" err="1" smtClean="0"/>
              <a:t>Commons</a:t>
            </a:r>
            <a:r>
              <a:rPr lang="cs-CZ" sz="800" dirty="0" smtClean="0"/>
              <a:t>, BY-SA, http://cs.wikipedia.org/wiki/Soubor:HRR.gif</a:t>
            </a:r>
          </a:p>
          <a:p>
            <a:pPr algn="r"/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7920880" cy="738336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2"/>
                </a:solidFill>
              </a:rPr>
              <a:t>Oprav chyby</a:t>
            </a:r>
            <a:endParaRPr lang="cs-CZ" sz="4000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7848872" cy="5184576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cs-CZ" sz="2200" dirty="0" smtClean="0"/>
              <a:t>Svatá říše římská vznikla ze západofrancké říše.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cs-CZ" sz="2200" dirty="0" smtClean="0"/>
              <a:t>Prvním významným panovníkem Svaté říše římské se stal Karel Veliký. 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cs-CZ" sz="2200" dirty="0" smtClean="0"/>
              <a:t>Otovi I. se podařilo definitivně porazit Araby.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cs-CZ" sz="2200" dirty="0" smtClean="0"/>
              <a:t>Bitva se odehrála u </a:t>
            </a:r>
            <a:r>
              <a:rPr lang="cs-CZ" sz="2200" dirty="0" err="1" smtClean="0"/>
              <a:t>Poitiers</a:t>
            </a:r>
            <a:r>
              <a:rPr lang="cs-CZ" sz="2200" dirty="0" smtClean="0"/>
              <a:t>.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cs-CZ" sz="2200" dirty="0" smtClean="0"/>
              <a:t>Otovi I. v bitvě pomáhal český kníže Boleslav II.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cs-CZ" sz="2200" dirty="0" smtClean="0"/>
              <a:t>Maďaři založili stát – Kyjevská Rus.  </a:t>
            </a:r>
            <a:endParaRPr lang="cs-CZ" sz="2200" dirty="0"/>
          </a:p>
        </p:txBody>
      </p:sp>
      <p:cxnSp>
        <p:nvCxnSpPr>
          <p:cNvPr id="5" name="Přímá spojovací čára 4"/>
          <p:cNvCxnSpPr/>
          <p:nvPr/>
        </p:nvCxnSpPr>
        <p:spPr>
          <a:xfrm flipV="1">
            <a:off x="3995936" y="1196752"/>
            <a:ext cx="1800200" cy="43204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flipV="1">
            <a:off x="467544" y="2564904"/>
            <a:ext cx="1728192" cy="3600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95536" y="2132856"/>
            <a:ext cx="247856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solidFill>
                  <a:srgbClr val="FF0000"/>
                </a:solidFill>
              </a:rPr>
              <a:t>Jindřich I. Ptáčník</a:t>
            </a:r>
            <a:endParaRPr lang="cs-CZ" sz="2200" dirty="0">
              <a:solidFill>
                <a:srgbClr val="FF0000"/>
              </a:solidFill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 flipV="1">
            <a:off x="5148064" y="3284984"/>
            <a:ext cx="1152128" cy="2880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292080" y="2780928"/>
            <a:ext cx="158417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0000"/>
                </a:solidFill>
              </a:rPr>
              <a:t>Maďary</a:t>
            </a:r>
            <a:endParaRPr lang="cs-CZ" sz="22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067944" y="764704"/>
            <a:ext cx="20617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 východofrancké</a:t>
            </a:r>
            <a:endParaRPr lang="cs-CZ" sz="2000" dirty="0"/>
          </a:p>
        </p:txBody>
      </p:sp>
      <p:cxnSp>
        <p:nvCxnSpPr>
          <p:cNvPr id="19" name="Přímá spojovací čára 18"/>
          <p:cNvCxnSpPr/>
          <p:nvPr/>
        </p:nvCxnSpPr>
        <p:spPr>
          <a:xfrm flipV="1">
            <a:off x="2843808" y="3933056"/>
            <a:ext cx="1152128" cy="2880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 flipH="1">
            <a:off x="4139952" y="3789040"/>
            <a:ext cx="252028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0000"/>
                </a:solidFill>
              </a:rPr>
              <a:t>na řece Lechu</a:t>
            </a:r>
            <a:endParaRPr lang="cs-CZ" sz="2200" dirty="0">
              <a:solidFill>
                <a:srgbClr val="FF0000"/>
              </a:solidFill>
            </a:endParaRPr>
          </a:p>
        </p:txBody>
      </p:sp>
      <p:cxnSp>
        <p:nvCxnSpPr>
          <p:cNvPr id="21" name="Přímá spojovací čára 20"/>
          <p:cNvCxnSpPr/>
          <p:nvPr/>
        </p:nvCxnSpPr>
        <p:spPr>
          <a:xfrm flipV="1">
            <a:off x="5148064" y="4581128"/>
            <a:ext cx="1296144" cy="2880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6516216" y="4509120"/>
            <a:ext cx="148309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solidFill>
                  <a:srgbClr val="FF0000"/>
                </a:solidFill>
              </a:rPr>
              <a:t>Boleslav I.</a:t>
            </a:r>
            <a:endParaRPr lang="cs-CZ" sz="2200" dirty="0">
              <a:solidFill>
                <a:srgbClr val="FF0000"/>
              </a:solidFill>
            </a:endParaRPr>
          </a:p>
        </p:txBody>
      </p:sp>
      <p:cxnSp>
        <p:nvCxnSpPr>
          <p:cNvPr id="24" name="Přímá spojovací čára 23"/>
          <p:cNvCxnSpPr/>
          <p:nvPr/>
        </p:nvCxnSpPr>
        <p:spPr>
          <a:xfrm flipV="1">
            <a:off x="3347864" y="5229200"/>
            <a:ext cx="1296144" cy="2880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4932040" y="5157192"/>
            <a:ext cx="76976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solidFill>
                  <a:srgbClr val="FF0000"/>
                </a:solidFill>
              </a:rPr>
              <a:t>Uhry</a:t>
            </a:r>
            <a:endParaRPr lang="cs-CZ" sz="2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5" grpId="0"/>
      <p:bldP spid="18" grpId="0"/>
      <p:bldP spid="20" grpId="0"/>
      <p:bldP spid="23" grpId="0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41208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Použitá literatura: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539552" y="1340768"/>
            <a:ext cx="72728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VÁLKOVÁ VERONIKA. </a:t>
            </a:r>
            <a:r>
              <a:rPr lang="cs-CZ" sz="2400" i="1" dirty="0"/>
              <a:t>Dějepis 7</a:t>
            </a:r>
            <a:r>
              <a:rPr lang="cs-CZ" sz="2400" dirty="0"/>
              <a:t>: </a:t>
            </a:r>
            <a:r>
              <a:rPr lang="cs-CZ" sz="2400" i="1" dirty="0"/>
              <a:t>středověk a raný novověk</a:t>
            </a:r>
            <a:r>
              <a:rPr lang="cs-CZ" sz="2400" dirty="0"/>
              <a:t>. Praha: </a:t>
            </a:r>
            <a:r>
              <a:rPr lang="cs-CZ" sz="2400" dirty="0" err="1"/>
              <a:t>SPN</a:t>
            </a:r>
            <a:r>
              <a:rPr lang="cs-CZ" sz="2400" dirty="0"/>
              <a:t>. </a:t>
            </a:r>
            <a:r>
              <a:rPr lang="cs-CZ" sz="2400" dirty="0" err="1"/>
              <a:t>ISBN</a:t>
            </a:r>
            <a:r>
              <a:rPr lang="cs-CZ" sz="2400" dirty="0"/>
              <a:t> 978-80-7235-373-6.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552" y="2564904"/>
            <a:ext cx="74168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Všechny uveřejněné odkazy [cit. </a:t>
            </a:r>
            <a:r>
              <a:rPr lang="cs-CZ" sz="2400" dirty="0" smtClean="0"/>
              <a:t>09-10-2011] </a:t>
            </a:r>
            <a:r>
              <a:rPr lang="cs-CZ" sz="2400" dirty="0"/>
              <a:t>dostupné pod licencí public </a:t>
            </a:r>
            <a:r>
              <a:rPr lang="cs-CZ" sz="2400" dirty="0" err="1"/>
              <a:t>domain</a:t>
            </a:r>
            <a:r>
              <a:rPr lang="cs-CZ" sz="2400" dirty="0"/>
              <a:t> na: &lt;http://commons.wikimedia.org/wiki/Main_Page&gt;.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310</TotalTime>
  <Words>295</Words>
  <Application>Microsoft Office PowerPoint</Application>
  <PresentationFormat>Předvádění na obrazovce (4:3)</PresentationFormat>
  <Paragraphs>53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Snímek 1</vt:lpstr>
      <vt:lpstr>Snímek 2</vt:lpstr>
      <vt:lpstr>Svatá říše římská I. </vt:lpstr>
      <vt:lpstr>Snímek 4</vt:lpstr>
      <vt:lpstr>Snímek 5</vt:lpstr>
      <vt:lpstr>Rozsah Svaté říše římské za vlády Oty I.</vt:lpstr>
      <vt:lpstr>Oprav chyby</vt:lpstr>
      <vt:lpstr>Snímek 8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Svatá říše římská</dc:title>
  <dc:creator>Simona Martinková</dc:creator>
  <cp:lastModifiedBy>Dum</cp:lastModifiedBy>
  <cp:revision>12</cp:revision>
  <dcterms:created xsi:type="dcterms:W3CDTF">2011-10-10T17:51:14Z</dcterms:created>
  <dcterms:modified xsi:type="dcterms:W3CDTF">2012-09-19T17:59:26Z</dcterms:modified>
</cp:coreProperties>
</file>