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1" r:id="rId2"/>
    <p:sldId id="267" r:id="rId3"/>
    <p:sldId id="265" r:id="rId4"/>
    <p:sldId id="260" r:id="rId5"/>
    <p:sldId id="262" r:id="rId6"/>
    <p:sldId id="258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DE2FBB-1C69-4AB9-8408-E6F7FFA5B0D9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589938-7893-46BE-9001-5C98C612F4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6906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učebnicí:</a:t>
            </a:r>
            <a:r>
              <a:rPr lang="cs-CZ" baseline="0" dirty="0" smtClean="0"/>
              <a:t> </a:t>
            </a:r>
            <a:r>
              <a:rPr lang="cs-CZ" dirty="0" smtClean="0"/>
              <a:t>žáci</a:t>
            </a:r>
            <a:r>
              <a:rPr lang="cs-CZ" baseline="0" dirty="0" smtClean="0"/>
              <a:t> doplní věty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589938-7893-46BE-9001-5C98C612F42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Správná</a:t>
            </a:r>
            <a:r>
              <a:rPr lang="cs-CZ" baseline="0" dirty="0" smtClean="0"/>
              <a:t> odpověď </a:t>
            </a:r>
            <a:r>
              <a:rPr lang="cs-CZ" baseline="0" smtClean="0"/>
              <a:t>změní barvu.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589938-7893-46BE-9001-5C98C612F42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F4635F4-2410-4A98-8647-D7BF8E340655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3065AE1-55F8-4EBE-9974-611435137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3704347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4301317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VY_32_INOVACE_03_Člověk a společnost_7. ročník_SVATÁ ŘÍŠE ŘÍMSKÁ II.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515719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9.10. 2011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5877272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7239000" cy="61950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Prezentace je určena žákům 7. ročníku.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Navazuje na prezentaci Svatá říše římská v raném středověku I.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Je zaměřena na spory mezi světskou a církevní mocí v 11. století (boj o investituru). Dále žáky seznamuje s osobností Fridricha Barbarossy a jeho vlivem na české dějiny.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Výklad je doplněn cvičením k zopakování látky.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Počet hodin: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Svatá říše římská II. 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 raném středověku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698336"/>
          </a:xfrm>
        </p:spPr>
        <p:txBody>
          <a:bodyPr/>
          <a:lstStyle/>
          <a:p>
            <a:pPr algn="ctr"/>
            <a:r>
              <a:rPr lang="cs-CZ" dirty="0" smtClean="0"/>
              <a:t>Boj o investituru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7776864" cy="56190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Na konci 11. století se stal papežem Řehoř VII.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	    velmi ctižádostivý, chtěl posílit pozici církve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Podle něj je papež více než císař.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Protože papež císaře korunuje, může ho i odvolat.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Tyto názory se nelíbily císaři Jindřichovi IV.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Vzniká mezi nimi spor – </a:t>
            </a:r>
            <a:r>
              <a:rPr lang="cs-CZ" sz="2400" b="1" dirty="0" smtClean="0"/>
              <a:t>boj o investituru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Investitura = dosazování duchovních do jejich úřadů.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1043608" y="162880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File:Pope Gregory V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667250"/>
            <a:ext cx="2160240" cy="2070230"/>
          </a:xfrm>
          <a:prstGeom prst="rect">
            <a:avLst/>
          </a:prstGeom>
          <a:noFill/>
        </p:spPr>
      </p:pic>
      <p:sp>
        <p:nvSpPr>
          <p:cNvPr id="6" name="Násobení 5"/>
          <p:cNvSpPr/>
          <p:nvPr/>
        </p:nvSpPr>
        <p:spPr>
          <a:xfrm>
            <a:off x="3635896" y="5229200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653136"/>
            <a:ext cx="2088232" cy="204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860032" y="6673334"/>
            <a:ext cx="2952328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 smtClean="0"/>
              <a:t>http://commons.wikimedia.org/wiki/File:Heinrich_4_g.jpg?uselang=cs</a:t>
            </a:r>
            <a:endParaRPr lang="cs-CZ" sz="600" dirty="0"/>
          </a:p>
        </p:txBody>
      </p:sp>
      <p:sp>
        <p:nvSpPr>
          <p:cNvPr id="9" name="Obdélník 8"/>
          <p:cNvSpPr/>
          <p:nvPr/>
        </p:nvSpPr>
        <p:spPr>
          <a:xfrm>
            <a:off x="395536" y="6657945"/>
            <a:ext cx="37799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00" dirty="0" smtClean="0"/>
              <a:t>http://commons.wikimedia.org/wiki/File:Pope_Gregory_VII.jpg?uselang=cs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698336"/>
          </a:xfrm>
        </p:spPr>
        <p:txBody>
          <a:bodyPr/>
          <a:lstStyle/>
          <a:p>
            <a:pPr algn="ctr"/>
            <a:r>
              <a:rPr lang="cs-CZ" dirty="0" smtClean="0"/>
              <a:t>Boj o investituru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7920880" cy="56190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Na stranu císaře se postavil český kníže Vratislav II.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Za podporu mu císař udělil královský titul – nedědičný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b="1" dirty="0" smtClean="0"/>
              <a:t>Výsledek: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100" b="1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Papež svěří hodnostáři duchovní moc (papež předá prsten a berlu jako symbol duch. moci)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 Císař ho pověří správou daného území (předá mu žezlo jako symbol světské moci) </a:t>
            </a:r>
            <a:r>
              <a:rPr lang="cs-CZ" sz="2100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720080"/>
          </a:xfrm>
        </p:spPr>
        <p:txBody>
          <a:bodyPr/>
          <a:lstStyle/>
          <a:p>
            <a:pPr algn="ctr"/>
            <a:r>
              <a:rPr lang="cs-CZ" b="1" dirty="0" smtClean="0"/>
              <a:t>Fridrich </a:t>
            </a:r>
            <a:r>
              <a:rPr lang="cs-CZ" sz="4000" b="1" dirty="0" smtClean="0"/>
              <a:t>Barbarossa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7920880" cy="561662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300" dirty="0" smtClean="0"/>
              <a:t>Po ukončení bojů mezi papežem a císařem, se ve </a:t>
            </a:r>
            <a:r>
              <a:rPr lang="cs-CZ" sz="2300" dirty="0" err="1" smtClean="0"/>
              <a:t>SŘŘ</a:t>
            </a:r>
            <a:r>
              <a:rPr lang="cs-CZ" sz="2300" dirty="0" smtClean="0"/>
              <a:t> objevily spory nástupnické.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300" dirty="0" smtClean="0"/>
              <a:t>Vítězně z nich vyšel Fridrich Barbarossa = ………………...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300" dirty="0" smtClean="0"/>
              <a:t>Stal se císařem.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300" dirty="0" smtClean="0"/>
              <a:t>Italské město ……………… ho odmítlo uznat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/>
              <a:t>	 za svého panovníka 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chemeClr val="tx1"/>
                </a:solidFill>
              </a:rPr>
              <a:t>      válečné tažení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300" dirty="0" smtClean="0"/>
              <a:t>V bojích ho podpořil český kníže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/>
              <a:t>	 …………………………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300" dirty="0" smtClean="0"/>
              <a:t>Jako odměnu získal ………………………….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971600" y="43651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2132856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/>
              <a:t>Rudovous</a:t>
            </a:r>
            <a:endParaRPr lang="cs-CZ" sz="23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212976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/>
              <a:t>Milán</a:t>
            </a:r>
            <a:endParaRPr lang="cs-CZ" sz="23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301208"/>
            <a:ext cx="1802096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/>
              <a:t>Vladislav II. </a:t>
            </a:r>
            <a:endParaRPr lang="cs-CZ" sz="23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5805264"/>
            <a:ext cx="2061783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/>
              <a:t>královský titul</a:t>
            </a:r>
            <a:endParaRPr lang="cs-CZ" sz="2300" dirty="0"/>
          </a:p>
        </p:txBody>
      </p:sp>
      <p:pic>
        <p:nvPicPr>
          <p:cNvPr id="16386" name="Picture 2" descr="Soubor:Frederick I, Holy Roman Emper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52438">
            <a:off x="6300192" y="2924944"/>
            <a:ext cx="2667000" cy="3200401"/>
          </a:xfrm>
          <a:prstGeom prst="ellipse">
            <a:avLst/>
          </a:prstGeom>
          <a:ln w="63500" cap="rnd">
            <a:solidFill>
              <a:schemeClr val="tx1">
                <a:lumMod val="65000"/>
                <a:lumOff val="35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TextovéPole 10"/>
          <p:cNvSpPr txBox="1"/>
          <p:nvPr/>
        </p:nvSpPr>
        <p:spPr>
          <a:xfrm>
            <a:off x="5857523" y="6093296"/>
            <a:ext cx="328647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" dirty="0" smtClean="0"/>
              <a:t>http://cs.wikipedia.org/wiki/Soubor:Frederick_I,_Holy_Roman_Emperor.jpg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69833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7920880" cy="56886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698750" algn="l"/>
              </a:tabLst>
            </a:pPr>
            <a:r>
              <a:rPr lang="cs-CZ" sz="2400" dirty="0" smtClean="0"/>
              <a:t>Prvním významným panovníkem </a:t>
            </a:r>
            <a:r>
              <a:rPr lang="cs-CZ" sz="2400" dirty="0" err="1" smtClean="0"/>
              <a:t>SŘŘ</a:t>
            </a:r>
            <a:r>
              <a:rPr lang="cs-CZ" sz="2400" dirty="0" smtClean="0"/>
              <a:t> se stal: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a) Ota I. 				 	c) Jindřich IV.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Ota I. porazil na řece Lechu: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698750" algn="l"/>
              </a:tabLst>
            </a:pPr>
            <a:r>
              <a:rPr lang="cs-CZ" sz="2400" dirty="0" smtClean="0"/>
              <a:t>	a) Araby 		b) Turky		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Bitvy na řece Lechu se účastnil i český kníže: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698750" algn="l"/>
              </a:tabLst>
            </a:pPr>
            <a:r>
              <a:rPr lang="cs-CZ" sz="2400" dirty="0" smtClean="0"/>
              <a:t>		b) Vratislav II.	c) Vladislav II.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Investitura znamená dosazování duchovních do úřadů.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			b) ne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V boji o investituru pomohl císaři český kníže: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69875" algn="l"/>
              </a:tabLst>
            </a:pPr>
            <a:r>
              <a:rPr lang="cs-CZ" sz="2400" dirty="0" smtClean="0"/>
              <a:t>	a) Boleslav I. 				c) Vladislav II.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1556792"/>
            <a:ext cx="2779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Jindřich Ptáčník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2636912"/>
            <a:ext cx="15712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Maďary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789040"/>
            <a:ext cx="1973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Boleslav I.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86916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90488" algn="l"/>
              </a:tabLst>
            </a:pPr>
            <a:r>
              <a:rPr lang="cs-CZ" sz="2400" dirty="0" smtClean="0"/>
              <a:t>	a) ano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5949280"/>
            <a:ext cx="2123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Vratislav II.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842352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7776864" cy="53309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Císaře Fridricha Barbarossu neuznalo město: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698750" algn="l"/>
              </a:tabLst>
            </a:pPr>
            <a:r>
              <a:rPr lang="cs-CZ" sz="2400" dirty="0" smtClean="0"/>
              <a:t>	a) Pisa 		b) Neapol	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Císaři v bojích proti tomuto městu pomohl český kníže: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863850" algn="l"/>
              </a:tabLst>
            </a:pPr>
            <a:r>
              <a:rPr lang="cs-CZ" sz="2400" dirty="0" smtClean="0"/>
              <a:t>	a) Vratislav II.				c) Vratislav I.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863850" algn="l"/>
              </a:tabLst>
            </a:pPr>
            <a:r>
              <a:rPr lang="cs-CZ" sz="2400" dirty="0" smtClean="0"/>
              <a:t>Barbarossa znamená: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  <a:tabLst>
                <a:tab pos="2863850" algn="l"/>
              </a:tabLst>
            </a:pPr>
            <a:r>
              <a:rPr lang="cs-CZ" sz="2400" dirty="0" smtClean="0"/>
              <a:t>	a) Neporazitelný 	b) Krutý 		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1700808"/>
            <a:ext cx="1271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Milán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2780928"/>
            <a:ext cx="2162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Vladislav II.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3861048"/>
            <a:ext cx="1828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Rudovous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7</a:t>
            </a:r>
            <a:r>
              <a:rPr lang="cs-CZ" sz="2400" dirty="0"/>
              <a:t>: </a:t>
            </a:r>
            <a:r>
              <a:rPr lang="cs-CZ" sz="2400" i="1" dirty="0"/>
              <a:t>středověk a raný novověk</a:t>
            </a:r>
            <a:r>
              <a:rPr lang="cs-CZ" sz="2400" dirty="0"/>
              <a:t>. Praha: </a:t>
            </a:r>
            <a:r>
              <a:rPr lang="cs-CZ" sz="2400" dirty="0" err="1"/>
              <a:t>SPN</a:t>
            </a:r>
            <a:r>
              <a:rPr lang="cs-CZ" sz="2400" dirty="0"/>
              <a:t>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09-10-2011] </a:t>
            </a:r>
            <a:r>
              <a:rPr lang="cs-CZ" sz="2400" dirty="0"/>
              <a:t>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277</TotalTime>
  <Words>325</Words>
  <Application>Microsoft Office PowerPoint</Application>
  <PresentationFormat>Předvádění na obrazovce (4:3)</PresentationFormat>
  <Paragraphs>77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Svatá říše římská II. </vt:lpstr>
      <vt:lpstr>Boj o investituru</vt:lpstr>
      <vt:lpstr>Boj o investituru</vt:lpstr>
      <vt:lpstr>Fridrich Barbarossa</vt:lpstr>
      <vt:lpstr>Opakování</vt:lpstr>
      <vt:lpstr>Opakování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Simona Martinková</dc:creator>
  <cp:lastModifiedBy>simca</cp:lastModifiedBy>
  <cp:revision>11</cp:revision>
  <dcterms:created xsi:type="dcterms:W3CDTF">2011-10-12T19:52:30Z</dcterms:created>
  <dcterms:modified xsi:type="dcterms:W3CDTF">2012-09-15T15:38:34Z</dcterms:modified>
</cp:coreProperties>
</file>