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368" r:id="rId2"/>
    <p:sldId id="316" r:id="rId3"/>
    <p:sldId id="328" r:id="rId4"/>
    <p:sldId id="359" r:id="rId5"/>
    <p:sldId id="360" r:id="rId6"/>
    <p:sldId id="365" r:id="rId7"/>
    <p:sldId id="366" r:id="rId8"/>
    <p:sldId id="367" r:id="rId9"/>
    <p:sldId id="363" r:id="rId10"/>
    <p:sldId id="30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10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50B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532" autoAdjust="0"/>
  </p:normalViewPr>
  <p:slideViewPr>
    <p:cSldViewPr>
      <p:cViewPr>
        <p:scale>
          <a:sx n="90" d="100"/>
          <a:sy n="90" d="100"/>
        </p:scale>
        <p:origin x="-7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slow">
    <p:wheel spokes="1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en/6/61/Bundesarchiv_Bild_183-R98680,_Besprechung_Himmler_mit_M%C3%BCller,_Heydrich,_Nebe,_Huber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9600" dirty="0" smtClean="0"/>
              <a:t>DĚJEPIS</a:t>
            </a:r>
            <a:br>
              <a:rPr lang="cs-CZ" sz="9600" dirty="0" smtClean="0"/>
            </a:br>
            <a:r>
              <a:rPr lang="cs-CZ" sz="9600" dirty="0" smtClean="0"/>
              <a:t>8. a 9. ročník</a:t>
            </a:r>
            <a:br>
              <a:rPr lang="cs-CZ" sz="9600" dirty="0" smtClean="0"/>
            </a:br>
            <a:r>
              <a:rPr lang="cs-CZ" sz="2000" dirty="0" smtClean="0"/>
              <a:t>Autor: Miroslav Janata</a:t>
            </a:r>
            <a:br>
              <a:rPr lang="cs-CZ" sz="2000" dirty="0" smtClean="0"/>
            </a:br>
            <a:r>
              <a:rPr lang="cs-CZ" sz="2000" dirty="0" smtClean="0"/>
              <a:t>Škola: ZŠ,PŠ a MŠ Česká Lípa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sz="2400" smtClean="0"/>
              <a:t>VY_32_INOVACE_05_ </a:t>
            </a:r>
            <a:r>
              <a:rPr lang="cs-CZ" sz="2400" dirty="0" smtClean="0"/>
              <a:t>19</a:t>
            </a:r>
            <a:r>
              <a:rPr lang="cs-CZ" sz="2400" dirty="0"/>
              <a:t>_ </a:t>
            </a:r>
            <a:r>
              <a:rPr lang="cs-CZ" sz="2400" dirty="0" smtClean="0"/>
              <a:t>život </a:t>
            </a:r>
            <a:r>
              <a:rPr lang="cs-CZ" sz="2400" dirty="0"/>
              <a:t>za protektorátu</a:t>
            </a:r>
          </a:p>
        </p:txBody>
      </p:sp>
      <p:pic>
        <p:nvPicPr>
          <p:cNvPr id="6" name="Picture 2" descr="C:\Users\Admin\AppData\Local\Temp\opvk_hor_zakladni_logolink_bar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373216"/>
            <a:ext cx="5407152" cy="10454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04902776"/>
      </p:ext>
    </p:extLst>
  </p:cSld>
  <p:clrMapOvr>
    <a:masterClrMapping/>
  </p:clrMapOvr>
  <p:transition spd="slow" advClick="0" advTm="5000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jako doplněk nově probírané látky</a:t>
            </a:r>
            <a:endParaRPr lang="cs-CZ" sz="1000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prezentace</a:t>
            </a:r>
            <a:endParaRPr lang="cs-CZ" dirty="0"/>
          </a:p>
        </p:txBody>
      </p:sp>
    </p:spTree>
  </p:cSld>
  <p:clrMapOvr>
    <a:masterClrMapping/>
  </p:clrMapOvr>
  <p:transition spd="slow">
    <p:wheel spokes="1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6">
                  <a:lumMod val="75000"/>
                </a:schemeClr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0" scaled="1"/>
            <a:tileRect/>
          </a:gradFill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15. 3. 1939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gradFill>
            <a:gsLst>
              <a:gs pos="0">
                <a:schemeClr val="accent6">
                  <a:lumMod val="75000"/>
                </a:schemeClr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pPr algn="ctr">
              <a:buNone/>
            </a:pPr>
            <a:endParaRPr lang="cs-CZ" sz="4400" b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4400" b="1" dirty="0" smtClean="0">
                <a:solidFill>
                  <a:srgbClr val="FFFF00"/>
                </a:solidFill>
              </a:rPr>
              <a:t>Německá vojska obsazují zbytek </a:t>
            </a:r>
            <a:r>
              <a:rPr lang="cs-CZ" sz="4000" b="1" dirty="0" smtClean="0">
                <a:solidFill>
                  <a:srgbClr val="FFFF00"/>
                </a:solidFill>
              </a:rPr>
              <a:t>Československa</a:t>
            </a:r>
            <a:endParaRPr lang="cs-CZ" sz="4000" b="1" dirty="0">
              <a:solidFill>
                <a:srgbClr val="FFFF00"/>
              </a:solidFill>
            </a:endParaRPr>
          </a:p>
        </p:txBody>
      </p:sp>
      <p:pic>
        <p:nvPicPr>
          <p:cNvPr id="7" name="Zástupný symbol pro obsah 6" descr="dum1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00034" y="2143116"/>
            <a:ext cx="4000528" cy="3500462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18900000" scaled="1"/>
            <a:tileRect/>
          </a:gradFill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16. 3. 1939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pPr algn="ctr">
              <a:buNone/>
            </a:pPr>
            <a:endParaRPr lang="cs-CZ" sz="4400" b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4400" b="1" dirty="0" smtClean="0">
                <a:solidFill>
                  <a:srgbClr val="FFFF00"/>
                </a:solidFill>
              </a:rPr>
              <a:t>je vyhlášen protektorát ČECHY A MORAVA</a:t>
            </a:r>
            <a:endParaRPr lang="cs-CZ" sz="4000" b="1" dirty="0">
              <a:solidFill>
                <a:srgbClr val="FFFF00"/>
              </a:solidFill>
            </a:endParaRPr>
          </a:p>
        </p:txBody>
      </p:sp>
      <p:pic>
        <p:nvPicPr>
          <p:cNvPr id="6" name="Zástupný symbol pro obsah 5" descr="rozkaz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85786" y="1643050"/>
            <a:ext cx="3357586" cy="4500594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785794"/>
            <a:ext cx="4038600" cy="5340369"/>
          </a:xfrm>
          <a:gradFill>
            <a:gsLst>
              <a:gs pos="67000">
                <a:srgbClr val="FFFF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pPr algn="ctr">
              <a:buNone/>
            </a:pPr>
            <a:endParaRPr lang="cs-CZ" sz="4400" b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Gestapo ihned začíná zatýkat, věznit a likvidovat nepohodlné občany.</a:t>
            </a:r>
            <a:endParaRPr lang="cs-CZ" sz="4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2" name="Obrázek 11" descr="gestap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7232"/>
            <a:ext cx="4643438" cy="5214974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785794"/>
            <a:ext cx="4038600" cy="5340369"/>
          </a:xfrm>
          <a:gradFill>
            <a:gsLst>
              <a:gs pos="67000">
                <a:srgbClr val="FFFF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pPr algn="ctr">
              <a:buNone/>
            </a:pPr>
            <a:endParaRPr lang="cs-CZ" sz="4400" b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Na mnoho z nich čeká mučení a likvidace v plynových komorách</a:t>
            </a:r>
            <a:endParaRPr lang="cs-CZ" sz="4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8" name="Zástupný symbol pro obsah 7" descr="TEREZÍN1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14348" y="785794"/>
            <a:ext cx="3500462" cy="2500330"/>
          </a:xfrm>
        </p:spPr>
      </p:pic>
      <p:pic>
        <p:nvPicPr>
          <p:cNvPr id="10" name="Obrázek 9" descr="TEREZÍN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10" y="3714752"/>
            <a:ext cx="3643338" cy="2357454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67000">
                <a:schemeClr val="accent1">
                  <a:lumMod val="75000"/>
                </a:schemeClr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</p:spPr>
        <p:txBody>
          <a:bodyPr/>
          <a:lstStyle/>
          <a:p>
            <a:r>
              <a:rPr lang="cs-CZ" cap="all" dirty="0" smtClean="0">
                <a:solidFill>
                  <a:srgbClr val="FFFF00"/>
                </a:solidFill>
              </a:rPr>
              <a:t>Totální nasazení</a:t>
            </a:r>
            <a:endParaRPr lang="cs-CZ" cap="all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gradFill>
            <a:gsLst>
              <a:gs pos="67000">
                <a:schemeClr val="accent1">
                  <a:lumMod val="75000"/>
                </a:schemeClr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7800000" scaled="0"/>
          </a:gradFill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4000" dirty="0" smtClean="0"/>
              <a:t>Tisíce mladých českých chlapců a dívek museli pracovat v německých továrnách. Za málo peněz.</a:t>
            </a:r>
            <a:endParaRPr lang="cs-CZ" sz="4000" dirty="0"/>
          </a:p>
        </p:txBody>
      </p:sp>
      <p:pic>
        <p:nvPicPr>
          <p:cNvPr id="5" name="Zástupný symbol pro obsah 4" descr="Předvolána_na_pracák.gif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43504" y="2285992"/>
            <a:ext cx="3286148" cy="3071834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67000">
                <a:srgbClr val="C000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13500000" scaled="1"/>
            <a:tileRect/>
          </a:gradFill>
        </p:spPr>
        <p:txBody>
          <a:bodyPr/>
          <a:lstStyle/>
          <a:p>
            <a:r>
              <a:rPr lang="cs-CZ" cap="all" dirty="0" smtClean="0">
                <a:solidFill>
                  <a:srgbClr val="FFFF00"/>
                </a:solidFill>
              </a:rPr>
              <a:t>Totální nasazení</a:t>
            </a:r>
            <a:endParaRPr lang="cs-CZ" cap="all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gradFill>
            <a:gsLst>
              <a:gs pos="67000">
                <a:srgbClr val="C000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13500000" scaled="1"/>
          </a:gradFill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4000" dirty="0" smtClean="0"/>
              <a:t>Vězňové pracovali zadarmo. Kdo nepracoval, nebo se němcům zdálo, že pracoval málo byl ……….</a:t>
            </a:r>
            <a:endParaRPr lang="cs-CZ" sz="4000" dirty="0"/>
          </a:p>
        </p:txBody>
      </p:sp>
      <p:pic>
        <p:nvPicPr>
          <p:cNvPr id="5" name="Zástupný symbol pro obsah 4" descr="vězňové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572000" y="1643050"/>
            <a:ext cx="4071966" cy="4643470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 descr="Zyklon_B_Container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70500" y="2815431"/>
            <a:ext cx="2794000" cy="2095500"/>
          </a:xfr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</p:spPr>
      </p:pic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solidFill>
            <a:schemeClr val="tx1"/>
          </a:solidFill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4400" cap="all" dirty="0" smtClean="0">
                <a:solidFill>
                  <a:srgbClr val="FF0000"/>
                </a:solidFill>
              </a:rPr>
              <a:t>Mučen</a:t>
            </a:r>
          </a:p>
          <a:p>
            <a:pPr algn="ctr">
              <a:buNone/>
            </a:pPr>
            <a:r>
              <a:rPr lang="cs-CZ" sz="1200" cap="all" dirty="0" smtClean="0">
                <a:solidFill>
                  <a:srgbClr val="FF0000"/>
                </a:solidFill>
              </a:rPr>
              <a:t>Nebo</a:t>
            </a:r>
          </a:p>
          <a:p>
            <a:pPr algn="ctr">
              <a:buNone/>
            </a:pPr>
            <a:r>
              <a:rPr lang="cs-CZ" sz="4400" cap="all" dirty="0" smtClean="0">
                <a:solidFill>
                  <a:srgbClr val="FF0000"/>
                </a:solidFill>
              </a:rPr>
              <a:t>Popraven</a:t>
            </a:r>
          </a:p>
          <a:p>
            <a:pPr algn="ctr">
              <a:buNone/>
            </a:pPr>
            <a:r>
              <a:rPr lang="cs-CZ" sz="1800" cap="all" dirty="0" smtClean="0">
                <a:solidFill>
                  <a:srgbClr val="FF0000"/>
                </a:solidFill>
              </a:rPr>
              <a:t>Ale   nejčastěji</a:t>
            </a:r>
          </a:p>
          <a:p>
            <a:pPr algn="ctr">
              <a:buNone/>
            </a:pPr>
            <a:r>
              <a:rPr lang="cs-CZ" sz="4400" cap="all" dirty="0" smtClean="0">
                <a:solidFill>
                  <a:srgbClr val="FF0000"/>
                </a:solidFill>
              </a:rPr>
              <a:t> mučen a potom popraven</a:t>
            </a:r>
            <a:endParaRPr lang="cs-CZ" sz="4400" cap="all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pl-PL" sz="800" dirty="0" smtClean="0"/>
              <a:t>4) [online]. Dostupné z: http://www.google.cz/imgres?q=rozkaz+pro+obyvatele&amp;hl=cs&amp;client=firefox-a&amp;hs=CYT&amp;sa=X&amp;rls=org.mozilla:cs:official&amp;biw=1280&amp;bih=885&amp;tbm=isch&amp;prmd=imvns&amp;tbnid=mAtRAIrYVLcWZM:&amp;imgrefurl=http://czechfolks.com/plus/2009/12/01/marta-bednarova-zpoved-prislusnika-cizinecke-legie-a-tajneho-agenta-jaroslava-cermaka-13/&amp;docid=xvPOXJPhlWwPIM&amp;imgurl=http://czechfolks.com/plus/wp-content/uploads/2009/12/0br_08_rozkas_pro_obyvatele.gif&amp;w=525&amp;h=800&amp;ei=LSedT4mTBMvtsgbhqYx2&amp;zoom=1&amp;iact=hc&amp;vpx=190&amp;vpy=125&amp;dur=4540 </a:t>
            </a:r>
            <a:endParaRPr lang="cs-CZ" sz="800" dirty="0" smtClean="0"/>
          </a:p>
          <a:p>
            <a:pPr>
              <a:buNone/>
            </a:pPr>
            <a:r>
              <a:rPr lang="cs-CZ" sz="800" dirty="0" smtClean="0"/>
              <a:t>5)</a:t>
            </a:r>
            <a:r>
              <a:rPr lang="cs-CZ" sz="800" dirty="0" smtClean="0">
                <a:hlinkClick r:id="rId2"/>
              </a:rPr>
              <a:t> </a:t>
            </a:r>
            <a:r>
              <a:rPr lang="pl-PL" sz="800" dirty="0" smtClean="0"/>
              <a:t>[online]. 09:19, 17 August 2010. Dostupné z: http://en.wikipedia.org/wiki/File:Bundesarchiv_Bild_183-R98680,_Besprechung_Himmler_mit_M%C3%BCller,_Heydrich,_Nebe,_Huber2.jpg%C3%ADnsk%C3%A9+ghetto&amp;hl=cs&amp;client=firefox-a&amp;hs=jjS&amp;sa=X&amp;rls=org.mozilla:cs:official&amp;biw=1280&amp;bih=885&amp;tbm=isch&amp;prmd=imvns&amp;tbnid=yYQTs8Z5vr-j8M:&amp;imgrefurl=http://www.radio.cz/cz/static/protektorat/konecne-reseni-zidovske-otazky&amp;docid=ZjgUmZEVjDNuhM&amp;imgurl=http://img.radio.cz/pictures/r/holocaust/terezin/terezin_brana3.jpg&amp;w=400&amp;h=292&amp;ei=9BqdT-_JHMXEsgaK6_RS&amp;zoom=1&amp;iact=h </a:t>
            </a:r>
          </a:p>
          <a:p>
            <a:pPr>
              <a:buNone/>
            </a:pPr>
            <a:r>
              <a:rPr lang="pl-PL" sz="800" dirty="0" smtClean="0"/>
              <a:t>6) online]. 11. 6. 2005, 20:37. Dostupné z: http://cs.wikipedia.org/wiki/Soubor:Theresienstadt_arbeit_macht_frei.jpgdesarchiv_Bild_183-R98680,_Besprechung_Himmler_mit_M%C3%BCller,_Heydrich,_Nebe,_Huber2.jpg%C3%ADnsk%C3%A9+ghetto&amp;hl=cs&amp;client=firefox-a&amp;hs=jjS&amp;sa=X&amp;rls=org.mozilla:cs:official&amp;biw=1280&amp;bih=885&amp;tbm=isch&amp;prmd=imvns&amp;tbnid=yYQTs8Z5vr-j8M:&amp;imgrefurl=http://www.radio.cz/cz/static/protektorat/konecne-reseni-zidovske-otazky&amp;docid=ZjgUmZEVjDNuhM&amp;imgurl=http://img.radio.cz/pictures/r/holocaust/terezin/terezin_brana3.jpg&amp;w=400&amp;</a:t>
            </a:r>
          </a:p>
          <a:p>
            <a:pPr>
              <a:buNone/>
            </a:pPr>
            <a:r>
              <a:rPr lang="pl-PL" sz="800" dirty="0" smtClean="0"/>
              <a:t>7)</a:t>
            </a:r>
            <a:r>
              <a:rPr lang="pl-PL" sz="800" i="1" dirty="0" smtClean="0"/>
              <a:t> Předvolána na pracák</a:t>
            </a:r>
            <a:r>
              <a:rPr lang="pl-PL" sz="800" dirty="0" smtClean="0"/>
              <a:t> [online]. 27. 2. 2009, 18:10. Dostupné z: http://cs.wikipedia.org/wiki/Soubor:P%C5%99edvol%C3%A1na_na_prac%C3%A1k.gifaz+pro+obyvatele&amp;hl=cs&amp;client=firefox-a&amp;hs=CYT&amp;sa=X&amp;rls=org.mozilla:cs:official&amp;biw=1280&amp;bih=885&amp;tbm=isch&amp;prmd=imvns&amp;tbnid=mAtRAIrYVLcWZM:&amp;imgrefurl=http://czechfolks.com/plus/2009/12/01/marta-bednarova-zpoved-prislusnika-cizinecke-legie-a-tajneho-agenta-jaroslava-cermaka-13/&amp;docid=xvPOXJPhlWwPIM&amp;imgurl=http://czechfolks.com/plus/wp-content/uploads/2009/12/0br_08_rozkas_pro_obyvatele.gif&amp;w=525&amp;h=800&amp;ei=LSedT4mTBMvtsgbhqYx </a:t>
            </a:r>
          </a:p>
          <a:p>
            <a:pPr>
              <a:buNone/>
            </a:pPr>
            <a:r>
              <a:rPr lang="cs-CZ" sz="800" dirty="0" smtClean="0"/>
              <a:t>3, 6,8) VALENTA, Milan a Oldřich MÜLLER. </a:t>
            </a:r>
            <a:r>
              <a:rPr lang="cs-CZ" sz="800" i="1" dirty="0" smtClean="0"/>
              <a:t>Dějepis pro devátý ročník zvláštní školy</a:t>
            </a:r>
            <a:r>
              <a:rPr lang="cs-CZ" sz="800" dirty="0" smtClean="0"/>
              <a:t>. 2. </a:t>
            </a:r>
            <a:r>
              <a:rPr lang="cs-CZ" sz="800" dirty="0" err="1" smtClean="0"/>
              <a:t>vyd</a:t>
            </a:r>
            <a:r>
              <a:rPr lang="cs-CZ" sz="800" dirty="0" smtClean="0"/>
              <a:t>. Praha: Parta, 1999. </a:t>
            </a:r>
            <a:r>
              <a:rPr lang="cs-CZ" sz="800" smtClean="0"/>
              <a:t>ISBN 80-85989-56-5.</a:t>
            </a:r>
            <a:endParaRPr lang="cs-CZ" sz="800" dirty="0" smtClean="0"/>
          </a:p>
          <a:p>
            <a:pPr>
              <a:buNone/>
            </a:pPr>
            <a:r>
              <a:rPr lang="cs-CZ" sz="800" dirty="0" smtClean="0"/>
              <a:t>9¨</a:t>
            </a:r>
            <a:r>
              <a:rPr lang="cs-CZ" sz="800" i="1" dirty="0" smtClean="0"/>
              <a:t>Soubor:</a:t>
            </a:r>
            <a:r>
              <a:rPr lang="cs-CZ" sz="800" i="1" dirty="0" err="1" smtClean="0"/>
              <a:t>Zyklon</a:t>
            </a:r>
            <a:r>
              <a:rPr lang="cs-CZ" sz="800" i="1" dirty="0" smtClean="0"/>
              <a:t> B </a:t>
            </a:r>
            <a:r>
              <a:rPr lang="cs-CZ" sz="800" i="1" dirty="0" err="1" smtClean="0"/>
              <a:t>Container.jpg</a:t>
            </a:r>
            <a:r>
              <a:rPr lang="cs-CZ" sz="800" dirty="0" smtClean="0"/>
              <a:t> [online]. 4. 5. 2005, 09:17. Dostupné z: http://cs.wikipedia.org/wiki/Soubor:Zyklon_B_Container.jpg </a:t>
            </a:r>
            <a:endParaRPr lang="pl-PL" sz="800" dirty="0" smtClean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774</TotalTime>
  <Words>276</Words>
  <Application>Microsoft Office PowerPoint</Application>
  <PresentationFormat>Předvádění na obrazovce (4:3)</PresentationFormat>
  <Paragraphs>30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DĚJEPIS 8. a 9. ročník Autor: Miroslav Janata Škola: ZŠ,PŠ a MŠ Česká Lípa </vt:lpstr>
      <vt:lpstr>Popis prezentace</vt:lpstr>
      <vt:lpstr>15. 3. 1939</vt:lpstr>
      <vt:lpstr>16. 3. 1939</vt:lpstr>
      <vt:lpstr>Prezentace aplikace PowerPoint</vt:lpstr>
      <vt:lpstr>Prezentace aplikace PowerPoint</vt:lpstr>
      <vt:lpstr>Totální nasazení</vt:lpstr>
      <vt:lpstr>Totální nasazení</vt:lpstr>
      <vt:lpstr>Prezentace aplikace PowerPoint</vt:lpstr>
      <vt:lpstr>Použité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pc</cp:lastModifiedBy>
  <cp:revision>81</cp:revision>
  <dcterms:created xsi:type="dcterms:W3CDTF">2011-04-28T12:04:33Z</dcterms:created>
  <dcterms:modified xsi:type="dcterms:W3CDTF">2012-09-18T05:44:10Z</dcterms:modified>
</cp:coreProperties>
</file>