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319" r:id="rId2"/>
    <p:sldId id="316" r:id="rId3"/>
    <p:sldId id="286" r:id="rId4"/>
    <p:sldId id="290" r:id="rId5"/>
    <p:sldId id="293" r:id="rId6"/>
    <p:sldId id="292" r:id="rId7"/>
    <p:sldId id="291" r:id="rId8"/>
    <p:sldId id="307" r:id="rId9"/>
    <p:sldId id="296" r:id="rId10"/>
    <p:sldId id="297" r:id="rId11"/>
    <p:sldId id="300" r:id="rId12"/>
    <p:sldId id="309" r:id="rId13"/>
    <p:sldId id="310" r:id="rId14"/>
    <p:sldId id="311" r:id="rId15"/>
    <p:sldId id="312" r:id="rId16"/>
    <p:sldId id="314" r:id="rId17"/>
    <p:sldId id="313" r:id="rId18"/>
    <p:sldId id="315" r:id="rId19"/>
    <p:sldId id="317" r:id="rId20"/>
    <p:sldId id="318" r:id="rId21"/>
    <p:sldId id="30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Operace_Anthropoid_-_Jozef_Gab%C4%8D%C3%AD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VY_32_INOVACE_10_ </a:t>
            </a:r>
            <a:r>
              <a:rPr lang="cs-CZ" sz="2400" smtClean="0"/>
              <a:t>19_atentát </a:t>
            </a:r>
            <a:r>
              <a:rPr lang="cs-CZ" sz="2400" dirty="0" smtClean="0"/>
              <a:t>na Heydricha</a:t>
            </a: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smtClean="0"/>
              <a:t>k výkladu nové látky</a:t>
            </a:r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/>
          <a:lstStyle/>
          <a:p>
            <a:pPr algn="ctr"/>
            <a:r>
              <a:rPr lang="cs-CZ" dirty="0" err="1" smtClean="0"/>
              <a:t>Reinard</a:t>
            </a:r>
            <a:r>
              <a:rPr lang="cs-CZ" dirty="0" smtClean="0"/>
              <a:t> </a:t>
            </a:r>
            <a:r>
              <a:rPr lang="cs-CZ" dirty="0" err="1" smtClean="0"/>
              <a:t>Heydrich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>
                <a:solidFill>
                  <a:srgbClr val="FFFF00"/>
                </a:solidFill>
              </a:rPr>
              <a:t>prominentní nacista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blízký spolupracovník Heinricha Himmlera 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druhý nejvyšší představitel SS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generál policie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šéf Hlavního úřadu říšské bezpečnosti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šéf Bezpečnostní služby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jeden  z hlavních architektů holocaustu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propagátor politiky cukru a biče =  sociální výhody dělníkům,  ale brutální perzekuce  vůči neloajálním a nepřátelům 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 v letech 1941 - 1942 zastupující říšský protektor Protektorátu Čechy a Morava </a:t>
            </a:r>
            <a:endParaRPr lang="cs-CZ" sz="16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heydri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02271" y="1646238"/>
            <a:ext cx="3130457" cy="452596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Stačí to ?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9" y="2000240"/>
            <a:ext cx="692948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27. </a:t>
            </a:r>
            <a:r>
              <a:rPr lang="cs-CZ" sz="5400" b="1" dirty="0" smtClean="0">
                <a:ln w="50800"/>
                <a:solidFill>
                  <a:srgbClr val="FF0000"/>
                </a:solidFill>
              </a:rPr>
              <a:t>k</a:t>
            </a:r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věten 1942</a:t>
            </a:r>
          </a:p>
          <a:p>
            <a:pPr algn="ctr"/>
            <a:r>
              <a:rPr lang="cs-CZ" sz="5400" b="1" dirty="0" smtClean="0">
                <a:ln w="50800"/>
                <a:solidFill>
                  <a:srgbClr val="FF0000"/>
                </a:solidFill>
              </a:rPr>
              <a:t>10:33</a:t>
            </a:r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 </a:t>
            </a:r>
            <a:endParaRPr lang="cs-CZ" sz="54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Jozef</a:t>
            </a:r>
            <a:r>
              <a:rPr lang="cs-CZ" dirty="0" smtClean="0"/>
              <a:t> </a:t>
            </a:r>
            <a:r>
              <a:rPr lang="cs-CZ" dirty="0" err="1" smtClean="0"/>
              <a:t>Gabčík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Vbíhá před projíždějící automobil a snaží se na </a:t>
            </a:r>
            <a:r>
              <a:rPr lang="cs-CZ" dirty="0" err="1" smtClean="0"/>
              <a:t>Heydricha</a:t>
            </a:r>
            <a:r>
              <a:rPr lang="cs-CZ" dirty="0" smtClean="0"/>
              <a:t> vystřelit, snad stokrát vyzkoušená zbraň ale selhává </a:t>
            </a:r>
            <a:endParaRPr lang="cs-CZ" dirty="0"/>
          </a:p>
        </p:txBody>
      </p:sp>
      <p:pic>
        <p:nvPicPr>
          <p:cNvPr id="5" name="Zástupný symbol pro obsah 5" descr="gabčí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95937" y="2480469"/>
            <a:ext cx="2143125" cy="28575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Kubiš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Když zjistí, že zbraň selhala, hází na auto  s </a:t>
            </a:r>
            <a:r>
              <a:rPr lang="cs-CZ" dirty="0" err="1" smtClean="0"/>
              <a:t>Heydrichem</a:t>
            </a:r>
            <a:r>
              <a:rPr lang="cs-CZ" dirty="0" smtClean="0"/>
              <a:t> bombu</a:t>
            </a:r>
            <a:endParaRPr lang="cs-CZ" dirty="0"/>
          </a:p>
        </p:txBody>
      </p:sp>
      <p:pic>
        <p:nvPicPr>
          <p:cNvPr id="5" name="Zástupný symbol pro obsah 5" descr="kubiš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24412" y="2004219"/>
            <a:ext cx="3686175" cy="38100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Heydrich</a:t>
            </a:r>
            <a:r>
              <a:rPr lang="cs-CZ" dirty="0" smtClean="0">
                <a:solidFill>
                  <a:srgbClr val="FF0000"/>
                </a:solidFill>
              </a:rPr>
              <a:t> na následky zranění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4. června 1942  umírá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aut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22226" y="1646238"/>
            <a:ext cx="7099548" cy="452596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4643446"/>
            <a:ext cx="7741057" cy="664536"/>
          </a:xfrm>
        </p:spPr>
        <p:txBody>
          <a:bodyPr>
            <a:normAutofit/>
          </a:bodyPr>
          <a:lstStyle/>
          <a:p>
            <a:pPr algn="l"/>
            <a:r>
              <a:rPr lang="cs-CZ" sz="3200" smtClean="0">
                <a:solidFill>
                  <a:srgbClr val="FF0000"/>
                </a:solidFill>
              </a:rPr>
              <a:t>Zbraň, která zradila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14348" y="5388936"/>
            <a:ext cx="7812495" cy="912255"/>
          </a:xfrm>
        </p:spPr>
        <p:txBody>
          <a:bodyPr>
            <a:noAutofit/>
          </a:bodyPr>
          <a:lstStyle/>
          <a:p>
            <a:pPr algn="l"/>
            <a:r>
              <a:rPr lang="cs-CZ" sz="4400" smtClean="0">
                <a:solidFill>
                  <a:srgbClr val="FFFF00"/>
                </a:solidFill>
              </a:rPr>
              <a:t>S tím každý voják počítá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5" name="Zástupný symbol pro obsah 5" descr="steng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1071546"/>
            <a:ext cx="8097290" cy="2797246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6088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Karel </a:t>
            </a:r>
            <a:r>
              <a:rPr lang="cs-CZ" dirty="0" err="1" smtClean="0">
                <a:solidFill>
                  <a:srgbClr val="FF0000"/>
                </a:solidFill>
              </a:rPr>
              <a:t>Čurda</a:t>
            </a:r>
            <a:r>
              <a:rPr lang="cs-CZ" dirty="0" smtClean="0">
                <a:solidFill>
                  <a:srgbClr val="FF0000"/>
                </a:solidFill>
              </a:rPr>
              <a:t> – Karl </a:t>
            </a:r>
            <a:r>
              <a:rPr lang="cs-CZ" dirty="0" err="1" smtClean="0">
                <a:solidFill>
                  <a:srgbClr val="FF0000"/>
                </a:solidFill>
              </a:rPr>
              <a:t>Jerhot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Se zradou spolubojovníka žádný voják nepočítá.</a:t>
            </a: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Nebo spíše nechce počítat.</a:t>
            </a: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Ale zrádci byli, jsou a budou.</a:t>
            </a:r>
          </a:p>
          <a:p>
            <a:endParaRPr lang="cs-CZ" dirty="0"/>
          </a:p>
        </p:txBody>
      </p:sp>
      <p:pic>
        <p:nvPicPr>
          <p:cNvPr id="5" name="Zástupný symbol pro obsah 4" descr="čurd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4" y="1857364"/>
            <a:ext cx="3286148" cy="4071966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214422"/>
            <a:ext cx="7458324" cy="526297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Čurdovu</a:t>
            </a:r>
            <a:r>
              <a:rPr lang="cs-CZ" sz="2400" dirty="0" smtClean="0"/>
              <a:t> zradu zaplatilo životem mnoho českých a slovenských lidí.</a:t>
            </a:r>
          </a:p>
          <a:p>
            <a:r>
              <a:rPr lang="cs-CZ" sz="2400" dirty="0" smtClean="0"/>
              <a:t>Mezi prvními byli jeho kamarádi a spolubojovníci.</a:t>
            </a:r>
          </a:p>
          <a:p>
            <a:r>
              <a:rPr lang="cs-CZ" sz="2400" dirty="0" smtClean="0"/>
              <a:t>Pořadí je podle toho, jak asi umírali  18.června 1942 v Praze v kostele Sv. Cyrila a Metoděje.</a:t>
            </a:r>
          </a:p>
          <a:p>
            <a:endParaRPr lang="cs-CZ" sz="2400" dirty="0" smtClean="0"/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Josef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Bublík</a:t>
            </a: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Adolf Opálka</a:t>
            </a:r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Jan Kubiš</a:t>
            </a:r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Jaroslav Švarc</a:t>
            </a:r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Jan Hrubý</a:t>
            </a:r>
          </a:p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Josef Valčík</a:t>
            </a:r>
          </a:p>
          <a:p>
            <a:pPr algn="ctr"/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Jozef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Gabčík</a:t>
            </a: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Josef </a:t>
            </a:r>
            <a:r>
              <a:rPr lang="cs-CZ" dirty="0" err="1" smtClean="0"/>
              <a:t>Bublík</a:t>
            </a:r>
            <a:endParaRPr lang="cs-CZ" dirty="0"/>
          </a:p>
        </p:txBody>
      </p:sp>
      <p:pic>
        <p:nvPicPr>
          <p:cNvPr id="4" name="Zástupný symbol pro obsah 3" descr="bublí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43174" y="1548651"/>
            <a:ext cx="4143403" cy="466643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Adolf Opálka</a:t>
            </a:r>
            <a:endParaRPr lang="cs-CZ" dirty="0"/>
          </a:p>
        </p:txBody>
      </p:sp>
      <p:pic>
        <p:nvPicPr>
          <p:cNvPr id="4" name="Zástupný symbol pro obsah 3" descr="opál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14612" y="1633919"/>
            <a:ext cx="3714776" cy="45506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Kubiš</a:t>
            </a:r>
            <a:endParaRPr lang="cs-CZ" dirty="0"/>
          </a:p>
        </p:txBody>
      </p:sp>
      <p:pic>
        <p:nvPicPr>
          <p:cNvPr id="4" name="Zástupný symbol pro obsah 5" descr="kubi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28912" y="2004219"/>
            <a:ext cx="3686175" cy="38100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Josef Valčík</a:t>
            </a:r>
            <a:endParaRPr lang="cs-CZ" dirty="0"/>
          </a:p>
        </p:txBody>
      </p:sp>
      <p:pic>
        <p:nvPicPr>
          <p:cNvPr id="4" name="Zástupný symbol pro obsah 3" descr="valčí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8926" y="1608915"/>
            <a:ext cx="3357586" cy="4700621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Jaroslav Švarc</a:t>
            </a:r>
            <a:endParaRPr lang="cs-CZ" dirty="0"/>
          </a:p>
        </p:txBody>
      </p:sp>
      <p:pic>
        <p:nvPicPr>
          <p:cNvPr id="4" name="Zástupný symbol pro obsah 3" descr="švar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8926" y="1561970"/>
            <a:ext cx="3500462" cy="5000661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Jozef</a:t>
            </a:r>
            <a:r>
              <a:rPr lang="cs-CZ" dirty="0" smtClean="0"/>
              <a:t> </a:t>
            </a:r>
            <a:r>
              <a:rPr lang="cs-CZ" dirty="0" err="1" smtClean="0"/>
              <a:t>Gabčík</a:t>
            </a:r>
            <a:endParaRPr lang="cs-CZ" dirty="0"/>
          </a:p>
        </p:txBody>
      </p:sp>
      <p:pic>
        <p:nvPicPr>
          <p:cNvPr id="4" name="Zástupný symbol pro obsah 5" descr="gabčí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8926" y="1718454"/>
            <a:ext cx="3429023" cy="4572031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Hrubý</a:t>
            </a:r>
            <a:endParaRPr lang="cs-CZ" dirty="0"/>
          </a:p>
        </p:txBody>
      </p:sp>
      <p:pic>
        <p:nvPicPr>
          <p:cNvPr id="4" name="Zástupný symbol pro obsah 3" descr="hrub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00364" y="1785925"/>
            <a:ext cx="3286148" cy="4427445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952916"/>
          </a:xfrm>
        </p:spPr>
        <p:txBody>
          <a:bodyPr/>
          <a:lstStyle/>
          <a:p>
            <a:pPr algn="ctr"/>
            <a:r>
              <a:rPr lang="cs-CZ" dirty="0" smtClean="0"/>
              <a:t>Druhá světová válka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27. květen 1942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half" idx="3"/>
          </p:nvPr>
        </p:nvSpPr>
        <p:spPr>
          <a:xfrm>
            <a:off x="539553" y="1535113"/>
            <a:ext cx="8147248" cy="232593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</a:rPr>
              <a:t>Podtrhni Kdy byl spáchán atentát na </a:t>
            </a:r>
          </a:p>
          <a:p>
            <a:pPr algn="ctr"/>
            <a:r>
              <a:rPr lang="cs-CZ" b="1" dirty="0" smtClean="0">
                <a:solidFill>
                  <a:srgbClr val="00B0F0"/>
                </a:solidFill>
              </a:rPr>
              <a:t>zastupujícího říšského protektora a šéfa RSHA </a:t>
            </a:r>
          </a:p>
          <a:p>
            <a:pPr algn="ctr"/>
            <a:r>
              <a:rPr lang="cs-CZ" b="1" dirty="0" err="1" smtClean="0">
                <a:solidFill>
                  <a:srgbClr val="00B0F0"/>
                </a:solidFill>
              </a:rPr>
              <a:t>Reinharda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Heydricha</a:t>
            </a:r>
            <a:r>
              <a:rPr lang="cs-CZ" b="1" dirty="0" smtClean="0">
                <a:solidFill>
                  <a:srgbClr val="00B0F0"/>
                </a:solidFill>
              </a:rPr>
              <a:t>?</a:t>
            </a:r>
          </a:p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2483768" y="3717032"/>
            <a:ext cx="4041775" cy="244291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b="1" dirty="0" smtClean="0"/>
              <a:t>Třicetiletá válka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b="1" dirty="0" smtClean="0"/>
              <a:t>První světová válka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b="1" dirty="0" smtClean="0"/>
              <a:t>Druhá světová válka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b="1" dirty="0" smtClean="0"/>
              <a:t>Šestidenní válka</a:t>
            </a:r>
            <a:endParaRPr lang="cs-CZ" b="1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 build="p"/>
      <p:bldP spid="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02252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/>
              <a:t>Dva českoslovenští výsadkáři </a:t>
            </a:r>
            <a:br>
              <a:rPr lang="cs-CZ" sz="2800" b="1" dirty="0" smtClean="0"/>
            </a:br>
            <a:r>
              <a:rPr lang="cs-CZ" sz="2800" b="1" dirty="0" err="1" smtClean="0"/>
              <a:t>Jozef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Gabčík</a:t>
            </a:r>
            <a:r>
              <a:rPr lang="cs-CZ" sz="2800" b="1" dirty="0" smtClean="0"/>
              <a:t> a Jan Kubiš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19256" cy="639762"/>
          </a:xfrm>
        </p:spPr>
        <p:txBody>
          <a:bodyPr/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Podtrhni jméno toho, Kdo spáchal atentát na </a:t>
            </a:r>
            <a:r>
              <a:rPr lang="cs-CZ" sz="2800" b="1" dirty="0" err="1" smtClean="0">
                <a:solidFill>
                  <a:srgbClr val="00B0F0"/>
                </a:solidFill>
              </a:rPr>
              <a:t>Reinharda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err="1" smtClean="0">
                <a:solidFill>
                  <a:srgbClr val="00B0F0"/>
                </a:solidFill>
              </a:rPr>
              <a:t>Heydricha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51720" y="2348880"/>
            <a:ext cx="5472608" cy="39417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4000" dirty="0" err="1" smtClean="0">
                <a:solidFill>
                  <a:srgbClr val="FFFF00"/>
                </a:solidFill>
              </a:rPr>
              <a:t>Jozef</a:t>
            </a: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Gabčík</a:t>
            </a:r>
            <a:endParaRPr lang="cs-CZ" sz="4000" dirty="0" smtClean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4000" dirty="0" smtClean="0">
                <a:solidFill>
                  <a:srgbClr val="FFFF00"/>
                </a:solidFill>
              </a:rPr>
              <a:t>Jan Kubiš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solidFill>
                  <a:srgbClr val="FFFF00"/>
                </a:solidFill>
              </a:rPr>
              <a:t>Jan Žižka z Trocnova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solidFill>
                  <a:srgbClr val="FFFF00"/>
                </a:solidFill>
              </a:rPr>
              <a:t>Adolf Hitler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2 -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14. 12. 2008 [cit. 2011-05-01]. Dostupné z WWW: &lt;</a:t>
            </a:r>
            <a:r>
              <a:rPr lang="cs-CZ" sz="1000" dirty="0" err="1" smtClean="0"/>
              <a:t>cs.wikipedia.org</a:t>
            </a:r>
            <a:r>
              <a:rPr lang="cs-CZ" sz="1000" dirty="0" smtClean="0"/>
              <a:t>/</a:t>
            </a:r>
            <a:r>
              <a:rPr lang="cs-CZ" sz="1000" dirty="0" err="1" smtClean="0"/>
              <a:t>wiki</a:t>
            </a:r>
            <a:r>
              <a:rPr lang="cs-CZ" sz="1000" dirty="0" smtClean="0"/>
              <a:t>/Soubor:</a:t>
            </a:r>
            <a:r>
              <a:rPr lang="cs-CZ" sz="1000" dirty="0" err="1" smtClean="0"/>
              <a:t>Bundesarchiv</a:t>
            </a:r>
            <a:r>
              <a:rPr lang="cs-CZ" sz="1000" dirty="0" smtClean="0"/>
              <a:t>_</a:t>
            </a:r>
            <a:r>
              <a:rPr lang="cs-CZ" sz="1000" dirty="0" err="1" smtClean="0"/>
              <a:t>Bild</a:t>
            </a:r>
            <a:r>
              <a:rPr lang="cs-CZ" sz="1000" dirty="0" smtClean="0"/>
              <a:t>_146-1969-054-16,_</a:t>
            </a:r>
            <a:r>
              <a:rPr lang="cs-CZ" sz="1000" dirty="0" err="1" smtClean="0"/>
              <a:t>Reinhard</a:t>
            </a:r>
            <a:r>
              <a:rPr lang="cs-CZ" sz="1000" dirty="0" smtClean="0"/>
              <a:t>_</a:t>
            </a:r>
            <a:r>
              <a:rPr lang="cs-CZ" sz="1000" dirty="0" err="1" smtClean="0"/>
              <a:t>Heydrich.jpg</a:t>
            </a:r>
            <a:r>
              <a:rPr lang="cs-CZ" sz="1000" dirty="0" smtClean="0"/>
              <a:t>&gt;.</a:t>
            </a:r>
          </a:p>
          <a:p>
            <a:pPr>
              <a:buNone/>
            </a:pPr>
            <a:r>
              <a:rPr lang="cs-CZ" sz="1000" dirty="0" smtClean="0"/>
              <a:t> 5- a 16   Soubor:Operace </a:t>
            </a:r>
            <a:r>
              <a:rPr lang="cs-CZ" sz="1000" dirty="0" err="1" smtClean="0"/>
              <a:t>Anthropoid</a:t>
            </a:r>
            <a:r>
              <a:rPr lang="cs-CZ" sz="1000" dirty="0" smtClean="0"/>
              <a:t> - </a:t>
            </a:r>
            <a:r>
              <a:rPr lang="cs-CZ" sz="1000" dirty="0" err="1" smtClean="0"/>
              <a:t>Jozef</a:t>
            </a:r>
            <a:r>
              <a:rPr lang="cs-CZ" sz="1000" dirty="0" smtClean="0"/>
              <a:t> </a:t>
            </a:r>
            <a:r>
              <a:rPr lang="cs-CZ" sz="1000" dirty="0" err="1" smtClean="0"/>
              <a:t>Gab</a:t>
            </a:r>
            <a:r>
              <a:rPr lang="cs-CZ" sz="1000" dirty="0" smtClean="0"/>
              <a:t>%C4%8D%C3%</a:t>
            </a:r>
            <a:r>
              <a:rPr lang="cs-CZ" sz="1000" dirty="0" err="1" smtClean="0"/>
              <a:t>ADk.jpg</a:t>
            </a:r>
            <a:r>
              <a:rPr lang="cs-CZ" sz="1000" dirty="0" smtClean="0"/>
              <a:t>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16.5.2010 [cit. 2011-04-29]. Dostupné z WWW: </a:t>
            </a:r>
            <a:r>
              <a:rPr lang="cs-CZ" sz="1000" dirty="0" smtClean="0">
                <a:hlinkClick r:id="rId2"/>
              </a:rPr>
              <a:t>http://cs.wikipedia.org/wiki/Soubor:Operace_Anthropoid_-_Jozef_Gab%C4%8D%C3%ADk.jpg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6  a 13 - Soubor:Operace </a:t>
            </a:r>
            <a:r>
              <a:rPr lang="cs-CZ" sz="1000" dirty="0" err="1" smtClean="0"/>
              <a:t>Anthropoid</a:t>
            </a:r>
            <a:r>
              <a:rPr lang="cs-CZ" sz="1000" dirty="0" smtClean="0"/>
              <a:t> - Jan </a:t>
            </a:r>
            <a:r>
              <a:rPr lang="cs-CZ" sz="1000" dirty="0" err="1" smtClean="0"/>
              <a:t>Kubi</a:t>
            </a:r>
            <a:r>
              <a:rPr lang="cs-CZ" sz="1000" dirty="0" smtClean="0"/>
              <a:t>%C5%A1.jpg.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16. 5. 2010, [cit. 2011-04-29]. Dostupné z WWW: &lt;http://cs.wikipedia.org/wiki/Soubor:Operace_Anthropoid_-_Jan_Kubi%C5%A1.jpg&gt;.</a:t>
            </a:r>
          </a:p>
          <a:p>
            <a:pPr>
              <a:buNone/>
            </a:pPr>
            <a:r>
              <a:rPr lang="cs-CZ" sz="1000" dirty="0" smtClean="0"/>
              <a:t>7 - Soubor:</a:t>
            </a:r>
            <a:r>
              <a:rPr lang="cs-CZ" sz="1000" dirty="0" err="1" smtClean="0"/>
              <a:t>Bundesarchiv</a:t>
            </a:r>
            <a:r>
              <a:rPr lang="cs-CZ" sz="1000" dirty="0" smtClean="0"/>
              <a:t> </a:t>
            </a:r>
            <a:r>
              <a:rPr lang="cs-CZ" sz="1000" dirty="0" err="1" smtClean="0"/>
              <a:t>Bild</a:t>
            </a:r>
            <a:r>
              <a:rPr lang="cs-CZ" sz="1000" dirty="0" smtClean="0"/>
              <a:t> 146-1972-039-44, </a:t>
            </a:r>
            <a:r>
              <a:rPr lang="cs-CZ" sz="1000" dirty="0" err="1" smtClean="0"/>
              <a:t>Heydrich</a:t>
            </a:r>
            <a:r>
              <a:rPr lang="cs-CZ" sz="1000" dirty="0" smtClean="0"/>
              <a:t>-</a:t>
            </a:r>
            <a:r>
              <a:rPr lang="cs-CZ" sz="1000" dirty="0" err="1" smtClean="0"/>
              <a:t>Attentat.jpg</a:t>
            </a:r>
            <a:r>
              <a:rPr lang="cs-CZ" sz="1000" dirty="0" smtClean="0"/>
              <a:t>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27. 5. 2009 [cit. 2011-05-01]. Dostupné z WWW: &lt;http://cs.wikipedia.org/wiki/Soubor:Bundesarchiv_Bild_146-1972-039-44,_Heydrich-Attentat.jpg&gt;.</a:t>
            </a:r>
          </a:p>
          <a:p>
            <a:pPr>
              <a:buNone/>
            </a:pPr>
            <a:r>
              <a:rPr lang="cs-CZ" sz="1000" dirty="0" smtClean="0"/>
              <a:t>8- Operace </a:t>
            </a:r>
            <a:r>
              <a:rPr lang="cs-CZ" sz="1000" dirty="0" err="1" smtClean="0"/>
              <a:t>Anthropoid</a:t>
            </a:r>
            <a:r>
              <a:rPr lang="cs-CZ" sz="1000" dirty="0" smtClean="0"/>
              <a:t>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11.10.2008 [cit. 2011-04-29]. Dostupné z WWW: &lt;http://cs.wikipedia.org/wiki/Operace_Anthropoid&gt;.</a:t>
            </a:r>
          </a:p>
          <a:p>
            <a:pPr>
              <a:buNone/>
            </a:pPr>
            <a:r>
              <a:rPr lang="cs-CZ" sz="1000" dirty="0" smtClean="0"/>
              <a:t>9 -  Karel %C4%8Curda.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16.5.2010 [cit. 2011-05-01]. Dostupné z WWW: &lt;http://cs.wikipedia.org/wiki/Karel_%C4%8Curda&gt;.</a:t>
            </a:r>
          </a:p>
          <a:p>
            <a:pPr>
              <a:buNone/>
            </a:pPr>
            <a:r>
              <a:rPr lang="cs-CZ" sz="1000" dirty="0" smtClean="0"/>
              <a:t>11, 12, 14, 15, 17 -  fotografie zkopírovány  z knihy: </a:t>
            </a:r>
            <a:r>
              <a:rPr lang="pt-BR" sz="1000" dirty="0" smtClean="0"/>
              <a:t>IVANOV, Miroslav. </a:t>
            </a:r>
            <a:r>
              <a:rPr lang="pt-BR" sz="1000" i="1" dirty="0" smtClean="0"/>
              <a:t>Atentát na reinharda heydricha</a:t>
            </a:r>
            <a:r>
              <a:rPr lang="pt-BR" sz="1000" dirty="0" smtClean="0"/>
              <a:t>. Praha : Panorama, 1979. 288 s.</a:t>
            </a: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391</TotalTime>
  <Words>289</Words>
  <Application>Microsoft Office PowerPoint</Application>
  <PresentationFormat>Předvádění na obrazovce (4:3)</PresentationFormat>
  <Paragraphs>72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Lití písma</vt:lpstr>
      <vt:lpstr>DĚJEPIS 8. a 9. ročník Autor: Miroslav Janata Škola: ZŠ,PŠ a MŠ Česká Lípa </vt:lpstr>
      <vt:lpstr>Prezentace aplikace PowerPoint</vt:lpstr>
      <vt:lpstr>Reinard Heydrich</vt:lpstr>
      <vt:lpstr>Prezentace aplikace PowerPoint</vt:lpstr>
      <vt:lpstr>Prezentace aplikace PowerPoint</vt:lpstr>
      <vt:lpstr>Jozef Gabčík</vt:lpstr>
      <vt:lpstr>Jan Kubiš</vt:lpstr>
      <vt:lpstr>Heydrich na následky zranění  4. června 1942  umírá </vt:lpstr>
      <vt:lpstr>Zbraň, která zradila</vt:lpstr>
      <vt:lpstr>Karel Čurda – Karl Jerhot</vt:lpstr>
      <vt:lpstr>Prezentace aplikace PowerPoint</vt:lpstr>
      <vt:lpstr>Josef Bublík</vt:lpstr>
      <vt:lpstr>Adolf Opálka</vt:lpstr>
      <vt:lpstr>Jan Kubiš</vt:lpstr>
      <vt:lpstr>Josef Valčík</vt:lpstr>
      <vt:lpstr>Jaroslav Švarc</vt:lpstr>
      <vt:lpstr>Jozef Gabčík</vt:lpstr>
      <vt:lpstr>Jan Hrubý</vt:lpstr>
      <vt:lpstr>Druhá světová válka 27. květen 1942</vt:lpstr>
      <vt:lpstr>Dva českoslovenští výsadkáři  Jozef Gabčík a Jan Kubiš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48</cp:revision>
  <dcterms:created xsi:type="dcterms:W3CDTF">2011-04-28T12:04:33Z</dcterms:created>
  <dcterms:modified xsi:type="dcterms:W3CDTF">2012-09-18T05:46:23Z</dcterms:modified>
</cp:coreProperties>
</file>