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324" r:id="rId2"/>
    <p:sldId id="316" r:id="rId3"/>
    <p:sldId id="317" r:id="rId4"/>
    <p:sldId id="318" r:id="rId5"/>
    <p:sldId id="286" r:id="rId6"/>
    <p:sldId id="319" r:id="rId7"/>
    <p:sldId id="323" r:id="rId8"/>
    <p:sldId id="320" r:id="rId9"/>
    <p:sldId id="321" r:id="rId10"/>
    <p:sldId id="322" r:id="rId11"/>
    <p:sldId id="30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486" autoAdjust="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ezhnev-color.jpg" TargetMode="External"/><Relationship Id="rId2" Type="http://schemas.openxmlformats.org/officeDocument/2006/relationships/hyperlink" Target="http://cs.wikipedia.org/wiki/Ludv%C3%ADk_Svobod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VY_32_INOVACE_12_ </a:t>
            </a:r>
            <a:r>
              <a:rPr lang="cs-CZ" sz="2400" dirty="0" smtClean="0"/>
              <a:t>19_rok 1968</a:t>
            </a: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90796586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výkladu nové látky + krátkému zopakování let 1939 a 1939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effectLst>
            <a:outerShdw blurRad="50800" dist="50800" dir="5400000" algn="ctr" rotWithShape="0">
              <a:schemeClr val="accent6">
                <a:lumMod val="40000"/>
                <a:lumOff val="60000"/>
              </a:schemeClr>
            </a:outerShdw>
          </a:effectLst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Antonín Novotný – Ludvík Svoboda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Zástupný symbol pro obsah 4" descr="novotný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214414" y="1428736"/>
            <a:ext cx="3286148" cy="4643470"/>
          </a:xfrm>
        </p:spPr>
      </p:pic>
      <p:pic>
        <p:nvPicPr>
          <p:cNvPr id="6" name="Zástupný symbol pro obsah 5" descr="svoboda ludvík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4786314" y="1500174"/>
            <a:ext cx="3500462" cy="457203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Jaro 1968</a:t>
            </a:r>
            <a:endParaRPr lang="cs-CZ" sz="66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8100000" scaled="1"/>
            <a:tileRect/>
          </a:gradFill>
        </p:spPr>
        <p:txBody>
          <a:bodyPr/>
          <a:lstStyle/>
          <a:p>
            <a:r>
              <a:rPr lang="cs-CZ" cap="all" dirty="0" smtClean="0">
                <a:latin typeface="Arial Black" pitchFamily="34" charset="0"/>
              </a:rPr>
              <a:t>Lidé se přestávají bát tajné policie</a:t>
            </a:r>
          </a:p>
          <a:p>
            <a:r>
              <a:rPr lang="cs-CZ" cap="all" dirty="0" smtClean="0">
                <a:latin typeface="Arial Black" pitchFamily="34" charset="0"/>
              </a:rPr>
              <a:t>Může se cestovat za hranice</a:t>
            </a:r>
          </a:p>
          <a:p>
            <a:r>
              <a:rPr lang="cs-CZ" cap="all" dirty="0" smtClean="0">
                <a:latin typeface="Arial Black" pitchFamily="34" charset="0"/>
              </a:rPr>
              <a:t>Je zrušena cenzura</a:t>
            </a:r>
          </a:p>
          <a:p>
            <a:r>
              <a:rPr lang="cs-CZ" cap="all" dirty="0" smtClean="0">
                <a:latin typeface="Arial Black" pitchFamily="34" charset="0"/>
              </a:rPr>
              <a:t>Je povolena činnost dříve zakázaných spolků a stran</a:t>
            </a:r>
          </a:p>
          <a:p>
            <a:pPr>
              <a:buNone/>
            </a:pPr>
            <a:endParaRPr lang="cs-CZ" cap="all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8100000" scaled="1"/>
          </a:gradFill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Alexander </a:t>
            </a:r>
            <a:r>
              <a:rPr lang="cs-CZ" sz="4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Dubček</a:t>
            </a:r>
            <a:endParaRPr lang="cs-CZ" sz="4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338654"/>
          </a:xfr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2700000" scaled="1"/>
            <a:tileRect/>
          </a:gradFill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800" cap="all" dirty="0" smtClean="0">
                <a:solidFill>
                  <a:srgbClr val="550B20"/>
                </a:solidFill>
              </a:rPr>
              <a:t>snaží se  zbavit</a:t>
            </a:r>
          </a:p>
          <a:p>
            <a:pPr algn="ctr">
              <a:buNone/>
            </a:pPr>
            <a:r>
              <a:rPr lang="cs-CZ" sz="4800" cap="all" dirty="0" smtClean="0">
                <a:solidFill>
                  <a:srgbClr val="550B20"/>
                </a:solidFill>
              </a:rPr>
              <a:t>ČSSR na závislosti  na </a:t>
            </a:r>
            <a:r>
              <a:rPr lang="cs-CZ" sz="4800" cap="all" dirty="0" err="1" smtClean="0">
                <a:solidFill>
                  <a:srgbClr val="550B20"/>
                </a:solidFill>
              </a:rPr>
              <a:t>sssr</a:t>
            </a:r>
            <a:endParaRPr lang="cs-CZ" sz="4800" cap="all" dirty="0">
              <a:solidFill>
                <a:srgbClr val="550B20"/>
              </a:solidFill>
            </a:endParaRPr>
          </a:p>
        </p:txBody>
      </p:sp>
      <p:pic>
        <p:nvPicPr>
          <p:cNvPr id="9" name="Zástupný symbol pro obsah 8" descr="Dubcek_jpg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786314" y="1428736"/>
            <a:ext cx="3357585" cy="435771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pPr algn="ctr"/>
            <a:r>
              <a:rPr lang="cs-CZ" sz="4800" dirty="0" err="1" smtClean="0">
                <a:solidFill>
                  <a:srgbClr val="FFFF00"/>
                </a:solidFill>
              </a:rPr>
              <a:t>Leonid</a:t>
            </a:r>
            <a:r>
              <a:rPr lang="cs-CZ" sz="4800" dirty="0" smtClean="0">
                <a:solidFill>
                  <a:srgbClr val="FFFF00"/>
                </a:solidFill>
              </a:rPr>
              <a:t> </a:t>
            </a:r>
            <a:r>
              <a:rPr lang="cs-CZ" sz="4800" dirty="0" err="1" smtClean="0">
                <a:solidFill>
                  <a:srgbClr val="FFFF00"/>
                </a:solidFill>
              </a:rPr>
              <a:t>Iljič</a:t>
            </a:r>
            <a:r>
              <a:rPr lang="cs-CZ" sz="4800" dirty="0" smtClean="0">
                <a:solidFill>
                  <a:srgbClr val="FFFF00"/>
                </a:solidFill>
              </a:rPr>
              <a:t> Brežněv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cap="all" dirty="0" smtClean="0">
                <a:latin typeface="Arial" pitchFamily="34" charset="0"/>
                <a:cs typeface="Arial" pitchFamily="34" charset="0"/>
              </a:rPr>
              <a:t>Generální tajemník ÚV KSSS</a:t>
            </a:r>
          </a:p>
          <a:p>
            <a:r>
              <a:rPr lang="cs-CZ" cap="all" dirty="0" smtClean="0">
                <a:latin typeface="Arial" pitchFamily="34" charset="0"/>
                <a:cs typeface="Arial" pitchFamily="34" charset="0"/>
              </a:rPr>
              <a:t>Nesouhlasí s tím, co se děje</a:t>
            </a:r>
          </a:p>
          <a:p>
            <a:r>
              <a:rPr lang="cs-CZ" cap="all" dirty="0" smtClean="0">
                <a:latin typeface="Arial" pitchFamily="34" charset="0"/>
                <a:cs typeface="Arial" pitchFamily="34" charset="0"/>
              </a:rPr>
              <a:t>Spojí se s ostatními „</a:t>
            </a:r>
            <a:r>
              <a:rPr lang="cs-CZ" cap="all" dirty="0" err="1" smtClean="0">
                <a:latin typeface="Arial" pitchFamily="34" charset="0"/>
                <a:cs typeface="Arial" pitchFamily="34" charset="0"/>
              </a:rPr>
              <a:t>sPřátelenými</a:t>
            </a:r>
            <a:r>
              <a:rPr lang="cs-CZ" cap="all" dirty="0" smtClean="0">
                <a:latin typeface="Arial" pitchFamily="34" charset="0"/>
                <a:cs typeface="Arial" pitchFamily="34" charset="0"/>
              </a:rPr>
              <a:t>“ státy a Do ČSSR posílá tanky</a:t>
            </a:r>
            <a:endParaRPr lang="cs-CZ" cap="all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Brezhnev-color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263161" y="1447800"/>
            <a:ext cx="3091252" cy="457200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011354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21. srpen 1968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714620"/>
            <a:ext cx="7772400" cy="3305180"/>
          </a:xfr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cap="all" dirty="0" smtClean="0"/>
              <a:t>Vojska Varšavské smlouvy vtrhla do Československa.</a:t>
            </a:r>
          </a:p>
          <a:p>
            <a:pPr algn="ctr">
              <a:buNone/>
            </a:pPr>
            <a:r>
              <a:rPr lang="cs-CZ" cap="all" dirty="0" smtClean="0"/>
              <a:t>Českoslovenští vojáci se nesměli bránit…….</a:t>
            </a:r>
          </a:p>
          <a:p>
            <a:pPr algn="ctr">
              <a:buNone/>
            </a:pPr>
            <a:endParaRPr lang="cs-CZ" cap="all" dirty="0" smtClean="0"/>
          </a:p>
          <a:p>
            <a:pPr algn="ctr">
              <a:buNone/>
            </a:pPr>
            <a:endParaRPr lang="cs-CZ" cap="all" dirty="0" smtClean="0"/>
          </a:p>
          <a:p>
            <a:r>
              <a:rPr lang="cs-CZ" sz="3600" dirty="0" smtClean="0">
                <a:solidFill>
                  <a:srgbClr val="00B050"/>
                </a:solidFill>
              </a:rPr>
              <a:t>Jaký je rozdíl mezi roky 1939 a 1968?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tx1">
                  <a:lumMod val="65000"/>
                  <a:lumOff val="35000"/>
                </a:scheme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2700000" scaled="1"/>
          </a:gradFill>
        </p:spPr>
        <p:txBody>
          <a:bodyPr/>
          <a:lstStyle/>
          <a:p>
            <a:pPr algn="ctr"/>
            <a:r>
              <a:rPr lang="cs-CZ" dirty="0" smtClean="0"/>
              <a:t>Okupační tank v Praze</a:t>
            </a:r>
            <a:endParaRPr lang="cs-CZ" dirty="0"/>
          </a:p>
        </p:txBody>
      </p:sp>
      <p:pic>
        <p:nvPicPr>
          <p:cNvPr id="4" name="Zástupný symbol pro obsah 3" descr="okupace 68-1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000100" y="2305050"/>
            <a:ext cx="7072362" cy="405290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tx1">
                  <a:lumMod val="65000"/>
                  <a:lumOff val="35000"/>
                </a:scheme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2700000" scaled="1"/>
          </a:gradFill>
        </p:spPr>
        <p:txBody>
          <a:bodyPr/>
          <a:lstStyle/>
          <a:p>
            <a:r>
              <a:rPr lang="cs-CZ" dirty="0" smtClean="0"/>
              <a:t>České autobusy ……..</a:t>
            </a:r>
            <a:endParaRPr lang="cs-CZ" dirty="0"/>
          </a:p>
        </p:txBody>
      </p:sp>
      <p:pic>
        <p:nvPicPr>
          <p:cNvPr id="4" name="Zástupný symbol pro obsah 3" descr="1968-2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285984" y="2305050"/>
            <a:ext cx="5143536" cy="383859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tx1">
                  <a:lumMod val="65000"/>
                  <a:lumOff val="35000"/>
                </a:scheme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2700000" scaled="1"/>
          </a:gradFill>
        </p:spPr>
        <p:txBody>
          <a:bodyPr/>
          <a:lstStyle/>
          <a:p>
            <a:pPr algn="ctr"/>
            <a:r>
              <a:rPr lang="cs-CZ" dirty="0" smtClean="0"/>
              <a:t>Rozdíly  ????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gradFill>
            <a:gsLst>
              <a:gs pos="0">
                <a:schemeClr val="bg2">
                  <a:lumMod val="50000"/>
                </a:scheme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2700000" scaled="1"/>
          </a:gradFill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cap="all" dirty="0" smtClean="0"/>
              <a:t>1938</a:t>
            </a:r>
          </a:p>
          <a:p>
            <a:r>
              <a:rPr lang="cs-CZ" cap="all" dirty="0" smtClean="0"/>
              <a:t>Vojáci se nesměli bránit</a:t>
            </a:r>
          </a:p>
          <a:p>
            <a:r>
              <a:rPr lang="cs-CZ" cap="all" dirty="0" smtClean="0"/>
              <a:t>Zaútočil </a:t>
            </a:r>
            <a:r>
              <a:rPr lang="cs-CZ" b="1" cap="all" dirty="0" smtClean="0"/>
              <a:t>nepřítel</a:t>
            </a:r>
            <a:r>
              <a:rPr lang="cs-CZ" cap="all" dirty="0" smtClean="0"/>
              <a:t>, od kterého jsme to čekali</a:t>
            </a:r>
          </a:p>
          <a:p>
            <a:r>
              <a:rPr lang="cs-CZ" cap="all" dirty="0" smtClean="0"/>
              <a:t>Nastaly zákazy</a:t>
            </a:r>
          </a:p>
          <a:p>
            <a:r>
              <a:rPr lang="cs-CZ" cap="all" dirty="0" smtClean="0"/>
              <a:t>Byli zatýkáni nepohodlní lidé</a:t>
            </a:r>
          </a:p>
          <a:p>
            <a:r>
              <a:rPr lang="cs-CZ" cap="all" dirty="0" smtClean="0"/>
              <a:t>Čechy Zatýkali </a:t>
            </a:r>
            <a:r>
              <a:rPr lang="cs-CZ" b="1" cap="all" dirty="0" smtClean="0"/>
              <a:t>němci</a:t>
            </a:r>
            <a:endParaRPr lang="cs-CZ" b="1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gradFill>
            <a:gsLst>
              <a:gs pos="0">
                <a:srgbClr val="FF0000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2700000" scaled="1"/>
          </a:gradFill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cap="all" dirty="0" smtClean="0"/>
              <a:t>1968</a:t>
            </a:r>
          </a:p>
          <a:p>
            <a:r>
              <a:rPr lang="cs-CZ" cap="all" dirty="0" smtClean="0"/>
              <a:t>Vojáci se nesměli bránit</a:t>
            </a:r>
          </a:p>
          <a:p>
            <a:r>
              <a:rPr lang="cs-CZ" cap="all" dirty="0" smtClean="0"/>
              <a:t>Zaútočili „</a:t>
            </a:r>
            <a:r>
              <a:rPr lang="cs-CZ" b="1" cap="all" dirty="0" smtClean="0"/>
              <a:t>přátelé</a:t>
            </a:r>
            <a:r>
              <a:rPr lang="cs-CZ" cap="all" dirty="0" smtClean="0"/>
              <a:t>“ od kterých jsme to nečekali</a:t>
            </a:r>
          </a:p>
          <a:p>
            <a:r>
              <a:rPr lang="cs-CZ" cap="all" dirty="0" smtClean="0"/>
              <a:t>Nastaly zákazy</a:t>
            </a:r>
          </a:p>
          <a:p>
            <a:r>
              <a:rPr lang="cs-CZ" cap="all" dirty="0" smtClean="0"/>
              <a:t>Byli zatýkáni nepohodlní lidé</a:t>
            </a:r>
          </a:p>
          <a:p>
            <a:r>
              <a:rPr lang="cs-CZ" cap="all" dirty="0" smtClean="0"/>
              <a:t>Čechy Zatýkali </a:t>
            </a:r>
            <a:r>
              <a:rPr lang="cs-CZ" b="1" cap="all" dirty="0" err="1" smtClean="0"/>
              <a:t>češi</a:t>
            </a:r>
            <a:endParaRPr lang="cs-CZ" b="1" cap="all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00" dirty="0" smtClean="0"/>
              <a:t>3- VALENTA, Milan a Oldřich MÜLLER. </a:t>
            </a:r>
            <a:r>
              <a:rPr lang="cs-CZ" sz="1000" i="1" dirty="0" smtClean="0"/>
              <a:t>Dějepis pro devátý ročník zvláštní školy</a:t>
            </a:r>
            <a:r>
              <a:rPr lang="cs-CZ" sz="1000" dirty="0" smtClean="0"/>
              <a:t>. Praha: Parta, 1999. </a:t>
            </a:r>
          </a:p>
          <a:p>
            <a:pPr>
              <a:buNone/>
            </a:pPr>
            <a:r>
              <a:rPr lang="cs-CZ" sz="1000" dirty="0" smtClean="0"/>
              <a:t>-Soubor:Ludvík Svoboda (</a:t>
            </a:r>
            <a:r>
              <a:rPr lang="cs-CZ" sz="1000" dirty="0" err="1" smtClean="0"/>
              <a:t>Author</a:t>
            </a:r>
            <a:r>
              <a:rPr lang="cs-CZ" sz="1000" dirty="0" smtClean="0"/>
              <a:t> - Stanislav </a:t>
            </a:r>
            <a:r>
              <a:rPr lang="cs-CZ" sz="1000" dirty="0" err="1" smtClean="0"/>
              <a:t>Tereba</a:t>
            </a:r>
            <a:r>
              <a:rPr lang="cs-CZ" sz="1000" dirty="0" smtClean="0"/>
              <a:t>).JPG.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21. 2. 2010, 14:21 Náhled verze z 21. 2. 2010, 14:21 [cit. 2012-04-30]. Dostupné z: </a:t>
            </a:r>
            <a:r>
              <a:rPr lang="cs-CZ" sz="1000" dirty="0" smtClean="0">
                <a:hlinkClick r:id="rId2"/>
              </a:rPr>
              <a:t>http://cs.wikipedia.org/wiki/Ludv%C3%ADk_Svoboda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5- online]. [cit. 2012-04-30]. Dostupné z: 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alexander</a:t>
            </a:r>
            <a:r>
              <a:rPr lang="cs-CZ" sz="1000" dirty="0" smtClean="0"/>
              <a:t>+dub%C4%8Dek&amp;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client</a:t>
            </a:r>
            <a:r>
              <a:rPr lang="cs-CZ" sz="1000" dirty="0" smtClean="0"/>
              <a:t>=</a:t>
            </a:r>
            <a:r>
              <a:rPr lang="cs-CZ" sz="1000" dirty="0" err="1" smtClean="0"/>
              <a:t>firefox</a:t>
            </a:r>
            <a:r>
              <a:rPr lang="cs-CZ" sz="1000" dirty="0" smtClean="0"/>
              <a:t>-a&amp;</a:t>
            </a:r>
            <a:r>
              <a:rPr lang="cs-CZ" sz="1000" dirty="0" err="1" smtClean="0"/>
              <a:t>hs</a:t>
            </a:r>
            <a:r>
              <a:rPr lang="cs-CZ" sz="1000" dirty="0" smtClean="0"/>
              <a:t>=</a:t>
            </a:r>
            <a:r>
              <a:rPr lang="cs-CZ" sz="1000" dirty="0" err="1" smtClean="0"/>
              <a:t>WSn</a:t>
            </a:r>
            <a:r>
              <a:rPr lang="cs-CZ" sz="1000" dirty="0" smtClean="0"/>
              <a:t>&amp;</a:t>
            </a:r>
            <a:r>
              <a:rPr lang="cs-CZ" sz="1000" dirty="0" err="1" smtClean="0"/>
              <a:t>sa</a:t>
            </a:r>
            <a:r>
              <a:rPr lang="cs-CZ" sz="1000" dirty="0" smtClean="0"/>
              <a:t>=X&amp;</a:t>
            </a:r>
            <a:r>
              <a:rPr lang="cs-CZ" sz="1000" dirty="0" err="1" smtClean="0"/>
              <a:t>rls</a:t>
            </a:r>
            <a:r>
              <a:rPr lang="cs-CZ" sz="1000" dirty="0" smtClean="0"/>
              <a:t>=</a:t>
            </a:r>
            <a:r>
              <a:rPr lang="cs-CZ" sz="1000" dirty="0" err="1" smtClean="0"/>
              <a:t>org.mozilla</a:t>
            </a:r>
            <a:r>
              <a:rPr lang="cs-CZ" sz="1000" dirty="0" smtClean="0"/>
              <a:t>:</a:t>
            </a:r>
            <a:r>
              <a:rPr lang="cs-CZ" sz="1000" dirty="0" err="1" smtClean="0"/>
              <a:t>cs</a:t>
            </a:r>
            <a:r>
              <a:rPr lang="cs-CZ" sz="1000" dirty="0" smtClean="0"/>
              <a:t>:</a:t>
            </a:r>
            <a:r>
              <a:rPr lang="cs-CZ" sz="1000" dirty="0" err="1" smtClean="0"/>
              <a:t>official</a:t>
            </a:r>
            <a:r>
              <a:rPr lang="cs-CZ" sz="1000" dirty="0" smtClean="0"/>
              <a:t>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=885&amp;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prmd</a:t>
            </a:r>
            <a:r>
              <a:rPr lang="cs-CZ" sz="1000" dirty="0" smtClean="0"/>
              <a:t>=</a:t>
            </a:r>
            <a:r>
              <a:rPr lang="cs-CZ" sz="1000" dirty="0" err="1" smtClean="0"/>
              <a:t>imvnso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=ldfZ7zVrzbK14M:&amp;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slovakia.travel</a:t>
            </a:r>
            <a:r>
              <a:rPr lang="cs-CZ" sz="1000" dirty="0" smtClean="0"/>
              <a:t>/</a:t>
            </a:r>
            <a:r>
              <a:rPr lang="cs-CZ" sz="1000" dirty="0" err="1" smtClean="0"/>
              <a:t>entitaview.aspx</a:t>
            </a:r>
            <a:r>
              <a:rPr lang="cs-CZ" sz="1000" dirty="0" smtClean="0"/>
              <a:t>%3Fl%3D2%26cat%3D01%26llt%3D6%26idp%3D1641&amp;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=-6yYKtHSM3eAIM&amp;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slovakia.travel</a:t>
            </a:r>
            <a:r>
              <a:rPr lang="cs-CZ" sz="1000" dirty="0" smtClean="0"/>
              <a:t>/data/</a:t>
            </a:r>
            <a:r>
              <a:rPr lang="cs-CZ" sz="1000" dirty="0" err="1" smtClean="0"/>
              <a:t>Resources</a:t>
            </a:r>
            <a:r>
              <a:rPr lang="cs-CZ" sz="1000" dirty="0" smtClean="0"/>
              <a:t>/</a:t>
            </a:r>
            <a:r>
              <a:rPr lang="cs-CZ" sz="1000" dirty="0" err="1" smtClean="0"/>
              <a:t>Upload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_detail/</a:t>
            </a:r>
            <a:r>
              <a:rPr lang="cs-CZ" sz="1000" dirty="0" err="1" smtClean="0"/>
              <a:t>OSlovensku</a:t>
            </a:r>
            <a:r>
              <a:rPr lang="cs-CZ" sz="1000" dirty="0" smtClean="0"/>
              <a:t>/</a:t>
            </a:r>
            <a:r>
              <a:rPr lang="cs-CZ" sz="1000" dirty="0" err="1" smtClean="0"/>
              <a:t>VseobecneInformacie</a:t>
            </a:r>
            <a:r>
              <a:rPr lang="cs-CZ" sz="1000" dirty="0" smtClean="0"/>
              <a:t>/Osobnosti/</a:t>
            </a:r>
            <a:r>
              <a:rPr lang="cs-CZ" sz="1000" dirty="0" err="1" smtClean="0"/>
              <a:t>HistorickeOsobnosti</a:t>
            </a:r>
            <a:r>
              <a:rPr lang="cs-CZ" sz="1000" dirty="0" smtClean="0"/>
              <a:t>/TASR_</a:t>
            </a:r>
            <a:r>
              <a:rPr lang="cs-CZ" sz="1000" dirty="0" err="1" smtClean="0"/>
              <a:t>Dubcek</a:t>
            </a:r>
            <a:r>
              <a:rPr lang="cs-CZ" sz="1000" dirty="0" smtClean="0"/>
              <a:t>_</a:t>
            </a:r>
            <a:r>
              <a:rPr lang="cs-CZ" sz="1000" dirty="0" err="1" smtClean="0"/>
              <a:t>jpg.jpg</a:t>
            </a:r>
            <a:r>
              <a:rPr lang="cs-CZ" sz="1000" dirty="0" smtClean="0"/>
              <a:t>&amp;w=153&amp;h=200&amp;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=HFKeT4W-</a:t>
            </a:r>
            <a:r>
              <a:rPr lang="cs-CZ" sz="1000" dirty="0" err="1" smtClean="0"/>
              <a:t>McbStAaxnNSeAQ</a:t>
            </a:r>
            <a:r>
              <a:rPr lang="cs-CZ" sz="1000" dirty="0" smtClean="0"/>
              <a:t>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=9</a:t>
            </a:r>
          </a:p>
          <a:p>
            <a:pPr>
              <a:buNone/>
            </a:pPr>
            <a:r>
              <a:rPr lang="cs-CZ" sz="1000" dirty="0" smtClean="0"/>
              <a:t>6- Soubor:</a:t>
            </a:r>
            <a:r>
              <a:rPr lang="cs-CZ" sz="1000" dirty="0" err="1" smtClean="0"/>
              <a:t>Brezhnev</a:t>
            </a:r>
            <a:r>
              <a:rPr lang="cs-CZ" sz="1000" dirty="0" smtClean="0"/>
              <a:t>-</a:t>
            </a:r>
            <a:r>
              <a:rPr lang="cs-CZ" sz="1000" dirty="0" err="1" smtClean="0"/>
              <a:t>color.jpg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12. 4. 2010, 21:50 [cit. 2012-04-30]. Dostupné z: </a:t>
            </a:r>
            <a:r>
              <a:rPr lang="cs-CZ" sz="1000" dirty="0" smtClean="0">
                <a:hlinkClick r:id="rId3"/>
              </a:rPr>
              <a:t>http://cs.wikipedia.org/wiki/Soubor:Brezhnev-color.jpg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8- Soubor:Prague1.jpg.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29. 1. 2012, 18:51 Náhled verze z 29. 1. 2012, 18:51 [cit. 2012-04-30]. Dostupné z: http://cs.wikipedia.org/wiki/Soubor:Prague1.jpg </a:t>
            </a:r>
          </a:p>
          <a:p>
            <a:pPr>
              <a:buNone/>
            </a:pPr>
            <a:r>
              <a:rPr lang="cs-CZ" sz="1000" dirty="0" smtClean="0"/>
              <a:t>9- Soubor:Prague7.jpg.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29. 1. 2012, 18:51 [cit. 2012-04-30]. Dostupné z: http://cs.wikipedia.org/wiki/Soubor:Prague7.jpg </a:t>
            </a:r>
            <a:endParaRPr lang="cs-CZ" sz="10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534</TotalTime>
  <Words>404</Words>
  <Application>Microsoft Office PowerPoint</Application>
  <PresentationFormat>Předvádění na obrazovce (4:3)</PresentationFormat>
  <Paragraphs>46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DĚJEPIS 8. a 9. ročník Autor: Miroslav Janata Škola: ZŠ,PŠ a MŠ Česká Lípa </vt:lpstr>
      <vt:lpstr>Popis prezentace</vt:lpstr>
      <vt:lpstr>Antonín Novotný – Ludvík Svoboda</vt:lpstr>
      <vt:lpstr>Jaro 1968</vt:lpstr>
      <vt:lpstr>Alexander Dubček</vt:lpstr>
      <vt:lpstr>Leonid Iljič Brežněv</vt:lpstr>
      <vt:lpstr>21. srpen 1968</vt:lpstr>
      <vt:lpstr>Okupační tank v Praze</vt:lpstr>
      <vt:lpstr>České autobusy ……..</vt:lpstr>
      <vt:lpstr>Rozdíly  ???? 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52</cp:revision>
  <dcterms:created xsi:type="dcterms:W3CDTF">2011-04-28T12:04:33Z</dcterms:created>
  <dcterms:modified xsi:type="dcterms:W3CDTF">2012-09-18T05:47:02Z</dcterms:modified>
</cp:coreProperties>
</file>