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323" r:id="rId2"/>
    <p:sldId id="319" r:id="rId3"/>
    <p:sldId id="286" r:id="rId4"/>
    <p:sldId id="290" r:id="rId5"/>
    <p:sldId id="293" r:id="rId6"/>
    <p:sldId id="292" r:id="rId7"/>
    <p:sldId id="309" r:id="rId8"/>
    <p:sldId id="279" r:id="rId9"/>
    <p:sldId id="312" r:id="rId10"/>
    <p:sldId id="313" r:id="rId11"/>
    <p:sldId id="318" r:id="rId12"/>
    <p:sldId id="314" r:id="rId13"/>
    <p:sldId id="315" r:id="rId14"/>
    <p:sldId id="316" r:id="rId15"/>
    <p:sldId id="320" r:id="rId16"/>
    <p:sldId id="322" r:id="rId17"/>
    <p:sldId id="317" r:id="rId18"/>
    <p:sldId id="30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497" autoAdjust="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b/Bosnia_and_Herzegovina_location_map.svg/250px-Bosnia_and_Herzegovina_location_map.svg.png" TargetMode="External"/><Relationship Id="rId2" Type="http://schemas.openxmlformats.org/officeDocument/2006/relationships/hyperlink" Target="http://upload.wikimedia.org/wikipedia/commons/f/f5/Austria-Hungary_map_cs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www.microsofr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VY_32_INOVACE_14_ </a:t>
            </a:r>
            <a:r>
              <a:rPr lang="cs-CZ" sz="2400" dirty="0" smtClean="0"/>
              <a:t>19_1. světová válka (opakování)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3" descr="C:\Users\pajkrtova\Pictures\Nová složka\776px-Austria-Hungary_map_c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64704"/>
            <a:ext cx="7391400" cy="57150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245274" y="332656"/>
            <a:ext cx="36695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 err="1" smtClean="0"/>
              <a:t>Rakousko</a:t>
            </a:r>
            <a:r>
              <a:rPr lang="cs-CZ" sz="3200" dirty="0" smtClean="0"/>
              <a:t>-Uhersko</a:t>
            </a:r>
            <a:endParaRPr lang="cs-CZ" sz="3200" dirty="0"/>
          </a:p>
        </p:txBody>
      </p:sp>
      <p:sp>
        <p:nvSpPr>
          <p:cNvPr id="8" name="Elipsa 7"/>
          <p:cNvSpPr/>
          <p:nvPr/>
        </p:nvSpPr>
        <p:spPr>
          <a:xfrm>
            <a:off x="3779912" y="5013176"/>
            <a:ext cx="1368152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/>
          <a:lstStyle/>
          <a:p>
            <a:pPr algn="ctr"/>
            <a:r>
              <a:rPr lang="cs-CZ" dirty="0" smtClean="0"/>
              <a:t>František Josef 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>
                <a:solidFill>
                  <a:srgbClr val="FFFF00"/>
                </a:solidFill>
              </a:rPr>
              <a:t> </a:t>
            </a:r>
            <a:endParaRPr lang="cs-CZ" sz="16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Documents and Settings\Owner\Plocha\dum\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628800"/>
            <a:ext cx="4176464" cy="4608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Ferdinand d´Este</a:t>
            </a:r>
            <a:endParaRPr lang="cs-CZ" dirty="0"/>
          </a:p>
        </p:txBody>
      </p:sp>
      <p:pic>
        <p:nvPicPr>
          <p:cNvPr id="4" name="Zástupný symbol pro obsah 3" descr="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20813" y="1646238"/>
            <a:ext cx="3702373" cy="452596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836712"/>
            <a:ext cx="692948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SARAJEVO</a:t>
            </a:r>
            <a:endParaRPr lang="cs-CZ" sz="54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  <p:pic>
        <p:nvPicPr>
          <p:cNvPr id="1027" name="Picture 3" descr="Red po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6675" cy="66675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6046788" y="3521075"/>
            <a:ext cx="111442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204864"/>
            <a:ext cx="238125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Elipsa 9"/>
          <p:cNvSpPr/>
          <p:nvPr/>
        </p:nvSpPr>
        <p:spPr>
          <a:xfrm>
            <a:off x="5076056" y="3284984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635896" y="2924944"/>
            <a:ext cx="1338448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Sarajevo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59632" y="4941168"/>
            <a:ext cx="692948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00B050"/>
                </a:solidFill>
                <a:effectLst/>
              </a:rPr>
              <a:t>Atentát na Františka Ferdinanda d´</a:t>
            </a:r>
            <a:r>
              <a:rPr lang="cs-CZ" sz="5400" b="1" cap="none" spc="0" dirty="0" err="1" smtClean="0">
                <a:ln w="50800"/>
                <a:solidFill>
                  <a:srgbClr val="00B050"/>
                </a:solidFill>
                <a:effectLst/>
              </a:rPr>
              <a:t>Esté</a:t>
            </a:r>
            <a:endParaRPr lang="cs-CZ" sz="5400" dirty="0" smtClean="0">
              <a:solidFill>
                <a:srgbClr val="00B050"/>
              </a:solidFill>
            </a:endParaRPr>
          </a:p>
          <a:p>
            <a:pPr algn="ctr"/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 </a:t>
            </a:r>
            <a:endParaRPr lang="cs-CZ" sz="54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Gavrilo</a:t>
            </a:r>
            <a:r>
              <a:rPr lang="cs-CZ" dirty="0" smtClean="0"/>
              <a:t> Princip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7" name="Zástupný symbol pro obsah 6" descr="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628800"/>
            <a:ext cx="5118274" cy="457681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světová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159344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smtClean="0">
                <a:solidFill>
                  <a:srgbClr val="FF0000"/>
                </a:solidFill>
              </a:rPr>
              <a:t>Dohoda</a:t>
            </a:r>
          </a:p>
          <a:p>
            <a:pPr algn="ctr">
              <a:buNone/>
            </a:pP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rancie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elká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ritánie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usko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45920"/>
            <a:ext cx="4320480" cy="4159344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smtClean="0">
                <a:solidFill>
                  <a:srgbClr val="0070C0"/>
                </a:solidFill>
              </a:rPr>
              <a:t>Trojspolek</a:t>
            </a:r>
          </a:p>
          <a:p>
            <a:pPr algn="ctr">
              <a:buNone/>
            </a:pP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dirty="0" err="1" smtClean="0">
                <a:solidFill>
                  <a:srgbClr val="0070C0"/>
                </a:solidFill>
              </a:rPr>
              <a:t>R</a:t>
            </a:r>
            <a:r>
              <a:rPr lang="cs-CZ" dirty="0" err="1" smtClean="0">
                <a:solidFill>
                  <a:srgbClr val="0070C0"/>
                </a:solidFill>
              </a:rPr>
              <a:t>akousko</a:t>
            </a:r>
            <a:r>
              <a:rPr lang="cs-CZ" dirty="0" smtClean="0">
                <a:solidFill>
                  <a:srgbClr val="0070C0"/>
                </a:solidFill>
              </a:rPr>
              <a:t>-</a:t>
            </a:r>
            <a:r>
              <a:rPr lang="cs-CZ" b="1" dirty="0" smtClean="0">
                <a:solidFill>
                  <a:srgbClr val="0070C0"/>
                </a:solidFill>
              </a:rPr>
              <a:t>U</a:t>
            </a:r>
            <a:r>
              <a:rPr lang="cs-CZ" dirty="0" smtClean="0">
                <a:solidFill>
                  <a:srgbClr val="0070C0"/>
                </a:solidFill>
              </a:rPr>
              <a:t>hersko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rgbClr val="0070C0"/>
                </a:solidFill>
              </a:rPr>
              <a:t>N</a:t>
            </a:r>
            <a:r>
              <a:rPr lang="cs-CZ" dirty="0" smtClean="0">
                <a:solidFill>
                  <a:srgbClr val="0070C0"/>
                </a:solidFill>
              </a:rPr>
              <a:t>ěmecko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rgbClr val="0070C0"/>
                </a:solidFill>
              </a:rPr>
              <a:t>I</a:t>
            </a:r>
            <a:r>
              <a:rPr lang="cs-CZ" dirty="0" smtClean="0">
                <a:solidFill>
                  <a:srgbClr val="0070C0"/>
                </a:solidFill>
              </a:rPr>
              <a:t>tálie (od roku 1882)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František Josef I.</a:t>
            </a:r>
            <a:br>
              <a:rPr lang="cs-CZ" dirty="0" smtClean="0"/>
            </a:br>
            <a:r>
              <a:rPr lang="cs-CZ" dirty="0" smtClean="0"/>
              <a:t>byl: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5"/>
            <a:ext cx="8229600" cy="3679621"/>
          </a:xfrm>
        </p:spPr>
        <p:txBody>
          <a:bodyPr>
            <a:normAutofit/>
          </a:bodyPr>
          <a:lstStyle/>
          <a:p>
            <a:pPr marL="582930" indent="-514350">
              <a:buFont typeface="+mj-lt"/>
              <a:buAutoNum type="alphaUcPeriod"/>
            </a:pPr>
            <a:r>
              <a:rPr lang="cs-CZ" sz="4400" dirty="0" smtClean="0">
                <a:hlinkClick r:id="rId2" action="ppaction://hlinksldjump"/>
              </a:rPr>
              <a:t>Následník trůnu</a:t>
            </a:r>
            <a:endParaRPr lang="cs-CZ" sz="4400" dirty="0" smtClean="0"/>
          </a:p>
          <a:p>
            <a:pPr marL="582930" indent="-514350">
              <a:buFont typeface="+mj-lt"/>
              <a:buAutoNum type="alphaUcPeriod"/>
            </a:pPr>
            <a:r>
              <a:rPr lang="cs-CZ" sz="4400" dirty="0" smtClean="0">
                <a:hlinkClick r:id="rId3" action="ppaction://hlinksldjump"/>
              </a:rPr>
              <a:t>Císař </a:t>
            </a:r>
            <a:endParaRPr lang="cs-CZ" sz="4400" dirty="0" smtClean="0"/>
          </a:p>
          <a:p>
            <a:pPr marL="582930" indent="-514350">
              <a:buFont typeface="+mj-lt"/>
              <a:buAutoNum type="alphaUcPeriod"/>
            </a:pPr>
            <a:r>
              <a:rPr lang="cs-CZ" sz="4400" dirty="0" smtClean="0">
                <a:hlinkClick r:id="rId2" action="ppaction://hlinksldjump"/>
              </a:rPr>
              <a:t>Atentátník, co házel bombu</a:t>
            </a:r>
            <a:endParaRPr lang="cs-CZ" sz="44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 </a:t>
            </a:r>
            <a:r>
              <a:rPr lang="cs-CZ" dirty="0" err="1" smtClean="0"/>
              <a:t>Sarejevu</a:t>
            </a:r>
            <a:r>
              <a:rPr lang="cs-CZ" dirty="0" smtClean="0"/>
              <a:t> byl zastřelen </a:t>
            </a:r>
            <a:br>
              <a:rPr lang="cs-CZ" dirty="0" smtClean="0"/>
            </a:br>
            <a:r>
              <a:rPr lang="cs-CZ" dirty="0" smtClean="0"/>
              <a:t>následník trůnu: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1700808"/>
            <a:ext cx="7920880" cy="452628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400" dirty="0" smtClean="0">
                <a:hlinkClick r:id="rId2" action="ppaction://hlinksldjump"/>
              </a:rPr>
              <a:t>František Karel</a:t>
            </a:r>
            <a:endParaRPr lang="cs-CZ" sz="4400" dirty="0" smtClean="0"/>
          </a:p>
          <a:p>
            <a:pPr algn="ctr"/>
            <a:r>
              <a:rPr lang="cs-CZ" sz="4400" dirty="0" smtClean="0">
                <a:hlinkClick r:id="rId3" action="ppaction://hlinksldjump"/>
              </a:rPr>
              <a:t>František Ferdinand d´Este</a:t>
            </a:r>
            <a:endParaRPr lang="cs-CZ" sz="4400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4400" dirty="0" smtClean="0">
                <a:hlinkClick r:id="rId2" action="ppaction://hlinksldjump"/>
              </a:rPr>
              <a:t>hrabě </a:t>
            </a:r>
            <a:r>
              <a:rPr lang="cs-CZ" sz="4400" dirty="0" err="1" smtClean="0">
                <a:hlinkClick r:id="rId2" action="ppaction://hlinksldjump"/>
              </a:rPr>
              <a:t>Trautenberk</a:t>
            </a:r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5148064" y="5949280"/>
            <a:ext cx="331236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5148064" y="5949280"/>
            <a:ext cx="331236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00562" y="6143644"/>
            <a:ext cx="378621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00562" y="6143644"/>
            <a:ext cx="378621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2214554"/>
            <a:ext cx="642942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Teď to zkusí někdo jiný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92D050"/>
                </a:solidFill>
              </a:rPr>
              <a:t>Označ státy, které tvořily Dohodu </a:t>
            </a:r>
            <a:r>
              <a:rPr lang="cs-CZ" dirty="0" smtClean="0">
                <a:solidFill>
                  <a:srgbClr val="00B0F0"/>
                </a:solidFill>
              </a:rPr>
              <a:t>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Francie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Velká Británie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Rusko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Rakousko</a:t>
            </a:r>
            <a:r>
              <a:rPr lang="cs-CZ" dirty="0" smtClean="0"/>
              <a:t>-Uhersko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Německo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Itálie</a:t>
            </a:r>
          </a:p>
          <a:p>
            <a:pPr>
              <a:lnSpc>
                <a:spcPct val="200000"/>
              </a:lnSpc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z="4300" b="1" dirty="0" smtClean="0">
                <a:solidFill>
                  <a:schemeClr val="accent6">
                    <a:lumMod val="50000"/>
                  </a:schemeClr>
                </a:solidFill>
              </a:rPr>
              <a:t>Francie</a:t>
            </a:r>
          </a:p>
          <a:p>
            <a:pPr>
              <a:lnSpc>
                <a:spcPct val="200000"/>
              </a:lnSpc>
            </a:pPr>
            <a:r>
              <a:rPr lang="cs-CZ" sz="4300" b="1" dirty="0" smtClean="0">
                <a:solidFill>
                  <a:schemeClr val="accent6">
                    <a:lumMod val="50000"/>
                  </a:schemeClr>
                </a:solidFill>
              </a:rPr>
              <a:t>Velká Británie</a:t>
            </a:r>
          </a:p>
          <a:p>
            <a:pPr>
              <a:lnSpc>
                <a:spcPct val="200000"/>
              </a:lnSpc>
            </a:pPr>
            <a:r>
              <a:rPr lang="cs-CZ" sz="4300" b="1" dirty="0" smtClean="0">
                <a:solidFill>
                  <a:schemeClr val="accent6">
                    <a:lumMod val="50000"/>
                  </a:schemeClr>
                </a:solidFill>
              </a:rPr>
              <a:t>Rusko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Označ státy, které tvořily Trojspolek 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Francie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Velká Británie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Rusko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Rakousko</a:t>
            </a:r>
            <a:r>
              <a:rPr lang="cs-CZ" dirty="0" smtClean="0"/>
              <a:t>-Uhersko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Německo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Itálie</a:t>
            </a:r>
          </a:p>
          <a:p>
            <a:pPr>
              <a:lnSpc>
                <a:spcPct val="200000"/>
              </a:lnSpc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347864" y="1645920"/>
            <a:ext cx="5338936" cy="4526280"/>
          </a:xfrm>
          <a:solidFill>
            <a:srgbClr val="92D050"/>
          </a:solidFill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endParaRPr lang="cs-CZ" sz="4400" dirty="0" smtClean="0"/>
          </a:p>
          <a:p>
            <a:pPr>
              <a:lnSpc>
                <a:spcPct val="200000"/>
              </a:lnSpc>
            </a:pPr>
            <a:r>
              <a:rPr lang="cs-CZ" sz="5700" b="1" dirty="0" err="1" smtClean="0">
                <a:solidFill>
                  <a:srgbClr val="0070C0"/>
                </a:solidFill>
              </a:rPr>
              <a:t>R</a:t>
            </a:r>
            <a:r>
              <a:rPr lang="cs-CZ" sz="5700" dirty="0" err="1" smtClean="0">
                <a:solidFill>
                  <a:srgbClr val="0070C0"/>
                </a:solidFill>
              </a:rPr>
              <a:t>akousko</a:t>
            </a:r>
            <a:r>
              <a:rPr lang="cs-CZ" sz="5700" dirty="0" smtClean="0">
                <a:solidFill>
                  <a:srgbClr val="0070C0"/>
                </a:solidFill>
              </a:rPr>
              <a:t>-</a:t>
            </a:r>
            <a:r>
              <a:rPr lang="cs-CZ" sz="5700" b="1" dirty="0" smtClean="0">
                <a:solidFill>
                  <a:srgbClr val="0070C0"/>
                </a:solidFill>
              </a:rPr>
              <a:t>U</a:t>
            </a:r>
            <a:r>
              <a:rPr lang="cs-CZ" sz="5700" dirty="0" smtClean="0">
                <a:solidFill>
                  <a:srgbClr val="0070C0"/>
                </a:solidFill>
              </a:rPr>
              <a:t>hersko</a:t>
            </a:r>
          </a:p>
          <a:p>
            <a:pPr>
              <a:lnSpc>
                <a:spcPct val="200000"/>
              </a:lnSpc>
            </a:pPr>
            <a:r>
              <a:rPr lang="cs-CZ" sz="5700" b="1" dirty="0" smtClean="0">
                <a:solidFill>
                  <a:srgbClr val="0070C0"/>
                </a:solidFill>
              </a:rPr>
              <a:t>N</a:t>
            </a:r>
            <a:r>
              <a:rPr lang="cs-CZ" sz="5700" dirty="0" smtClean="0">
                <a:solidFill>
                  <a:srgbClr val="0070C0"/>
                </a:solidFill>
              </a:rPr>
              <a:t>ěmecko</a:t>
            </a:r>
          </a:p>
          <a:p>
            <a:pPr>
              <a:lnSpc>
                <a:spcPct val="200000"/>
              </a:lnSpc>
            </a:pPr>
            <a:r>
              <a:rPr lang="cs-CZ" sz="5700" b="1" dirty="0" smtClean="0">
                <a:solidFill>
                  <a:srgbClr val="0070C0"/>
                </a:solidFill>
              </a:rPr>
              <a:t>I</a:t>
            </a:r>
            <a:r>
              <a:rPr lang="cs-CZ" sz="5700" dirty="0" smtClean="0">
                <a:solidFill>
                  <a:srgbClr val="0070C0"/>
                </a:solidFill>
              </a:rPr>
              <a:t>tálie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400" dirty="0" smtClean="0"/>
              <a:t>Popis prezentace</a:t>
            </a:r>
            <a:endParaRPr lang="cs-CZ" sz="1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39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5842"/>
                <a:gridCol w="70437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Snímek číslo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Mapka </a:t>
                      </a:r>
                      <a:r>
                        <a:rPr lang="cs-CZ" sz="1200" dirty="0" err="1" smtClean="0"/>
                        <a:t>Rakouska</a:t>
                      </a:r>
                      <a:r>
                        <a:rPr lang="cs-CZ" sz="1200" dirty="0" smtClean="0"/>
                        <a:t>-Uherska</a:t>
                      </a:r>
                      <a:r>
                        <a:rPr lang="cs-CZ" sz="1200" baseline="0" dirty="0" smtClean="0"/>
                        <a:t> (1910)</a:t>
                      </a:r>
                      <a:endParaRPr lang="cs-CZ" sz="12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- výklad</a:t>
                      </a:r>
                      <a:endParaRPr lang="cs-CZ" sz="12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František Josef II.- výklad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František Ferdinand d´Este - výklad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Návštěva Sarajeva – výklad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Atentátník </a:t>
                      </a:r>
                      <a:r>
                        <a:rPr lang="cs-CZ" sz="1200" dirty="0" err="1" smtClean="0"/>
                        <a:t>Gavrilo</a:t>
                      </a:r>
                      <a:r>
                        <a:rPr lang="cs-CZ" sz="1200" dirty="0" smtClean="0"/>
                        <a:t> princip – výklad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Proti sobě</a:t>
                      </a:r>
                      <a:r>
                        <a:rPr lang="cs-CZ" sz="1200" baseline="0" dirty="0" smtClean="0"/>
                        <a:t> bojující strany - </a:t>
                      </a:r>
                      <a:r>
                        <a:rPr lang="cs-CZ" sz="1200" dirty="0" smtClean="0"/>
                        <a:t>výklad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8,9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Kontrolní otázky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10,11,12,13,14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Hodnocení odpovědi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15,16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Kontrolní otázky</a:t>
                      </a:r>
                    </a:p>
                    <a:p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Snímek č. 1: 13. 04. 2011, [cit. 2011-04-13]. Dostupný z WWW: &lt;http://www.</a:t>
            </a:r>
            <a:r>
              <a:rPr lang="cs-CZ" sz="1000" dirty="0" err="1" smtClean="0"/>
              <a:t>eupenizeskolam.cz</a:t>
            </a:r>
            <a:r>
              <a:rPr lang="cs-CZ" sz="1000" dirty="0" smtClean="0"/>
              <a:t>/</a:t>
            </a:r>
            <a:r>
              <a:rPr lang="cs-CZ" sz="1000" dirty="0" err="1" smtClean="0"/>
              <a:t>uploads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/loga/loga_celek.</a:t>
            </a:r>
            <a:r>
              <a:rPr lang="cs-CZ" sz="1000" dirty="0" err="1" smtClean="0"/>
              <a:t>png</a:t>
            </a:r>
            <a:r>
              <a:rPr lang="cs-CZ" sz="1000" dirty="0" smtClean="0"/>
              <a:t> &gt;. </a:t>
            </a:r>
          </a:p>
          <a:p>
            <a:endParaRPr lang="cs-CZ" sz="1000" dirty="0" smtClean="0"/>
          </a:p>
          <a:p>
            <a:r>
              <a:rPr lang="cs-CZ" sz="1000" dirty="0" smtClean="0"/>
              <a:t>2</a:t>
            </a:r>
          </a:p>
          <a:p>
            <a:r>
              <a:rPr lang="cs-CZ" sz="1000" dirty="0" smtClean="0">
                <a:hlinkClick r:id="rId2"/>
              </a:rPr>
              <a:t>http://www.</a:t>
            </a:r>
            <a:r>
              <a:rPr lang="cs-CZ" sz="1000" dirty="0" err="1" smtClean="0">
                <a:hlinkClick r:id="rId2"/>
              </a:rPr>
              <a:t>wikimedia.org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wikipedia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commons</a:t>
            </a:r>
            <a:r>
              <a:rPr lang="cs-CZ" sz="1000" dirty="0" smtClean="0">
                <a:hlinkClick r:id="rId2"/>
              </a:rPr>
              <a:t>/f/f5/</a:t>
            </a:r>
            <a:r>
              <a:rPr lang="cs-CZ" sz="1000" dirty="0" err="1" smtClean="0">
                <a:hlinkClick r:id="rId2"/>
              </a:rPr>
              <a:t>Austria</a:t>
            </a:r>
            <a:r>
              <a:rPr lang="cs-CZ" sz="1000" dirty="0" smtClean="0">
                <a:hlinkClick r:id="rId2"/>
              </a:rPr>
              <a:t>-</a:t>
            </a:r>
            <a:r>
              <a:rPr lang="cs-CZ" sz="1000" dirty="0" err="1" smtClean="0">
                <a:hlinkClick r:id="rId2"/>
              </a:rPr>
              <a:t>Hungary</a:t>
            </a:r>
            <a:r>
              <a:rPr lang="cs-CZ" sz="1000" dirty="0" smtClean="0">
                <a:hlinkClick r:id="rId2"/>
              </a:rPr>
              <a:t>_map_</a:t>
            </a:r>
            <a:r>
              <a:rPr lang="cs-CZ" sz="1000" dirty="0" err="1" smtClean="0">
                <a:hlinkClick r:id="rId2"/>
              </a:rPr>
              <a:t>cs.svg</a:t>
            </a:r>
            <a:r>
              <a:rPr lang="cs-CZ" sz="1000" dirty="0" smtClean="0">
                <a:hlinkClick r:id="rId2"/>
              </a:rPr>
              <a:t> 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3</a:t>
            </a:r>
          </a:p>
          <a:p>
            <a:endParaRPr lang="cs-CZ" sz="1000" dirty="0" smtClean="0"/>
          </a:p>
          <a:p>
            <a:r>
              <a:rPr lang="cs-CZ" sz="1000" dirty="0" smtClean="0"/>
              <a:t>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5. 10. 2008, 13:27 [cit. 2011-08-07]. Dostupné z WWW: &lt;</a:t>
            </a:r>
            <a:r>
              <a:rPr lang="cs-CZ" sz="1000" dirty="0" err="1" smtClean="0"/>
              <a:t>Kaiser</a:t>
            </a:r>
            <a:r>
              <a:rPr lang="cs-CZ" sz="1000" dirty="0" smtClean="0"/>
              <a:t>_</a:t>
            </a:r>
            <a:r>
              <a:rPr lang="cs-CZ" sz="1000" dirty="0" err="1" smtClean="0"/>
              <a:t>franz.jpg</a:t>
            </a:r>
            <a:r>
              <a:rPr lang="cs-CZ" sz="1000" dirty="0" smtClean="0"/>
              <a:t>‎ (316 × 550 </a:t>
            </a:r>
            <a:r>
              <a:rPr lang="cs-CZ" sz="1000" dirty="0" err="1" smtClean="0"/>
              <a:t>pixelů</a:t>
            </a:r>
            <a:r>
              <a:rPr lang="cs-CZ" sz="1000" dirty="0" smtClean="0"/>
              <a:t>, velikost souboru: 59 kB, MIME typ: image/</a:t>
            </a:r>
            <a:r>
              <a:rPr lang="cs-CZ" sz="1000" dirty="0" err="1" smtClean="0"/>
              <a:t>jpeg</a:t>
            </a:r>
            <a:r>
              <a:rPr lang="cs-CZ" sz="1000" dirty="0" smtClean="0"/>
              <a:t>)&gt;.</a:t>
            </a:r>
          </a:p>
          <a:p>
            <a:r>
              <a:rPr lang="cs-CZ" sz="1000" dirty="0" smtClean="0"/>
              <a:t> </a:t>
            </a:r>
          </a:p>
          <a:p>
            <a:r>
              <a:rPr lang="cs-CZ" sz="1000" dirty="0" smtClean="0"/>
              <a:t>4</a:t>
            </a:r>
          </a:p>
          <a:p>
            <a:endParaRPr lang="cs-CZ" sz="1000" dirty="0" smtClean="0"/>
          </a:p>
          <a:p>
            <a:r>
              <a:rPr lang="cs-CZ" sz="1000" dirty="0" smtClean="0"/>
              <a:t>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20. 11. 2005, 02:37 [cit. 2011-08-07].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5</a:t>
            </a:r>
          </a:p>
          <a:p>
            <a:r>
              <a:rPr lang="cs-CZ" sz="1000" dirty="0" smtClean="0">
                <a:hlinkClick r:id="rId3"/>
              </a:rPr>
              <a:t>http://upload.wikimedia.org/wikipedia/commons/thumb/c/cb/Bosnia_and_Herzegovina_location_map.svg/250px-Bosnia_and_Herzegovina_location_map.svg.png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6</a:t>
            </a:r>
          </a:p>
          <a:p>
            <a:endParaRPr lang="cs-CZ" sz="1000" dirty="0" smtClean="0"/>
          </a:p>
          <a:p>
            <a:r>
              <a:rPr lang="cs-CZ" sz="1000" dirty="0" smtClean="0"/>
              <a:t>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8. 9. 2010, 02: [cit. 2011-08-07]. Dostupné z WWW: &lt;8. 9. 2010, 02:&gt;.</a:t>
            </a:r>
          </a:p>
          <a:p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www.</a:t>
            </a:r>
            <a:r>
              <a:rPr lang="cs-CZ" sz="1000" dirty="0" err="1" smtClean="0">
                <a:hlinkClick r:id="rId4"/>
              </a:rPr>
              <a:t>microsofr.cz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1547664" y="5445224"/>
            <a:ext cx="6119813" cy="1063625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615</TotalTime>
  <Words>179</Words>
  <Application>Microsoft Office PowerPoint</Application>
  <PresentationFormat>Předvádění na obrazovce (4:3)</PresentationFormat>
  <Paragraphs>105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Lití písma</vt:lpstr>
      <vt:lpstr>DĚJEPIS 8. a 9. ročník Autor: Miroslav Janata Škola: ZŠ,PŠ a MŠ Česká Lípa </vt:lpstr>
      <vt:lpstr>Prezentace aplikace PowerPoint</vt:lpstr>
      <vt:lpstr>František Josef I. </vt:lpstr>
      <vt:lpstr>František Ferdinand d´Este</vt:lpstr>
      <vt:lpstr>Prezentace aplikace PowerPoint</vt:lpstr>
      <vt:lpstr>Gavrilo Princip</vt:lpstr>
      <vt:lpstr>1. světová válka</vt:lpstr>
      <vt:lpstr>František Josef I. byl:</vt:lpstr>
      <vt:lpstr>V Sarejevu byl zastřelen  následník trůnu:</vt:lpstr>
      <vt:lpstr>STYĎ SE</vt:lpstr>
      <vt:lpstr>STYĎ SE</vt:lpstr>
      <vt:lpstr>ANO</vt:lpstr>
      <vt:lpstr>ANO</vt:lpstr>
      <vt:lpstr>Prezentace aplikace PowerPoint</vt:lpstr>
      <vt:lpstr>Označ státy, které tvořily Dohodu :</vt:lpstr>
      <vt:lpstr>Označ státy, které tvořily Trojspolek :</vt:lpstr>
      <vt:lpstr>Popis prezentace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69</cp:revision>
  <dcterms:created xsi:type="dcterms:W3CDTF">2011-04-28T12:04:33Z</dcterms:created>
  <dcterms:modified xsi:type="dcterms:W3CDTF">2012-09-18T05:48:17Z</dcterms:modified>
</cp:coreProperties>
</file>