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36"/>
  </p:notesMasterIdLst>
  <p:sldIdLst>
    <p:sldId id="259" r:id="rId2"/>
    <p:sldId id="315" r:id="rId3"/>
    <p:sldId id="318" r:id="rId4"/>
    <p:sldId id="321" r:id="rId5"/>
    <p:sldId id="324" r:id="rId6"/>
    <p:sldId id="351" r:id="rId7"/>
    <p:sldId id="326" r:id="rId8"/>
    <p:sldId id="327" r:id="rId9"/>
    <p:sldId id="328" r:id="rId10"/>
    <p:sldId id="319" r:id="rId11"/>
    <p:sldId id="329" r:id="rId12"/>
    <p:sldId id="313" r:id="rId13"/>
    <p:sldId id="343" r:id="rId14"/>
    <p:sldId id="332" r:id="rId15"/>
    <p:sldId id="344" r:id="rId16"/>
    <p:sldId id="348" r:id="rId17"/>
    <p:sldId id="345" r:id="rId18"/>
    <p:sldId id="349" r:id="rId19"/>
    <p:sldId id="346" r:id="rId20"/>
    <p:sldId id="350" r:id="rId21"/>
    <p:sldId id="352" r:id="rId22"/>
    <p:sldId id="353" r:id="rId23"/>
    <p:sldId id="358" r:id="rId24"/>
    <p:sldId id="354" r:id="rId25"/>
    <p:sldId id="359" r:id="rId26"/>
    <p:sldId id="355" r:id="rId27"/>
    <p:sldId id="360" r:id="rId28"/>
    <p:sldId id="356" r:id="rId29"/>
    <p:sldId id="361" r:id="rId30"/>
    <p:sldId id="357" r:id="rId31"/>
    <p:sldId id="347" r:id="rId32"/>
    <p:sldId id="314" r:id="rId33"/>
    <p:sldId id="362" r:id="rId34"/>
    <p:sldId id="308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Rg st="2" end="32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50B2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497" autoAdjust="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052" y="-12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EBEDA-2733-4271-812A-05B5793235C4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92FE9-7310-48B0-BBCE-7E3B4886DF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7504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92FE9-7310-48B0-BBCE-7E3B4886DF72}" type="slidenum">
              <a:rPr lang="cs-CZ" smtClean="0"/>
              <a:pPr/>
              <a:t>32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microsoft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9600" dirty="0" smtClean="0"/>
              <a:t>DĚJEPIS</a:t>
            </a:r>
            <a:br>
              <a:rPr lang="cs-CZ" sz="9600" dirty="0" smtClean="0"/>
            </a:br>
            <a:r>
              <a:rPr lang="cs-CZ" sz="9600" dirty="0" smtClean="0"/>
              <a:t>8. </a:t>
            </a:r>
            <a:r>
              <a:rPr lang="cs-CZ" sz="9600" smtClean="0"/>
              <a:t>a 9. </a:t>
            </a:r>
            <a:r>
              <a:rPr lang="cs-CZ" sz="9600" dirty="0" smtClean="0"/>
              <a:t>ročník</a:t>
            </a:r>
            <a:br>
              <a:rPr lang="cs-CZ" sz="9600" dirty="0" smtClean="0"/>
            </a:br>
            <a:r>
              <a:rPr lang="cs-CZ" sz="2000" dirty="0" smtClean="0"/>
              <a:t>Autor: Miroslav Janata</a:t>
            </a:r>
            <a:br>
              <a:rPr lang="cs-CZ" sz="2000" dirty="0" smtClean="0"/>
            </a:br>
            <a:r>
              <a:rPr lang="cs-CZ" sz="2000" dirty="0" smtClean="0"/>
              <a:t>Škola: ZŠ,PŠ a MŠ Česká Lípa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cs-CZ" smtClean="0"/>
              <a:t>VY_32_INOVACE_17_ </a:t>
            </a:r>
            <a:r>
              <a:rPr lang="cs-CZ" dirty="0" smtClean="0"/>
              <a:t>19_opakování 1. světová válka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Picture 2" descr="C:\Users\Admin\AppData\Local\Temp\opvk_hor_zakladni_logolink_bar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373216"/>
            <a:ext cx="5407152" cy="10454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Na obrázku je:</a:t>
            </a:r>
            <a:endParaRPr lang="cs-CZ" dirty="0"/>
          </a:p>
        </p:txBody>
      </p:sp>
      <p:pic>
        <p:nvPicPr>
          <p:cNvPr id="5" name="Picture 2" descr="C:\Documents and Settings\Owner\Plocha\dum\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3816424" cy="4608512"/>
          </a:xfrm>
          <a:prstGeom prst="rect">
            <a:avLst/>
          </a:prstGeom>
          <a:noFill/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  <a:hlinkClick r:id="rId3" action="ppaction://hlinksldjump"/>
              </a:rPr>
              <a:t>František Ferdinand d´Este</a:t>
            </a:r>
            <a:endParaRPr lang="cs-CZ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  <a:hlinkClick r:id="rId3" action="ppaction://hlinksldjump"/>
              </a:rPr>
              <a:t>Tomáš </a:t>
            </a:r>
            <a:r>
              <a:rPr lang="cs-CZ" dirty="0" err="1" smtClean="0">
                <a:solidFill>
                  <a:schemeClr val="bg1"/>
                </a:solidFill>
                <a:hlinkClick r:id="rId3" action="ppaction://hlinksldjump"/>
              </a:rPr>
              <a:t>Garique</a:t>
            </a:r>
            <a:r>
              <a:rPr lang="cs-CZ" dirty="0" smtClean="0">
                <a:solidFill>
                  <a:schemeClr val="bg1"/>
                </a:solidFill>
                <a:hlinkClick r:id="rId3" action="ppaction://hlinksldjump"/>
              </a:rPr>
              <a:t> Masaryk</a:t>
            </a:r>
            <a:endParaRPr lang="cs-CZ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  <a:hlinkClick r:id="rId4" action="ppaction://hlinksldjump"/>
              </a:rPr>
              <a:t>František Josef I.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Na obrázku je:</a:t>
            </a:r>
            <a:endParaRPr lang="cs-CZ" dirty="0"/>
          </a:p>
        </p:txBody>
      </p:sp>
      <p:pic>
        <p:nvPicPr>
          <p:cNvPr id="5" name="Zástupný symbol pro obsah 3" descr="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9221" y="1447800"/>
            <a:ext cx="3740033" cy="45720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b="1" dirty="0" smtClean="0">
                <a:solidFill>
                  <a:srgbClr val="002060"/>
                </a:solidFill>
                <a:hlinkClick r:id="rId3" action="ppaction://hlinksldjump"/>
              </a:rPr>
              <a:t>František </a:t>
            </a:r>
            <a:r>
              <a:rPr lang="cs-CZ" sz="3200" b="1" dirty="0" smtClean="0">
                <a:solidFill>
                  <a:srgbClr val="002060"/>
                </a:solidFill>
                <a:hlinkClick r:id="rId3" action="ppaction://hlinksldjump"/>
              </a:rPr>
              <a:t> Josef </a:t>
            </a:r>
            <a:r>
              <a:rPr lang="cs-CZ" sz="3200" b="1" dirty="0" smtClean="0">
                <a:solidFill>
                  <a:srgbClr val="002060"/>
                </a:solidFill>
                <a:hlinkClick r:id="rId3" action="ppaction://hlinksldjump"/>
              </a:rPr>
              <a:t>I.</a:t>
            </a:r>
            <a:endParaRPr lang="cs-CZ" sz="3200" b="1" dirty="0" smtClean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3200" b="1" dirty="0" smtClean="0">
                <a:solidFill>
                  <a:srgbClr val="002060"/>
                </a:solidFill>
                <a:hlinkClick r:id="rId3" action="ppaction://hlinksldjump"/>
              </a:rPr>
              <a:t>Tomáš </a:t>
            </a:r>
            <a:r>
              <a:rPr lang="cs-CZ" sz="3200" b="1" dirty="0" err="1" smtClean="0">
                <a:solidFill>
                  <a:srgbClr val="002060"/>
                </a:solidFill>
                <a:hlinkClick r:id="rId3" action="ppaction://hlinksldjump"/>
              </a:rPr>
              <a:t>Garique</a:t>
            </a:r>
            <a:r>
              <a:rPr lang="cs-CZ" sz="3200" b="1" dirty="0" smtClean="0">
                <a:solidFill>
                  <a:srgbClr val="002060"/>
                </a:solidFill>
                <a:hlinkClick r:id="rId3" action="ppaction://hlinksldjump"/>
              </a:rPr>
              <a:t> Masaryk</a:t>
            </a:r>
            <a:endParaRPr lang="cs-CZ" sz="3200" b="1" dirty="0" smtClean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3200" b="1" dirty="0" smtClean="0">
                <a:solidFill>
                  <a:srgbClr val="002060"/>
                </a:solidFill>
                <a:hlinkClick r:id="rId4" action="ppaction://hlinksldjump"/>
              </a:rPr>
              <a:t>František Ferdinand D´</a:t>
            </a:r>
            <a:r>
              <a:rPr lang="cs-CZ" sz="3200" b="1" dirty="0" err="1" smtClean="0">
                <a:solidFill>
                  <a:srgbClr val="002060"/>
                </a:solidFill>
                <a:hlinkClick r:id="rId4" action="ppaction://hlinksldjump"/>
              </a:rPr>
              <a:t>este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Muž na obrázku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Zástupný symbol pro obsah 6" descr="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60437" y="1949450"/>
            <a:ext cx="3657600" cy="35687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3" action="ppaction://hlinksldjump"/>
              </a:rPr>
              <a:t>zastřelil Ferdinanda</a:t>
            </a: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4" action="ppaction://hlinksldjump"/>
              </a:rPr>
              <a:t>měl se stát císařem po Františku Josefovi</a:t>
            </a: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4" action="ppaction://hlinksldjump"/>
              </a:rPr>
              <a:t>je to mladý císař František Josef I. 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1. Světová válka začala v roce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hlinkClick r:id="rId2" action="ppaction://hlinksldjump"/>
              </a:rPr>
              <a:t>1900</a:t>
            </a:r>
          </a:p>
          <a:p>
            <a:pPr marL="742950" indent="-742950" algn="ctr">
              <a:buFont typeface="+mj-lt"/>
              <a:buAutoNum type="arabicPeriod"/>
            </a:pPr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hlinkClick r:id="rId2" action="ppaction://hlinksldjump"/>
              </a:rPr>
              <a:t>1904</a:t>
            </a:r>
          </a:p>
          <a:p>
            <a:pPr marL="742950" indent="-742950" algn="ctr">
              <a:buFont typeface="+mj-lt"/>
              <a:buAutoNum type="arabicPeriod"/>
            </a:pPr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hlinkClick r:id="rId2" action="ppaction://hlinksldjump"/>
              </a:rPr>
              <a:t>1910</a:t>
            </a:r>
            <a:endParaRPr lang="cs-CZ" sz="4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742950" indent="-742950" algn="ctr">
              <a:buFont typeface="+mj-lt"/>
              <a:buAutoNum type="arabicPeriod"/>
            </a:pPr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hlinkClick r:id="rId3" action="ppaction://hlinksldjump"/>
              </a:rPr>
              <a:t>1914</a:t>
            </a:r>
            <a:endParaRPr lang="cs-CZ" sz="4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742950" indent="-742950" algn="ctr">
              <a:buFont typeface="+mj-lt"/>
              <a:buAutoNum type="arabicPeriod"/>
            </a:pPr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hlinkClick r:id="rId2" action="ppaction://hlinksldjump"/>
              </a:rPr>
              <a:t>1916</a:t>
            </a:r>
          </a:p>
          <a:p>
            <a:pPr marL="742950" indent="-742950" algn="ctr">
              <a:buFont typeface="+mj-lt"/>
              <a:buAutoNum type="arabicPeriod"/>
            </a:pPr>
            <a:r>
              <a:rPr lang="cs-CZ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hlinkClick r:id="rId2" action="ppaction://hlinksldjump"/>
              </a:rPr>
              <a:t>1918</a:t>
            </a:r>
            <a:endParaRPr lang="cs-CZ" sz="4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 advClick="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státy bojovaly společně = měly společného nepřítele?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 action="ppaction://hlinksldjump"/>
              </a:rPr>
              <a:t>Rakousko Uhersko a Rusko</a:t>
            </a:r>
          </a:p>
          <a:p>
            <a:pPr algn="ctr"/>
            <a:r>
              <a:rPr lang="cs-CZ" sz="4400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 action="ppaction://hlinksldjump"/>
              </a:rPr>
              <a:t>Německo a Francie</a:t>
            </a:r>
            <a:endParaRPr lang="cs-CZ" sz="4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cs-CZ" sz="4400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3" action="ppaction://hlinksldjump"/>
              </a:rPr>
              <a:t>Rusko a Anglie </a:t>
            </a:r>
            <a:endParaRPr lang="cs-CZ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Které státy bojovaly proti sobě?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857364"/>
            <a:ext cx="7772400" cy="4162436"/>
          </a:xfrm>
        </p:spPr>
        <p:txBody>
          <a:bodyPr>
            <a:norm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cs-CZ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2" action="ppaction://hlinksldjump"/>
              </a:rPr>
              <a:t>Německo   x   </a:t>
            </a:r>
            <a:r>
              <a:rPr lang="cs-CZ" sz="3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2" action="ppaction://hlinksldjump"/>
              </a:rPr>
              <a:t>Rakousko</a:t>
            </a:r>
            <a:r>
              <a:rPr lang="cs-CZ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2" action="ppaction://hlinksldjump"/>
              </a:rPr>
              <a:t>-Uhersko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3" action="ppaction://hlinksldjump"/>
              </a:rPr>
              <a:t>Německo   x   Francie</a:t>
            </a:r>
            <a:endParaRPr lang="cs-CZ" sz="36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  <a:hlinkClick r:id="rId2" action="ppaction://hlinksldjump"/>
            </a:endParaRPr>
          </a:p>
          <a:p>
            <a:pPr marL="514350" indent="-514350" algn="ctr">
              <a:buFont typeface="+mj-lt"/>
              <a:buAutoNum type="arabicPeriod"/>
            </a:pPr>
            <a:r>
              <a:rPr lang="cs-CZ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  <a:hlinkClick r:id="rId2" action="ppaction://hlinksldjump"/>
              </a:rPr>
              <a:t>Rusko   x   Anglie</a:t>
            </a:r>
            <a:endParaRPr lang="cs-CZ" sz="36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 1. světové válce byla poprvé použita zbraň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84784"/>
            <a:ext cx="8229600" cy="4526280"/>
          </a:xfrm>
        </p:spPr>
        <p:txBody>
          <a:bodyPr/>
          <a:lstStyle/>
          <a:p>
            <a:pPr algn="ctr"/>
            <a:r>
              <a:rPr lang="cs-CZ" dirty="0" smtClean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  <a:hlinkClick r:id="rId2" action="ppaction://hlinksldjump"/>
              </a:rPr>
              <a:t>KULOMET</a:t>
            </a:r>
            <a:endParaRPr lang="cs-CZ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  <a:hlinkClick r:id="rId3" action="ppaction://hlinksldjump"/>
              </a:rPr>
              <a:t>TANK</a:t>
            </a:r>
            <a:endParaRPr lang="cs-CZ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  <a:hlinkClick r:id="rId2" action="ppaction://hlinksldjump"/>
              </a:rPr>
              <a:t>BAZUKA</a:t>
            </a:r>
            <a:endParaRPr lang="cs-CZ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  <a:hlinkClick r:id="rId2" action="ppaction://hlinksldjump"/>
              </a:rPr>
              <a:t>PRAK</a:t>
            </a:r>
            <a:endParaRPr lang="cs-CZ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  <a:hlinkClick r:id="rId2" action="ppaction://hlinksldjump"/>
              </a:rPr>
              <a:t>MAČETA</a:t>
            </a:r>
            <a:endParaRPr lang="cs-CZ" dirty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 1. světové válce byla poprvé použita zbraň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  <a:hlinkClick r:id="rId2" action="ppaction://hlinksldjump"/>
              </a:rPr>
              <a:t>plyn</a:t>
            </a:r>
            <a:endParaRPr lang="cs-CZ" dirty="0" smtClean="0">
              <a:latin typeface="Arial" pitchFamily="34" charset="0"/>
              <a:cs typeface="Arial" pitchFamily="34" charset="0"/>
              <a:hlinkClick r:id="rId3" action="ppaction://hlinksldjump"/>
            </a:endParaRP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tarasnice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auto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samopal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puška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Která zbraň NEBYLA použita poprvé???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hlinkClick r:id="rId2" action="ppaction://hlinksldjump"/>
              </a:rPr>
              <a:t>PLYN</a:t>
            </a:r>
          </a:p>
          <a:p>
            <a:pPr algn="ctr"/>
            <a:r>
              <a:rPr lang="cs-CZ" sz="4400" dirty="0" smtClean="0">
                <a:hlinkClick r:id="rId2" action="ppaction://hlinksldjump"/>
              </a:rPr>
              <a:t>TANK</a:t>
            </a:r>
          </a:p>
          <a:p>
            <a:pPr algn="ctr"/>
            <a:r>
              <a:rPr lang="cs-CZ" sz="4400" dirty="0" smtClean="0">
                <a:hlinkClick r:id="rId3" action="ppaction://hlinksldjump"/>
              </a:rPr>
              <a:t>KULOMET</a:t>
            </a:r>
            <a:endParaRPr lang="cs-CZ" sz="4400" dirty="0" smtClean="0">
              <a:hlinkClick r:id="rId2" action="ppaction://hlinksldjump"/>
            </a:endParaRPr>
          </a:p>
          <a:p>
            <a:pPr algn="ctr"/>
            <a:r>
              <a:rPr lang="cs-CZ" sz="4400" dirty="0" smtClean="0">
                <a:hlinkClick r:id="rId2" action="ppaction://hlinksldjump"/>
              </a:rPr>
              <a:t>PONORKA</a:t>
            </a:r>
          </a:p>
          <a:p>
            <a:pPr algn="ctr"/>
            <a:r>
              <a:rPr lang="cs-CZ" sz="4400" dirty="0" smtClean="0">
                <a:hlinkClick r:id="rId2" action="ppaction://hlinksldjump"/>
              </a:rPr>
              <a:t>LETADLO</a:t>
            </a:r>
            <a:endParaRPr lang="cs-CZ" sz="4400" dirty="0" smtClean="0">
              <a:hlinkClick r:id="rId4" action="ppaction://hlinksldjump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692696"/>
            <a:ext cx="6066084" cy="51090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světová válka skončila  v roce: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 algn="ctr"/>
            <a:r>
              <a:rPr lang="cs-CZ" sz="4800" dirty="0" smtClean="0">
                <a:hlinkClick r:id="rId2" action="ppaction://hlinksldjump"/>
              </a:rPr>
              <a:t>1914</a:t>
            </a:r>
          </a:p>
          <a:p>
            <a:pPr marL="342900" indent="-342900" algn="ctr"/>
            <a:r>
              <a:rPr lang="cs-CZ" sz="4800" dirty="0" smtClean="0">
                <a:hlinkClick r:id="rId2" action="ppaction://hlinksldjump"/>
              </a:rPr>
              <a:t>1915</a:t>
            </a:r>
          </a:p>
          <a:p>
            <a:pPr marL="342900" indent="-342900" algn="ctr"/>
            <a:r>
              <a:rPr lang="cs-CZ" sz="4800" dirty="0" smtClean="0">
                <a:hlinkClick r:id="rId2" action="ppaction://hlinksldjump"/>
              </a:rPr>
              <a:t>1916</a:t>
            </a:r>
          </a:p>
          <a:p>
            <a:pPr marL="342900" indent="-342900" algn="ctr"/>
            <a:r>
              <a:rPr lang="cs-CZ" sz="4800" dirty="0" smtClean="0">
                <a:hlinkClick r:id="rId3" action="ppaction://hlinksldjump"/>
              </a:rPr>
              <a:t>1918</a:t>
            </a:r>
            <a:endParaRPr lang="cs-CZ" sz="4800" dirty="0" smtClean="0">
              <a:hlinkClick r:id="rId2" action="ppaction://hlinksldjump"/>
            </a:endParaRPr>
          </a:p>
          <a:p>
            <a:pPr marL="342900" indent="-342900" algn="ctr"/>
            <a:r>
              <a:rPr lang="cs-CZ" sz="4800" dirty="0" smtClean="0">
                <a:hlinkClick r:id="rId2" action="ppaction://hlinksldjump"/>
              </a:rPr>
              <a:t>1925</a:t>
            </a:r>
            <a:endParaRPr lang="cs-CZ" sz="4800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115616" y="5949280"/>
            <a:ext cx="6984776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STYĎ SE</a:t>
            </a:r>
            <a:endParaRPr lang="cs-CZ" dirty="0"/>
          </a:p>
        </p:txBody>
      </p:sp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176464" cy="3384376"/>
          </a:xfrm>
          <a:prstGeom prst="rect">
            <a:avLst/>
          </a:prstGeom>
          <a:noFill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 rot="10800000">
            <a:off x="1043608" y="5661248"/>
            <a:ext cx="6984776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2050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16832"/>
            <a:ext cx="5040560" cy="3312368"/>
          </a:xfrm>
          <a:prstGeom prst="rect">
            <a:avLst/>
          </a:prstGeom>
          <a:noFill/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051720" y="5661248"/>
            <a:ext cx="5112568" cy="62864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807630"/>
          </a:xfrm>
        </p:spPr>
        <p:txBody>
          <a:bodyPr/>
          <a:lstStyle/>
          <a:p>
            <a:pPr algn="ctr"/>
            <a:r>
              <a:rPr lang="cs-CZ" dirty="0" smtClean="0"/>
              <a:t>Máš to už za sebou</a:t>
            </a:r>
            <a:endParaRPr lang="cs-CZ" dirty="0"/>
          </a:p>
        </p:txBody>
      </p:sp>
      <p:pic>
        <p:nvPicPr>
          <p:cNvPr id="1026" name="Picture 2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526486"/>
            <a:ext cx="4896544" cy="34227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prezentace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3022"/>
                <a:gridCol w="632937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2 - 9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Otázky k opakování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12 - 33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Odkazy dle druhu odpovědi. Správná odpověď </a:t>
                      </a:r>
                      <a:r>
                        <a:rPr lang="cs-CZ" dirty="0" smtClean="0"/>
                        <a:t>nasměruje </a:t>
                      </a:r>
                      <a:r>
                        <a:rPr lang="cs-CZ" dirty="0" smtClean="0"/>
                        <a:t>na další otázku, špatná vrací k původní otázce.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000" dirty="0" smtClean="0"/>
              <a:t>2</a:t>
            </a:r>
          </a:p>
          <a:p>
            <a:endParaRPr lang="cs-CZ" sz="1000" dirty="0" smtClean="0"/>
          </a:p>
          <a:p>
            <a:r>
              <a:rPr lang="cs-CZ" sz="1000" dirty="0" smtClean="0"/>
              <a:t>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5. 10. 2008, 13:27 [cit. 2011-08-07]. Dostupné z WWW: &lt;</a:t>
            </a:r>
            <a:r>
              <a:rPr lang="cs-CZ" sz="1000" dirty="0" err="1" smtClean="0"/>
              <a:t>Kaiser</a:t>
            </a:r>
            <a:r>
              <a:rPr lang="cs-CZ" sz="1000" dirty="0" smtClean="0"/>
              <a:t>_</a:t>
            </a:r>
            <a:r>
              <a:rPr lang="cs-CZ" sz="1000" dirty="0" err="1" smtClean="0"/>
              <a:t>franz.jpg</a:t>
            </a:r>
            <a:r>
              <a:rPr lang="cs-CZ" sz="1000" dirty="0" smtClean="0"/>
              <a:t>‎ (316 × 550 </a:t>
            </a:r>
            <a:r>
              <a:rPr lang="cs-CZ" sz="1000" dirty="0" err="1" smtClean="0"/>
              <a:t>pixelů</a:t>
            </a:r>
            <a:r>
              <a:rPr lang="cs-CZ" sz="1000" dirty="0" smtClean="0"/>
              <a:t>, velikost souboru: 59 kB, MIME typ: image/</a:t>
            </a:r>
            <a:r>
              <a:rPr lang="cs-CZ" sz="1000" dirty="0" err="1" smtClean="0"/>
              <a:t>jpeg</a:t>
            </a:r>
            <a:r>
              <a:rPr lang="cs-CZ" sz="1000" dirty="0" smtClean="0"/>
              <a:t>)&gt;.</a:t>
            </a:r>
          </a:p>
          <a:p>
            <a:r>
              <a:rPr lang="cs-CZ" sz="1000" dirty="0" smtClean="0"/>
              <a:t> </a:t>
            </a:r>
          </a:p>
          <a:p>
            <a:r>
              <a:rPr lang="cs-CZ" sz="1000" dirty="0" smtClean="0"/>
              <a:t>3</a:t>
            </a:r>
          </a:p>
          <a:p>
            <a:endParaRPr lang="cs-CZ" sz="1000" dirty="0" smtClean="0"/>
          </a:p>
          <a:p>
            <a:r>
              <a:rPr lang="cs-CZ" sz="1000" dirty="0" smtClean="0"/>
              <a:t>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20. 11. 2005, 02:37 [cit. 2011-08-07].</a:t>
            </a:r>
          </a:p>
          <a:p>
            <a:r>
              <a:rPr lang="cs-CZ" sz="1000" dirty="0" smtClean="0"/>
              <a:t>4</a:t>
            </a:r>
          </a:p>
          <a:p>
            <a:endParaRPr lang="cs-CZ" sz="1000" dirty="0" smtClean="0"/>
          </a:p>
          <a:p>
            <a:r>
              <a:rPr lang="cs-CZ" sz="1000" dirty="0" smtClean="0"/>
              <a:t>In 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 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St. </a:t>
            </a:r>
            <a:r>
              <a:rPr lang="cs-CZ" sz="1000" dirty="0" err="1" smtClean="0"/>
              <a:t>Petersburg</a:t>
            </a:r>
            <a:r>
              <a:rPr lang="cs-CZ" sz="1000" dirty="0" smtClean="0"/>
              <a:t> (Florida) : </a:t>
            </a:r>
            <a:r>
              <a:rPr lang="cs-CZ" sz="1000" dirty="0" err="1" smtClean="0"/>
              <a:t>Wikipedia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8. 9. 2010, 02: [cit. 2011-08-07]. Dostupné z WWW: &lt;8. 9. 2010, 02:&gt;.</a:t>
            </a:r>
          </a:p>
          <a:p>
            <a:r>
              <a:rPr lang="cs-CZ" sz="1000" dirty="0" smtClean="0">
                <a:hlinkClick r:id="rId2"/>
              </a:rPr>
              <a:t>www.</a:t>
            </a:r>
            <a:r>
              <a:rPr lang="cs-CZ" sz="1000" dirty="0" err="1" smtClean="0">
                <a:hlinkClick r:id="rId2"/>
              </a:rPr>
              <a:t>microsoft.cz</a:t>
            </a:r>
            <a:endParaRPr lang="cs-CZ" sz="1000" dirty="0" smtClean="0"/>
          </a:p>
          <a:p>
            <a:endParaRPr lang="cs-CZ" sz="1000" dirty="0" smtClean="0"/>
          </a:p>
          <a:p>
            <a:pPr>
              <a:buNone/>
            </a:pPr>
            <a:endParaRPr lang="cs-CZ" sz="10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99592" y="5013176"/>
            <a:ext cx="7253287" cy="1177925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590</TotalTime>
  <Words>240</Words>
  <Application>Microsoft Office PowerPoint</Application>
  <PresentationFormat>Předvádění na obrazovce (4:3)</PresentationFormat>
  <Paragraphs>95</Paragraphs>
  <Slides>34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Jmění</vt:lpstr>
      <vt:lpstr>DĚJEPIS 8. a 9. ročník Autor: Miroslav Janata Škola: ZŠ,PŠ a MŠ Česká Lípa </vt:lpstr>
      <vt:lpstr>Na obrázku je:</vt:lpstr>
      <vt:lpstr>Na obrázku je:</vt:lpstr>
      <vt:lpstr>Muž na obrázku </vt:lpstr>
      <vt:lpstr>1. Světová válka začala v roce</vt:lpstr>
      <vt:lpstr>Které státy bojovaly společně = měly společného nepřítele? </vt:lpstr>
      <vt:lpstr>Které státy bojovaly proti sobě?</vt:lpstr>
      <vt:lpstr>V 1. světové válce byla poprvé použita zbraň</vt:lpstr>
      <vt:lpstr>V 1. světové válce byla poprvé použita zbraň</vt:lpstr>
      <vt:lpstr>Která zbraň NEBYLA použita poprvé???</vt:lpstr>
      <vt:lpstr>Snímek 11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STYĎ SE</vt:lpstr>
      <vt:lpstr>ANO</vt:lpstr>
      <vt:lpstr>Máš to už za sebou</vt:lpstr>
      <vt:lpstr>Popis prezentace</vt:lpstr>
      <vt:lpstr>Použité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Dum</cp:lastModifiedBy>
  <cp:revision>70</cp:revision>
  <dcterms:created xsi:type="dcterms:W3CDTF">2011-04-28T12:04:33Z</dcterms:created>
  <dcterms:modified xsi:type="dcterms:W3CDTF">2012-09-18T08:20:16Z</dcterms:modified>
</cp:coreProperties>
</file>