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3" r:id="rId4"/>
    <p:sldId id="267" r:id="rId5"/>
    <p:sldId id="266" r:id="rId6"/>
    <p:sldId id="268" r:id="rId7"/>
    <p:sldId id="259" r:id="rId8"/>
    <p:sldId id="269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57" autoAdjust="0"/>
    <p:restoredTop sz="94660"/>
  </p:normalViewPr>
  <p:slideViewPr>
    <p:cSldViewPr>
      <p:cViewPr varScale="1">
        <p:scale>
          <a:sx n="103" d="100"/>
          <a:sy n="103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www.youtube.com/watch?v=AhfXyP1wn8s" TargetMode="External"/><Relationship Id="rId7" Type="http://schemas.openxmlformats.org/officeDocument/2006/relationships/image" Target="../media/image13.jpeg"/><Relationship Id="rId2" Type="http://schemas.openxmlformats.org/officeDocument/2006/relationships/hyperlink" Target="http://www.youtube.com/watch?v=ynxncTSEoYc&amp;feature=related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hyperlink" Target="http://www.youtube.com/watch?v=iVeon69Zh28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rysava.websnadno.cz/vlastiveda_5.roc/evropa_rostliny_zivocichove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arten.cz/a/cz/2869-ficus-carica-fikovnik-smokvon/" TargetMode="External"/><Relationship Id="rId3" Type="http://schemas.openxmlformats.org/officeDocument/2006/relationships/hyperlink" Target="https://moodle.kge.tul.cz/pluginfile.php/6747/mod_resource/content/0/2006/Jiri_Vandas_Vodstvo_Evropy/obrazky/evropad.gif" TargetMode="External"/><Relationship Id="rId7" Type="http://schemas.openxmlformats.org/officeDocument/2006/relationships/hyperlink" Target="http://fld.czu.cz/vyzkum/Nauka_o_lp/biomy/biomy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eocaching.com/seek/cache_details.aspx?guid=1fa1e986-de0c-482d-8f71-5b7154f61853" TargetMode="External"/><Relationship Id="rId11" Type="http://schemas.openxmlformats.org/officeDocument/2006/relationships/image" Target="../media/image4.png"/><Relationship Id="rId5" Type="http://schemas.openxmlformats.org/officeDocument/2006/relationships/hyperlink" Target="http://www.treking.cz/priroda/kamzik.htm" TargetMode="External"/><Relationship Id="rId10" Type="http://schemas.openxmlformats.org/officeDocument/2006/relationships/hyperlink" Target="http://rysava.websnadno.cz/vlastiveda_5.roc/evropa_rostliny_zivocichove.htm" TargetMode="External"/><Relationship Id="rId4" Type="http://schemas.openxmlformats.org/officeDocument/2006/relationships/hyperlink" Target="http://files.melicharpetr.webnode.cz/200000022-3f146400eb/vodstvo%20evropy-mapa%201.png" TargetMode="External"/><Relationship Id="rId9" Type="http://schemas.openxmlformats.org/officeDocument/2006/relationships/hyperlink" Target="http://ripleys-believe.blogspot.com/2011/02/lone-cypress-in-montere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VY_52_INOVACE_09_02_rostlinstvo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živočišstvo v Evropě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1200" dirty="0" smtClean="0">
                <a:latin typeface="Arial" pitchFamily="34" charset="0"/>
                <a:cs typeface="Arial" pitchFamily="34" charset="0"/>
              </a:rPr>
              <a:t>3. snímek – rostlinstvo a živočišstvo Evropy </a:t>
            </a:r>
          </a:p>
          <a:p>
            <a:pPr>
              <a:buNone/>
            </a:pPr>
            <a:r>
              <a:rPr lang="cs-CZ" sz="11200" dirty="0" smtClean="0">
                <a:latin typeface="Arial" pitchFamily="34" charset="0"/>
                <a:cs typeface="Arial" pitchFamily="34" charset="0"/>
              </a:rPr>
              <a:t>4. snímek – rostlinstvo a živočišstvo Evropy      </a:t>
            </a:r>
          </a:p>
          <a:p>
            <a:pPr>
              <a:buNone/>
            </a:pPr>
            <a:r>
              <a:rPr lang="cs-CZ" sz="11200" dirty="0" smtClean="0">
                <a:latin typeface="Arial" pitchFamily="34" charset="0"/>
                <a:cs typeface="Arial" pitchFamily="34" charset="0"/>
              </a:rPr>
              <a:t>5. snímek – cvičení (dokreslení obrázků do slepé mapky)</a:t>
            </a:r>
          </a:p>
          <a:p>
            <a:pPr>
              <a:buNone/>
            </a:pPr>
            <a:r>
              <a:rPr lang="cs-CZ" sz="11200" dirty="0" smtClean="0">
                <a:latin typeface="Arial" pitchFamily="34" charset="0"/>
                <a:cs typeface="Arial" pitchFamily="34" charset="0"/>
              </a:rPr>
              <a:t>6. snímek – praktický úkol (rostlinstvo Evropy – názorné obrázky) </a:t>
            </a:r>
          </a:p>
          <a:p>
            <a:pPr>
              <a:buNone/>
            </a:pPr>
            <a:r>
              <a:rPr lang="cs-CZ" sz="11200" dirty="0" smtClean="0">
                <a:latin typeface="Arial" pitchFamily="34" charset="0"/>
                <a:cs typeface="Arial" pitchFamily="34" charset="0"/>
              </a:rPr>
              <a:t>7. snímek – praktický úkol (živočišstvo Evropy – shlédnutí videí)</a:t>
            </a:r>
          </a:p>
          <a:p>
            <a:pPr>
              <a:buNone/>
            </a:pPr>
            <a:r>
              <a:rPr lang="cs-CZ" sz="11200" dirty="0" smtClean="0">
                <a:latin typeface="Arial" pitchFamily="34" charset="0"/>
                <a:cs typeface="Arial" pitchFamily="34" charset="0"/>
              </a:rPr>
              <a:t>8. snímek – praktický úkol (tabulka – následná kontrola)</a:t>
            </a:r>
          </a:p>
          <a:p>
            <a:pPr>
              <a:buNone/>
            </a:pPr>
            <a:r>
              <a:rPr lang="cs-CZ" sz="11200" dirty="0" smtClean="0">
                <a:latin typeface="Arial" pitchFamily="34" charset="0"/>
                <a:cs typeface="Arial" pitchFamily="34" charset="0"/>
              </a:rPr>
              <a:t>9. snímek – seznam informačních zdrojů</a:t>
            </a:r>
            <a:r>
              <a:rPr lang="cs-CZ" sz="11200" dirty="0" smtClean="0"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12800" dirty="0" smtClean="0"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endParaRPr lang="cs-CZ" dirty="0" smtClean="0"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Rostlinstvo a živočišstvo v </a:t>
            </a:r>
            <a:r>
              <a:rPr lang="cs-CZ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EVROPě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 nejsevernější části Evropy vznikly </a:t>
            </a:r>
            <a:r>
              <a:rPr lang="cs-CZ" sz="2000" b="1" u="sng" dirty="0" smtClean="0">
                <a:solidFill>
                  <a:schemeClr val="tx1"/>
                </a:solidFill>
              </a:rPr>
              <a:t>mrazové pustiny</a:t>
            </a:r>
            <a:r>
              <a:rPr lang="cs-CZ" sz="2000" u="sng" dirty="0" smtClean="0">
                <a:solidFill>
                  <a:schemeClr val="tx1"/>
                </a:solidFill>
              </a:rPr>
              <a:t>.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(rostliny mechy a lišejníky, živočichové tuleni, lední medvědi, mroži a mořští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ptáci)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 severních částech Evropy se rozkládá </a:t>
            </a:r>
            <a:r>
              <a:rPr lang="cs-CZ" sz="2000" b="1" u="sng" dirty="0" smtClean="0">
                <a:solidFill>
                  <a:schemeClr val="tx1"/>
                </a:solidFill>
              </a:rPr>
              <a:t>tundra</a:t>
            </a:r>
            <a:r>
              <a:rPr lang="cs-CZ" sz="2000" u="sng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(bezlesá krajina).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(rostliny mechy, lišejníky, traviny, zakrslé břízy a vrby, živočichové sobi, polární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lišky, hmyz, který s příchodem mrazů zahyne)   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Na jih od tundry se nachází </a:t>
            </a:r>
            <a:r>
              <a:rPr lang="cs-CZ" sz="2000" b="1" u="sng" dirty="0" smtClean="0">
                <a:solidFill>
                  <a:schemeClr val="tx1"/>
                </a:solidFill>
              </a:rPr>
              <a:t>tajga</a:t>
            </a:r>
            <a:r>
              <a:rPr lang="cs-CZ" sz="2000" dirty="0" smtClean="0">
                <a:solidFill>
                  <a:schemeClr val="tx1"/>
                </a:solidFill>
              </a:rPr>
              <a:t> (jehličnaté lesy mírného pásu).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(rostliny – smrky a modříny, živočichové losi, medvědi a tetřevi).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Jižním směrem od tajgy  se rozkládají </a:t>
            </a:r>
            <a:r>
              <a:rPr lang="cs-CZ" sz="2000" b="1" u="sng" dirty="0" smtClean="0">
                <a:solidFill>
                  <a:schemeClr val="tx1"/>
                </a:solidFill>
              </a:rPr>
              <a:t>smíšené lesy mírného pásu.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(rostliny – jehličnaté a listnaté stromy, živočichové jeleni, srnci, divoká </a:t>
            </a:r>
            <a:r>
              <a:rPr lang="cs-CZ" sz="2000" dirty="0" smtClean="0">
                <a:solidFill>
                  <a:schemeClr val="tx1"/>
                </a:solidFill>
              </a:rPr>
              <a:t>prasata a ptactvo</a:t>
            </a:r>
            <a:r>
              <a:rPr lang="cs-CZ" sz="2000" dirty="0" smtClean="0">
                <a:solidFill>
                  <a:schemeClr val="tx1"/>
                </a:solidFill>
              </a:rPr>
              <a:t>). Původně v nich žil zubr.   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Rostlinstvo a živočišstvo v </a:t>
            </a:r>
            <a:r>
              <a:rPr lang="cs-CZ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EVROPě</a:t>
            </a:r>
            <a:endParaRPr lang="cs-CZ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 oblasti středozemního moře se vyvinula </a:t>
            </a:r>
            <a:r>
              <a:rPr lang="cs-CZ" sz="2000" b="1" dirty="0" smtClean="0">
                <a:solidFill>
                  <a:srgbClr val="00B050"/>
                </a:solidFill>
              </a:rPr>
              <a:t>SUBTROPICKÁ VEGETACE – stále </a:t>
            </a:r>
            <a:r>
              <a:rPr lang="cs-CZ" sz="2000" b="1" dirty="0" smtClean="0">
                <a:solidFill>
                  <a:srgbClr val="00B050"/>
                </a:solidFill>
              </a:rPr>
              <a:t>zelené </a:t>
            </a:r>
            <a:r>
              <a:rPr lang="cs-CZ" sz="2000" b="1" dirty="0" smtClean="0">
                <a:solidFill>
                  <a:srgbClr val="00B050"/>
                </a:solidFill>
              </a:rPr>
              <a:t>listnaté lesy a křoviny.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 horách se rostlinstvo a živočišstvo mění vlivem nadmořské výšky. </a:t>
            </a:r>
          </a:p>
          <a:p>
            <a:pPr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Poslední zbytky původních rostlin a živočichů jsou v řadě evropských států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chráněny. Vznikly </a:t>
            </a:r>
            <a:r>
              <a:rPr lang="cs-CZ" sz="2000" b="1" dirty="0" smtClean="0">
                <a:solidFill>
                  <a:srgbClr val="00B050"/>
                </a:solidFill>
              </a:rPr>
              <a:t>národní parky a chráněná území.   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CVIČENÍ </a:t>
            </a:r>
            <a:r>
              <a:rPr lang="cs-CZ" b="1" dirty="0" smtClean="0">
                <a:solidFill>
                  <a:srgbClr val="0070C0"/>
                </a:solidFill>
              </a:rPr>
              <a:t>?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5868144" y="476672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908720"/>
            <a:ext cx="8686800" cy="495538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b="1" dirty="0" smtClean="0"/>
              <a:t>V učebnici zjisti, ve které krajině Evropy se rostliny a živočichové vyskytují. Jejich obrázky dokresli do slepé mapy. Při práci používej Zeměpisný obrázkový atlas str. 18-21. </a:t>
            </a:r>
            <a:endParaRPr lang="cs-CZ" sz="1800" b="1" dirty="0"/>
          </a:p>
        </p:txBody>
      </p:sp>
      <p:pic>
        <p:nvPicPr>
          <p:cNvPr id="8" name="Picture 1" descr="C:\Documents and Settings\Monika Nováková\Dokumenty\Moje naskenované obrázky\skenovat0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760530"/>
            <a:ext cx="4929261" cy="5097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PRAKTICKÝ ÚKOL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472608"/>
          </a:xfrm>
        </p:spPr>
        <p:txBody>
          <a:bodyPr>
            <a:normAutofit fontScale="32500" lnSpcReduction="20000"/>
          </a:bodyPr>
          <a:lstStyle/>
          <a:p>
            <a:pPr algn="ctr">
              <a:buNone/>
            </a:pPr>
            <a:r>
              <a:rPr lang="cs-CZ" sz="6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Nauč se něco o rostlinstvu Evropy. </a:t>
            </a: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	</a:t>
            </a: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		</a:t>
            </a:r>
          </a:p>
          <a:p>
            <a:pPr algn="just"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                                          </a:t>
            </a:r>
            <a:r>
              <a:rPr lang="cs-CZ" sz="4900" b="1" dirty="0" smtClean="0">
                <a:solidFill>
                  <a:srgbClr val="0070C0"/>
                </a:solidFill>
              </a:rPr>
              <a:t>Jehličnaté lesy a severská tajga   </a:t>
            </a: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		</a:t>
            </a: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	</a:t>
            </a:r>
            <a:r>
              <a:rPr lang="cs-CZ" sz="4900" b="1" dirty="0" smtClean="0">
                <a:solidFill>
                  <a:srgbClr val="0070C0"/>
                </a:solidFill>
              </a:rPr>
              <a:t>Tundra</a:t>
            </a: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	</a:t>
            </a: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		                                     </a:t>
            </a:r>
            <a:r>
              <a:rPr lang="cs-CZ" sz="4900" b="1" dirty="0" smtClean="0">
                <a:solidFill>
                  <a:srgbClr val="0070C0"/>
                </a:solidFill>
              </a:rPr>
              <a:t>Cypřiš</a:t>
            </a: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just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						</a:t>
            </a:r>
          </a:p>
          <a:p>
            <a:pPr algn="just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						</a:t>
            </a:r>
          </a:p>
          <a:p>
            <a:pPr algn="just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						</a:t>
            </a:r>
            <a:r>
              <a:rPr lang="cs-CZ" sz="4900" b="1" dirty="0" smtClean="0">
                <a:solidFill>
                  <a:srgbClr val="0070C0"/>
                </a:solidFill>
              </a:rPr>
              <a:t>Fíkovník </a:t>
            </a:r>
          </a:p>
          <a:p>
            <a:pPr algn="just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					</a:t>
            </a: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4" name="Veselý obličej 13"/>
          <p:cNvSpPr/>
          <p:nvPr/>
        </p:nvSpPr>
        <p:spPr>
          <a:xfrm>
            <a:off x="6660232" y="476672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tundra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2852936"/>
            <a:ext cx="2157984" cy="1618488"/>
          </a:xfrm>
          <a:prstGeom prst="rect">
            <a:avLst/>
          </a:prstGeom>
        </p:spPr>
      </p:pic>
      <p:pic>
        <p:nvPicPr>
          <p:cNvPr id="10" name="Obrázek 9" descr="tajga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1772816"/>
            <a:ext cx="2157984" cy="1618488"/>
          </a:xfrm>
          <a:prstGeom prst="rect">
            <a:avLst/>
          </a:prstGeom>
        </p:spPr>
      </p:pic>
      <p:pic>
        <p:nvPicPr>
          <p:cNvPr id="11" name="Obrázek 10" descr="fik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3501008"/>
            <a:ext cx="2362200" cy="1767840"/>
          </a:xfrm>
          <a:prstGeom prst="rect">
            <a:avLst/>
          </a:prstGeom>
        </p:spPr>
      </p:pic>
      <p:pic>
        <p:nvPicPr>
          <p:cNvPr id="12" name="Obrázek 11" descr="cypres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27784" y="4581128"/>
            <a:ext cx="2438400" cy="1722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PRAKTICKÝ ÚKOL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4726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Nauč se něco o živočišstvu Evropy. </a:t>
            </a:r>
          </a:p>
          <a:p>
            <a:pPr algn="just"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ZUBR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          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  <a:hlinkClick r:id="rId3"/>
              </a:rPr>
              <a:t>MEDVĚD HNĚDÝ</a:t>
            </a:r>
            <a:endParaRPr lang="cs-CZ" sz="20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20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20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20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20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  <a:hlinkClick r:id="rId4"/>
              </a:rPr>
              <a:t>Poznáte, co je ve filmovém dokumentu za zvíře?</a:t>
            </a:r>
            <a:endParaRPr lang="cs-CZ" sz="20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20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20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     LOS						KAMZÍK </a:t>
            </a:r>
          </a:p>
          <a:p>
            <a:pPr>
              <a:buNone/>
            </a:pPr>
            <a:endParaRPr lang="cs-CZ" sz="2000" dirty="0" smtClean="0">
              <a:solidFill>
                <a:srgbClr val="C00000"/>
              </a:solidFill>
            </a:endParaRPr>
          </a:p>
          <a:p>
            <a:pPr algn="just">
              <a:buNone/>
            </a:pPr>
            <a:r>
              <a:rPr lang="cs-CZ" sz="800" b="1" dirty="0" smtClean="0">
                <a:solidFill>
                  <a:srgbClr val="0070C0"/>
                </a:solidFill>
              </a:rPr>
              <a:t>	</a:t>
            </a: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4" name="Veselý obličej 13"/>
          <p:cNvSpPr/>
          <p:nvPr/>
        </p:nvSpPr>
        <p:spPr>
          <a:xfrm>
            <a:off x="6660232" y="476672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zub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15616" y="2060848"/>
            <a:ext cx="1620203" cy="1174433"/>
          </a:xfrm>
          <a:prstGeom prst="rect">
            <a:avLst/>
          </a:prstGeom>
        </p:spPr>
      </p:pic>
      <p:pic>
        <p:nvPicPr>
          <p:cNvPr id="6" name="Obrázek 5" descr="medvěd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32240" y="2060848"/>
            <a:ext cx="1651000" cy="1244600"/>
          </a:xfrm>
          <a:prstGeom prst="rect">
            <a:avLst/>
          </a:prstGeom>
        </p:spPr>
      </p:pic>
      <p:pic>
        <p:nvPicPr>
          <p:cNvPr id="7" name="Obrázek 6" descr="los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71600" y="5013176"/>
            <a:ext cx="1905000" cy="1409700"/>
          </a:xfrm>
          <a:prstGeom prst="rect">
            <a:avLst/>
          </a:prstGeom>
        </p:spPr>
      </p:pic>
      <p:pic>
        <p:nvPicPr>
          <p:cNvPr id="8" name="Obrázek 7" descr="kamzik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156176" y="5013176"/>
            <a:ext cx="2000250" cy="15001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	PRAKTICKÝ 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Doplň správně tabulku, pak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stiskni kontrola.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>
              <a:solidFill>
                <a:srgbClr val="7030A0"/>
              </a:solidFill>
              <a:hlinkClick r:id="rId2"/>
            </a:endParaRPr>
          </a:p>
          <a:p>
            <a:pPr algn="ctr">
              <a:buNone/>
            </a:pPr>
            <a:endParaRPr lang="cs-CZ" dirty="0" smtClean="0">
              <a:solidFill>
                <a:srgbClr val="7030A0"/>
              </a:solidFill>
              <a:hlinkClick r:id="rId2"/>
            </a:endParaRPr>
          </a:p>
          <a:p>
            <a:pPr algn="ctr">
              <a:buNone/>
            </a:pPr>
            <a:endParaRPr lang="cs-CZ" dirty="0" smtClean="0">
              <a:solidFill>
                <a:srgbClr val="7030A0"/>
              </a:solidFill>
              <a:hlinkClick r:id="rId2"/>
            </a:endParaRPr>
          </a:p>
          <a:p>
            <a:pPr algn="ctr">
              <a:buNone/>
            </a:pPr>
            <a:endParaRPr lang="cs-CZ" dirty="0" smtClean="0">
              <a:solidFill>
                <a:srgbClr val="7030A0"/>
              </a:solidFill>
              <a:hlinkClick r:id="rId2"/>
            </a:endParaRPr>
          </a:p>
          <a:p>
            <a:pPr algn="ctr">
              <a:buNone/>
            </a:pPr>
            <a:endParaRPr lang="cs-CZ" dirty="0" smtClean="0">
              <a:solidFill>
                <a:srgbClr val="7030A0"/>
              </a:solidFill>
              <a:hlinkClick r:id="rId2"/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7030A0"/>
                </a:solidFill>
                <a:hlinkClick r:id="rId2"/>
              </a:rPr>
              <a:t>EVROPA - ROSTLINY A ŽIVOČICHOVÉ</a:t>
            </a:r>
            <a:endParaRPr lang="cs-CZ" dirty="0" smtClean="0">
              <a:solidFill>
                <a:srgbClr val="7030A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6156176" y="476672"/>
            <a:ext cx="720080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xxx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2204864"/>
            <a:ext cx="3200400" cy="2689860"/>
          </a:xfrm>
          <a:prstGeom prst="rect">
            <a:avLst/>
          </a:prstGeom>
        </p:spPr>
      </p:pic>
      <p:pic>
        <p:nvPicPr>
          <p:cNvPr id="1027" name="Picture 3" descr="C:\Documents and Settings\Dum\Local Settings\Temporary Internet Files\Content.IE5\QELTWWMS\MP9003854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437112"/>
            <a:ext cx="1040160" cy="7429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435280" cy="2016225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3"/>
              </a:rPr>
              <a:t>https://moodle.kge.tul.cz/pluginfile.php/6747/mod_resource/content/0/2006/Jiri_Vandas_Vodstvo_Evropy/obrazky/evropad.gif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4"/>
              </a:rPr>
              <a:t>http://files.melicharpetr.webnode.cz/200000022-3f146400eb/vodstvo%20evropy-mapa%201.png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/>
              <a:t>THYSSEN, </a:t>
            </a:r>
            <a:r>
              <a:rPr lang="cs-CZ" sz="4400" dirty="0" err="1" smtClean="0"/>
              <a:t>Malene</a:t>
            </a:r>
            <a:r>
              <a:rPr lang="cs-CZ" sz="4400" dirty="0" smtClean="0"/>
              <a:t>. </a:t>
            </a:r>
            <a:r>
              <a:rPr lang="cs-CZ" sz="4400" i="1" dirty="0" err="1" smtClean="0"/>
              <a:t>Wikipedia.cz</a:t>
            </a:r>
            <a:r>
              <a:rPr lang="cs-CZ" sz="4400" dirty="0" smtClean="0"/>
              <a:t> [online]. [cit. 18.9.2012]. Dostupný na WWW: &lt;http://cs.wikipedia.org/wiki/Soubor:Brown_bear_%28Ursus_arctos_arctos%29_running.jpg&gt;. </a:t>
            </a:r>
            <a:endParaRPr lang="cs-CZ" sz="4400" dirty="0" smtClean="0"/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400" dirty="0" smtClean="0"/>
              <a:t>JANDĚRA, Miloš. </a:t>
            </a:r>
            <a:r>
              <a:rPr lang="cs-CZ" sz="4400" i="1" dirty="0" err="1" smtClean="0"/>
              <a:t>Naturfoto.cz</a:t>
            </a:r>
            <a:r>
              <a:rPr lang="cs-CZ" sz="4400" dirty="0" smtClean="0"/>
              <a:t> [online]. [cit. 18.9.2012]. Dostupný na WWW: &lt;http://www.</a:t>
            </a:r>
            <a:r>
              <a:rPr lang="cs-CZ" sz="4400" dirty="0" err="1" smtClean="0"/>
              <a:t>naturfoto.cz</a:t>
            </a:r>
            <a:r>
              <a:rPr lang="cs-CZ" sz="4400" dirty="0" smtClean="0"/>
              <a:t>/los-fotografie-15516.html&gt;. </a:t>
            </a:r>
            <a:endParaRPr lang="cs-CZ" sz="4400" dirty="0" smtClean="0"/>
          </a:p>
          <a:p>
            <a:pPr>
              <a:buNone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5"/>
              </a:rPr>
              <a:t>treking.cz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5"/>
              </a:rPr>
              <a:t>priroda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5"/>
              </a:rPr>
              <a:t>kamzik.htm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6"/>
              </a:rPr>
              <a:t>http://www.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6"/>
              </a:rPr>
              <a:t>geocaching.com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6"/>
              </a:rPr>
              <a:t>seek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6"/>
              </a:rPr>
              <a:t>cache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6"/>
              </a:rPr>
              <a:t>_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6"/>
              </a:rPr>
              <a:t>details.aspx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6"/>
              </a:rPr>
              <a:t>?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6"/>
              </a:rPr>
              <a:t>guid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6"/>
              </a:rPr>
              <a:t>=1fa1e986-de0c-482d-8f71-5b7154f61853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7"/>
              </a:rPr>
              <a:t>http://fld.czu.cz/vyzkum/Nauka_o_lp/biomy/biomy.html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8"/>
              </a:rPr>
              <a:t>http://www.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8"/>
              </a:rPr>
              <a:t>garten.cz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8"/>
              </a:rPr>
              <a:t>/a/cz/2869-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8"/>
              </a:rPr>
              <a:t>ficus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8"/>
              </a:rPr>
              <a:t>-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8"/>
              </a:rPr>
              <a:t>carica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8"/>
              </a:rPr>
              <a:t>-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8"/>
              </a:rPr>
              <a:t>fikovnik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8"/>
              </a:rPr>
              <a:t>-</a:t>
            </a:r>
            <a:r>
              <a:rPr lang="cs-CZ" sz="4000" dirty="0" err="1" smtClean="0">
                <a:latin typeface="Arial" pitchFamily="34" charset="0"/>
                <a:cs typeface="Arial" pitchFamily="34" charset="0"/>
                <a:hlinkClick r:id="rId8"/>
              </a:rPr>
              <a:t>smokvon</a:t>
            </a:r>
            <a:r>
              <a:rPr lang="cs-CZ" sz="40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9"/>
              </a:rPr>
              <a:t>http://ripleys-believe.blogspot.com/2011/02/lone-cypress-in-monterey.html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  <a:hlinkClick r:id="rId10"/>
              </a:rPr>
              <a:t>http://rysava.websnadno.cz/vlastiveda_5.roc/evropa_rostliny_zivocichove.htm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KORTUS, F., TEPLÝ, F. </a:t>
            </a:r>
            <a:r>
              <a:rPr lang="cs-CZ" sz="4000" i="1" dirty="0" smtClean="0">
                <a:latin typeface="Arial" pitchFamily="34" charset="0"/>
                <a:cs typeface="Arial" pitchFamily="34" charset="0"/>
              </a:rPr>
              <a:t>Evropa: pracovní sešit.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1. vydání. Praha: Nakladatelství Parta, 2007. ISBN: 978-80-7320-104-3. 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619672" y="4725144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520</TotalTime>
  <Words>458</Words>
  <Application>Microsoft Office PowerPoint</Application>
  <PresentationFormat>Předvádění na obrazovce (4:3)</PresentationFormat>
  <Paragraphs>170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Z E M Ě P I S </vt:lpstr>
      <vt:lpstr>Popis prezentace </vt:lpstr>
      <vt:lpstr>Rostlinstvo a živočišstvo v EVROPě</vt:lpstr>
      <vt:lpstr>Rostlinstvo a živočišstvo v EVROPě</vt:lpstr>
      <vt:lpstr>CVIČENÍ ?</vt:lpstr>
      <vt:lpstr>PRAKTICKÝ ÚKOL </vt:lpstr>
      <vt:lpstr>PRAKTICKÝ ÚKOL </vt:lpstr>
      <vt:lpstr>  PRAKTICKÝ ÚKOL </vt:lpstr>
      <vt:lpstr>Seznam informačních zdrojů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Dum</cp:lastModifiedBy>
  <cp:revision>71</cp:revision>
  <dcterms:modified xsi:type="dcterms:W3CDTF">2012-09-18T08:33:53Z</dcterms:modified>
</cp:coreProperties>
</file>