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3" r:id="rId4"/>
    <p:sldId id="270" r:id="rId5"/>
    <p:sldId id="279" r:id="rId6"/>
    <p:sldId id="280" r:id="rId7"/>
    <p:sldId id="281" r:id="rId8"/>
    <p:sldId id="266" r:id="rId9"/>
    <p:sldId id="272" r:id="rId10"/>
    <p:sldId id="275" r:id="rId11"/>
    <p:sldId id="278" r:id="rId12"/>
    <p:sldId id="276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7" autoAdjust="0"/>
    <p:restoredTop sz="94660"/>
  </p:normalViewPr>
  <p:slideViewPr>
    <p:cSldViewPr>
      <p:cViewPr varScale="1">
        <p:scale>
          <a:sx n="69" d="100"/>
          <a:sy n="69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3A058AC-AF0D-448D-A700-9CCA117B30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5.emf"/><Relationship Id="rId4" Type="http://schemas.openxmlformats.org/officeDocument/2006/relationships/package" Target="../embeddings/Dokument_aplikace_Microsoft_Word1.docx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aus.cz/data/zemepis/z8_test3-evropa-obyvatelstvo_a_osidleni.pdf" TargetMode="External"/><Relationship Id="rId3" Type="http://schemas.openxmlformats.org/officeDocument/2006/relationships/hyperlink" Target="http://www.google.cz/imghp?hl=cs&amp;tab=wi" TargetMode="External"/><Relationship Id="rId7" Type="http://schemas.openxmlformats.org/officeDocument/2006/relationships/hyperlink" Target="http://www.demografie.info/?cz_migrac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graceonline.cz/" TargetMode="External"/><Relationship Id="rId5" Type="http://schemas.openxmlformats.org/officeDocument/2006/relationships/hyperlink" Target="http://www.zsmstesetice.itnet.cz/objekty/obyvatelstvo-evropy.ppt" TargetMode="External"/><Relationship Id="rId4" Type="http://schemas.openxmlformats.org/officeDocument/2006/relationships/hyperlink" Target="http://www.geografie.kvalitne.cz/soubory/Evropa_obyv.pdf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VY_52_INOVACE_13_02_obyvatelstvo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Evropy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3. snímek – obyvatelstvo Evropy 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4. snímek – obyvatelstvo Evropy 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5. snímek – nejvíce lidí hovoří indoevropskými jazyky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6. snímek – emigrace a migrace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7. snímek – podíl cizinců v evropských státech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8. snímek – cvičení (významné osobnosti Evropy, ukázky)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9. snímek – cvičení (odpovědi na otázky)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10. snímek – cvičení (tvoření správných dvojic)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11. snímek – máš to správně? 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12. snímek – cvičení (užití vlastního názoru)</a:t>
            </a:r>
          </a:p>
          <a:p>
            <a:pPr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13. snímek - seznam informačních zdrojů </a:t>
            </a:r>
          </a:p>
          <a:p>
            <a:pPr>
              <a:buNone/>
            </a:pPr>
            <a:r>
              <a:rPr lang="cs-CZ" sz="112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Obyvatelstvo </a:t>
            </a:r>
            <a:r>
              <a:rPr lang="cs-CZ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evropy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 Evropě žije </a:t>
            </a:r>
            <a:r>
              <a:rPr lang="cs-CZ" sz="2000" b="1" dirty="0" smtClean="0">
                <a:solidFill>
                  <a:schemeClr val="tx1"/>
                </a:solidFill>
              </a:rPr>
              <a:t>720 milionů </a:t>
            </a:r>
            <a:r>
              <a:rPr lang="cs-CZ" sz="2000" dirty="0" smtClean="0">
                <a:solidFill>
                  <a:schemeClr val="tx1"/>
                </a:solidFill>
              </a:rPr>
              <a:t>obyvatel.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Nejlidnatější zemí Evropy je Rusko. </a:t>
            </a:r>
            <a:r>
              <a:rPr lang="cs-CZ" sz="2000" dirty="0" smtClean="0">
                <a:solidFill>
                  <a:schemeClr val="tx1"/>
                </a:solidFill>
              </a:rPr>
              <a:t>V jeho evropské části žije 120 milionů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obyvatel.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K dalším nejlidnatějším státům patří Německo (82 milionů obyvatel).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Itálie, Velká Británie a Francie (v každé zemi 60 milionů obyvatel.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Česká republika patří s 10 miliony mezi středně lidnaté státy.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Nejvíce obyvatel žije ve městech.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Obyvatelstvo </a:t>
            </a:r>
            <a:r>
              <a:rPr lang="cs-CZ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evropy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dirty="0" smtClean="0"/>
              <a:t>Obyvatelé Evropy představují především národy </a:t>
            </a:r>
            <a:r>
              <a:rPr lang="cs-CZ" sz="2000" b="1" dirty="0" smtClean="0">
                <a:solidFill>
                  <a:srgbClr val="C00000"/>
                </a:solidFill>
              </a:rPr>
              <a:t>slovanské</a:t>
            </a:r>
            <a:r>
              <a:rPr lang="cs-CZ" sz="2000" dirty="0" smtClean="0"/>
              <a:t>, </a:t>
            </a:r>
            <a:r>
              <a:rPr lang="cs-CZ" sz="2000" b="1" dirty="0" smtClean="0">
                <a:solidFill>
                  <a:srgbClr val="0070C0"/>
                </a:solidFill>
              </a:rPr>
              <a:t>germánské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románské</a:t>
            </a:r>
            <a:r>
              <a:rPr lang="cs-CZ" sz="2000" dirty="0" smtClean="0"/>
              <a:t>, které hovoří různými jazyky.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Největší podíl připadá na slovanské národy </a:t>
            </a:r>
            <a:r>
              <a:rPr lang="cs-CZ" sz="2000" dirty="0" smtClean="0">
                <a:solidFill>
                  <a:srgbClr val="C00000"/>
                </a:solidFill>
              </a:rPr>
              <a:t>(Rusové, Ukrajinci, Češi, Slováci, a </a:t>
            </a:r>
          </a:p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také Chorvati, Slovinci a Srbové).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Ke germánským národům patří </a:t>
            </a:r>
            <a:r>
              <a:rPr lang="cs-CZ" sz="2000" dirty="0" smtClean="0">
                <a:solidFill>
                  <a:srgbClr val="0070C0"/>
                </a:solidFill>
              </a:rPr>
              <a:t>Němci, Rakušané, Angličané, Švédové a další </a:t>
            </a:r>
          </a:p>
          <a:p>
            <a:pPr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národy na severu Evropy.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Do románských národů řadíme </a:t>
            </a:r>
            <a:r>
              <a:rPr lang="cs-CZ" sz="2000" dirty="0" smtClean="0">
                <a:solidFill>
                  <a:srgbClr val="00B050"/>
                </a:solidFill>
              </a:rPr>
              <a:t>Francouze, Španěly, Italy, Portugalce a Rumuny.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V Evropě převládá křesťanské náboženství. Vyznavači islámu jsou v Albánii, </a:t>
            </a:r>
          </a:p>
          <a:p>
            <a:pPr>
              <a:buNone/>
            </a:pPr>
            <a:r>
              <a:rPr lang="cs-CZ" sz="2000" dirty="0" smtClean="0"/>
              <a:t>Bosně a Hercegovině.   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Nejvíce lidí hovoří indoevropskými jazyky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Zástupný symbol pro obsah 3" descr="jazyk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09119" y="1554163"/>
            <a:ext cx="7678161" cy="45259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Emigrace a imigrace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1" name="Zástupný symbol pro obsah 5" descr="Bez-názvu-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00063" y="1600200"/>
            <a:ext cx="8143875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Podíl cizinců v evropských státech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5635" y="1554163"/>
            <a:ext cx="5065129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CVIČENÍ </a:t>
            </a:r>
            <a:r>
              <a:rPr lang="cs-CZ" b="1" dirty="0" smtClean="0">
                <a:solidFill>
                  <a:srgbClr val="0070C0"/>
                </a:solidFill>
              </a:rPr>
              <a:t>?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868144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5446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Přiřaď fotografie ke jménům významných osobností minulosti i současnosti Evropy. </a:t>
            </a: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     P</a:t>
            </a:r>
            <a:r>
              <a:rPr lang="cs-CZ" sz="1400" b="1" dirty="0" smtClean="0"/>
              <a:t>edagog 	             Královna 	             Politik 	           Fyzik 	                         Papež </a:t>
            </a:r>
          </a:p>
          <a:p>
            <a:pPr>
              <a:buNone/>
            </a:pPr>
            <a:r>
              <a:rPr lang="cs-CZ" sz="1400" b="1" dirty="0" smtClean="0"/>
              <a:t>	J. A. Komenský 	            Alžběta II.                   Václav Havel               Albert Einstein 	Jan Pavel II. </a:t>
            </a:r>
          </a:p>
          <a:p>
            <a:pPr>
              <a:buNone/>
            </a:pPr>
            <a:r>
              <a:rPr lang="cs-CZ" sz="1400" b="1" dirty="0" smtClean="0"/>
              <a:t>					</a:t>
            </a: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/>
          </a:p>
        </p:txBody>
      </p:sp>
      <p:pic>
        <p:nvPicPr>
          <p:cNvPr id="5" name="Obrázek 4" descr="komens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653136"/>
            <a:ext cx="1428750" cy="1946528"/>
          </a:xfrm>
          <a:prstGeom prst="rect">
            <a:avLst/>
          </a:prstGeom>
        </p:spPr>
      </p:pic>
      <p:pic>
        <p:nvPicPr>
          <p:cNvPr id="6" name="Obrázek 5" descr="Alzbeta I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4653136"/>
            <a:ext cx="1408176" cy="1952244"/>
          </a:xfrm>
          <a:prstGeom prst="rect">
            <a:avLst/>
          </a:prstGeom>
        </p:spPr>
      </p:pic>
      <p:pic>
        <p:nvPicPr>
          <p:cNvPr id="8" name="Obrázek 7" descr="havel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051720" y="4653136"/>
            <a:ext cx="1396365" cy="1950720"/>
          </a:xfrm>
          <a:prstGeom prst="rect">
            <a:avLst/>
          </a:prstGeom>
        </p:spPr>
      </p:pic>
      <p:pic>
        <p:nvPicPr>
          <p:cNvPr id="9" name="Obrázek 8" descr="Einstein_Head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1920" y="4653136"/>
            <a:ext cx="1543050" cy="1937386"/>
          </a:xfrm>
          <a:prstGeom prst="rect">
            <a:avLst/>
          </a:prstGeom>
        </p:spPr>
      </p:pic>
      <p:pic>
        <p:nvPicPr>
          <p:cNvPr id="10" name="Obrázek 9" descr="papež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724128" y="4653136"/>
            <a:ext cx="1368152" cy="1929383"/>
          </a:xfrm>
          <a:prstGeom prst="rect">
            <a:avLst/>
          </a:prstGeom>
        </p:spPr>
      </p:pic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9" cstate="print"/>
          <a:stretch>
            <a:fillRect/>
          </a:stretch>
        </p:blipFill>
        <p:spPr>
          <a:xfrm>
            <a:off x="4644008" y="148478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7037E-7 L -0.73177 -0.330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600" y="-1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33333E-6 L 0.21441 -0.331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00" y="-1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0.21511 -0.3310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00" y="-1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0.19132 -0.330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00" y="-1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48148E-6 L 0.19288 -0.329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00" y="-1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8" name="Text Box 8"/>
          <p:cNvSpPr txBox="1">
            <a:spLocks noChangeArrowheads="1"/>
          </p:cNvSpPr>
          <p:nvPr/>
        </p:nvSpPr>
        <p:spPr bwMode="auto">
          <a:xfrm>
            <a:off x="381000" y="152400"/>
            <a:ext cx="77724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CVIČENÍ 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</a:p>
          <a:p>
            <a:pPr algn="ctr"/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Dokážete </a:t>
            </a:r>
            <a:r>
              <a:rPr lang="cs-CZ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odpovědět na otázky? Které z témat vás zajímá? </a:t>
            </a:r>
          </a:p>
        </p:txBody>
      </p:sp>
      <p:sp>
        <p:nvSpPr>
          <p:cNvPr id="404573" name="Oval 93"/>
          <p:cNvSpPr>
            <a:spLocks noChangeArrowheads="1"/>
          </p:cNvSpPr>
          <p:nvPr/>
        </p:nvSpPr>
        <p:spPr bwMode="auto">
          <a:xfrm>
            <a:off x="609600" y="3581400"/>
            <a:ext cx="1828800" cy="1600200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Kolik obyvatel</a:t>
            </a:r>
          </a:p>
          <a:p>
            <a:pPr algn="ctr"/>
            <a:r>
              <a:rPr lang="cs-CZ"/>
              <a:t> má Evropa?</a:t>
            </a:r>
          </a:p>
        </p:txBody>
      </p:sp>
      <p:sp>
        <p:nvSpPr>
          <p:cNvPr id="404574" name="Text Box 94"/>
          <p:cNvSpPr txBox="1">
            <a:spLocks noChangeArrowheads="1"/>
          </p:cNvSpPr>
          <p:nvPr/>
        </p:nvSpPr>
        <p:spPr bwMode="auto">
          <a:xfrm>
            <a:off x="3962400" y="3352800"/>
            <a:ext cx="6858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8000">
                <a:solidFill>
                  <a:srgbClr val="336699"/>
                </a:solidFill>
              </a:rPr>
              <a:t>?</a:t>
            </a:r>
          </a:p>
        </p:txBody>
      </p:sp>
      <p:sp>
        <p:nvSpPr>
          <p:cNvPr id="404575" name="Oval 95"/>
          <p:cNvSpPr>
            <a:spLocks noChangeArrowheads="1"/>
          </p:cNvSpPr>
          <p:nvPr/>
        </p:nvSpPr>
        <p:spPr bwMode="auto">
          <a:xfrm>
            <a:off x="5943600" y="1219200"/>
            <a:ext cx="1828800" cy="1524000"/>
          </a:xfrm>
          <a:prstGeom prst="ellipse">
            <a:avLst/>
          </a:prstGeom>
          <a:solidFill>
            <a:srgbClr val="CCECFF"/>
          </a:solidFill>
          <a:ln w="9525">
            <a:solidFill>
              <a:srgbClr val="00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Roste počet </a:t>
            </a:r>
          </a:p>
          <a:p>
            <a:pPr algn="ctr"/>
            <a:r>
              <a:rPr lang="cs-CZ"/>
              <a:t>obyvatel </a:t>
            </a:r>
          </a:p>
          <a:p>
            <a:pPr algn="ctr"/>
            <a:r>
              <a:rPr lang="cs-CZ"/>
              <a:t>v Evropě?</a:t>
            </a:r>
          </a:p>
        </p:txBody>
      </p:sp>
      <p:sp>
        <p:nvSpPr>
          <p:cNvPr id="404579" name="Oval 99"/>
          <p:cNvSpPr>
            <a:spLocks noChangeArrowheads="1"/>
          </p:cNvSpPr>
          <p:nvPr/>
        </p:nvSpPr>
        <p:spPr bwMode="auto">
          <a:xfrm>
            <a:off x="3347864" y="980728"/>
            <a:ext cx="1981200" cy="1676400"/>
          </a:xfrm>
          <a:prstGeom prst="ellipse">
            <a:avLst/>
          </a:prstGeom>
          <a:solidFill>
            <a:srgbClr val="FFFFCC"/>
          </a:solidFill>
          <a:ln w="9525">
            <a:solidFill>
              <a:srgbClr val="00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/>
              <a:t>Které náboženství</a:t>
            </a:r>
          </a:p>
          <a:p>
            <a:pPr algn="ctr"/>
            <a:r>
              <a:rPr lang="cs-CZ" dirty="0"/>
              <a:t> je v Evropě </a:t>
            </a:r>
          </a:p>
          <a:p>
            <a:pPr algn="ctr"/>
            <a:r>
              <a:rPr lang="cs-CZ" dirty="0"/>
              <a:t>nejrozšířenější?</a:t>
            </a:r>
          </a:p>
        </p:txBody>
      </p:sp>
      <p:sp>
        <p:nvSpPr>
          <p:cNvPr id="404580" name="Oval 100"/>
          <p:cNvSpPr>
            <a:spLocks noChangeArrowheads="1"/>
          </p:cNvSpPr>
          <p:nvPr/>
        </p:nvSpPr>
        <p:spPr bwMode="auto">
          <a:xfrm>
            <a:off x="5257800" y="4800600"/>
            <a:ext cx="1981200" cy="1676400"/>
          </a:xfrm>
          <a:prstGeom prst="ellipse">
            <a:avLst/>
          </a:prstGeom>
          <a:solidFill>
            <a:srgbClr val="FFCCFF"/>
          </a:solidFill>
          <a:ln w="9525">
            <a:solidFill>
              <a:srgbClr val="00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Kterým</a:t>
            </a:r>
          </a:p>
          <a:p>
            <a:pPr algn="ctr"/>
            <a:r>
              <a:rPr lang="cs-CZ"/>
              <a:t> jazykem mluví</a:t>
            </a:r>
          </a:p>
          <a:p>
            <a:pPr algn="ctr"/>
            <a:r>
              <a:rPr lang="cs-CZ"/>
              <a:t> nejvíce obyvatel</a:t>
            </a:r>
          </a:p>
          <a:p>
            <a:pPr algn="ctr"/>
            <a:r>
              <a:rPr lang="cs-CZ"/>
              <a:t> Evropy?</a:t>
            </a:r>
          </a:p>
        </p:txBody>
      </p:sp>
      <p:sp>
        <p:nvSpPr>
          <p:cNvPr id="404581" name="Oval 101"/>
          <p:cNvSpPr>
            <a:spLocks noChangeArrowheads="1"/>
          </p:cNvSpPr>
          <p:nvPr/>
        </p:nvSpPr>
        <p:spPr bwMode="auto">
          <a:xfrm>
            <a:off x="6553200" y="3048000"/>
            <a:ext cx="1981200" cy="1676400"/>
          </a:xfrm>
          <a:prstGeom prst="ellipse">
            <a:avLst/>
          </a:prstGeom>
          <a:solidFill>
            <a:srgbClr val="66FFCC"/>
          </a:solidFill>
          <a:ln w="9525">
            <a:solidFill>
              <a:srgbClr val="00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Která evropská</a:t>
            </a:r>
          </a:p>
          <a:p>
            <a:pPr algn="ctr"/>
            <a:r>
              <a:rPr lang="cs-CZ"/>
              <a:t> města jsou </a:t>
            </a:r>
          </a:p>
          <a:p>
            <a:pPr algn="ctr"/>
            <a:r>
              <a:rPr lang="cs-CZ"/>
              <a:t>nejlidnatější?</a:t>
            </a:r>
          </a:p>
        </p:txBody>
      </p:sp>
      <p:sp>
        <p:nvSpPr>
          <p:cNvPr id="404582" name="Oval 102"/>
          <p:cNvSpPr>
            <a:spLocks noChangeArrowheads="1"/>
          </p:cNvSpPr>
          <p:nvPr/>
        </p:nvSpPr>
        <p:spPr bwMode="auto">
          <a:xfrm>
            <a:off x="762000" y="1219200"/>
            <a:ext cx="2057400" cy="1905000"/>
          </a:xfrm>
          <a:prstGeom prst="ellipse">
            <a:avLst/>
          </a:prstGeom>
          <a:solidFill>
            <a:srgbClr val="CCCCFF"/>
          </a:solidFill>
          <a:ln w="9525">
            <a:solidFill>
              <a:srgbClr val="00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Ze kterých oblastí</a:t>
            </a:r>
          </a:p>
          <a:p>
            <a:pPr algn="ctr"/>
            <a:r>
              <a:rPr lang="cs-CZ"/>
              <a:t>Země přichází</a:t>
            </a:r>
          </a:p>
          <a:p>
            <a:pPr algn="ctr"/>
            <a:r>
              <a:rPr lang="cs-CZ"/>
              <a:t> do Evropy nejvíce</a:t>
            </a:r>
          </a:p>
          <a:p>
            <a:pPr algn="ctr"/>
            <a:r>
              <a:rPr lang="cs-CZ"/>
              <a:t> lidí?</a:t>
            </a:r>
          </a:p>
        </p:txBody>
      </p:sp>
      <p:sp>
        <p:nvSpPr>
          <p:cNvPr id="404583" name="Oval 103"/>
          <p:cNvSpPr>
            <a:spLocks noChangeArrowheads="1"/>
          </p:cNvSpPr>
          <p:nvPr/>
        </p:nvSpPr>
        <p:spPr bwMode="auto">
          <a:xfrm>
            <a:off x="2133600" y="5105400"/>
            <a:ext cx="1981200" cy="1600200"/>
          </a:xfrm>
          <a:prstGeom prst="ellipse">
            <a:avLst/>
          </a:prstGeom>
          <a:solidFill>
            <a:srgbClr val="5B92C9"/>
          </a:solidFill>
          <a:ln w="9525">
            <a:solidFill>
              <a:srgbClr val="00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Která část</a:t>
            </a:r>
          </a:p>
          <a:p>
            <a:pPr algn="ctr"/>
            <a:r>
              <a:rPr lang="cs-CZ"/>
              <a:t> Evropy je nejhustěji</a:t>
            </a:r>
          </a:p>
          <a:p>
            <a:pPr algn="ctr"/>
            <a:r>
              <a:rPr lang="cs-CZ"/>
              <a:t> osídlena?</a:t>
            </a:r>
          </a:p>
        </p:txBody>
      </p:sp>
      <p:sp>
        <p:nvSpPr>
          <p:cNvPr id="404584" name="Line 104"/>
          <p:cNvSpPr>
            <a:spLocks noChangeShapeType="1"/>
          </p:cNvSpPr>
          <p:nvPr/>
        </p:nvSpPr>
        <p:spPr bwMode="auto">
          <a:xfrm flipH="1">
            <a:off x="2743200" y="4114800"/>
            <a:ext cx="10668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4585" name="Line 105"/>
          <p:cNvSpPr>
            <a:spLocks noChangeShapeType="1"/>
          </p:cNvSpPr>
          <p:nvPr/>
        </p:nvSpPr>
        <p:spPr bwMode="auto">
          <a:xfrm flipH="1" flipV="1">
            <a:off x="2895600" y="3048000"/>
            <a:ext cx="990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4586" name="Line 106"/>
          <p:cNvSpPr>
            <a:spLocks noChangeShapeType="1"/>
          </p:cNvSpPr>
          <p:nvPr/>
        </p:nvSpPr>
        <p:spPr bwMode="auto">
          <a:xfrm flipH="1" flipV="1">
            <a:off x="4355976" y="2780928"/>
            <a:ext cx="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4587" name="Line 107"/>
          <p:cNvSpPr>
            <a:spLocks noChangeShapeType="1"/>
          </p:cNvSpPr>
          <p:nvPr/>
        </p:nvSpPr>
        <p:spPr bwMode="auto">
          <a:xfrm flipV="1">
            <a:off x="4876800" y="2971800"/>
            <a:ext cx="8382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4588" name="Line 108"/>
          <p:cNvSpPr>
            <a:spLocks noChangeShapeType="1"/>
          </p:cNvSpPr>
          <p:nvPr/>
        </p:nvSpPr>
        <p:spPr bwMode="auto">
          <a:xfrm flipV="1">
            <a:off x="4953000" y="3962400"/>
            <a:ext cx="13716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4589" name="Line 109"/>
          <p:cNvSpPr>
            <a:spLocks noChangeShapeType="1"/>
          </p:cNvSpPr>
          <p:nvPr/>
        </p:nvSpPr>
        <p:spPr bwMode="auto">
          <a:xfrm>
            <a:off x="4800600" y="4495800"/>
            <a:ext cx="4572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4590" name="Line 110"/>
          <p:cNvSpPr>
            <a:spLocks noChangeShapeType="1"/>
          </p:cNvSpPr>
          <p:nvPr/>
        </p:nvSpPr>
        <p:spPr bwMode="auto">
          <a:xfrm flipH="1">
            <a:off x="3581400" y="4572000"/>
            <a:ext cx="4572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60032" y="18864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CVIČENÍ </a:t>
            </a:r>
          </a:p>
          <a:p>
            <a:pPr algn="ctr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Vytvoř správné dvojice.</a:t>
            </a:r>
          </a:p>
          <a:p>
            <a:pPr>
              <a:buNone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jižní Evropa				germánské jazyky</a:t>
            </a:r>
          </a:p>
          <a:p>
            <a:pPr>
              <a:buNone/>
            </a:pPr>
            <a:endParaRPr lang="cs-CZ" sz="1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	západní Evropa 				 slovanské jazyky</a:t>
            </a:r>
          </a:p>
          <a:p>
            <a:pPr>
              <a:buNone/>
            </a:pPr>
            <a:endParaRPr lang="cs-CZ" sz="1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	střední, východní a jihovýchodní Evropa 	románské jazyky</a:t>
            </a:r>
          </a:p>
          <a:p>
            <a:pPr>
              <a:buNone/>
            </a:pPr>
            <a:endParaRPr lang="cs-CZ" sz="16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Které je nejrozšířenější náboženství v Evropě – </a:t>
            </a:r>
          </a:p>
          <a:p>
            <a:pPr algn="ctr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zatrhni správnou variantu: </a:t>
            </a:r>
          </a:p>
          <a:p>
            <a:pPr>
              <a:buNone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			</a:t>
            </a: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a) Islám 		b) judaismus (židovství)		</a:t>
            </a:r>
          </a:p>
          <a:p>
            <a:pPr algn="ctr">
              <a:buNone/>
            </a:pP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c) křesťanství	d) hinduismus</a:t>
            </a:r>
          </a:p>
          <a:p>
            <a:pPr algn="just">
              <a:buNone/>
            </a:pPr>
            <a:endParaRPr lang="cs-CZ" sz="1400" dirty="0">
              <a:solidFill>
                <a:srgbClr val="C00000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5580112" y="332656"/>
            <a:ext cx="720080" cy="6480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MÁŠ TO SPRÁVNĚ? </a:t>
            </a:r>
          </a:p>
          <a:p>
            <a:pPr>
              <a:buNone/>
            </a:pPr>
            <a:endParaRPr lang="cs-CZ" sz="4000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Správně:</a:t>
            </a:r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		</a:t>
            </a: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jižní Evropa	</a:t>
            </a:r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	 románské jazyky</a:t>
            </a:r>
          </a:p>
          <a:p>
            <a:pPr>
              <a:buNone/>
            </a:pPr>
            <a:endParaRPr lang="cs-CZ" sz="1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západní Evropa </a:t>
            </a:r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	 	germánské jazyky</a:t>
            </a:r>
          </a:p>
          <a:p>
            <a:pPr>
              <a:buNone/>
            </a:pPr>
            <a:endParaRPr lang="cs-CZ" sz="1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střední, východní a jihovýchodní Evropa </a:t>
            </a:r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slovanské jazyky</a:t>
            </a:r>
          </a:p>
          <a:p>
            <a:pPr>
              <a:buNone/>
            </a:pPr>
            <a:endParaRPr lang="cs-CZ" sz="14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Správně:</a:t>
            </a:r>
          </a:p>
          <a:p>
            <a:pPr algn="ctr">
              <a:buNone/>
            </a:pPr>
            <a:endParaRPr lang="cs-CZ" sz="1600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a) Islám 		b) judaismus (židovství )		</a:t>
            </a:r>
          </a:p>
          <a:p>
            <a:pPr algn="ctr">
              <a:buNone/>
            </a:pPr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c) křesťanství</a:t>
            </a: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d) hinduismus</a:t>
            </a:r>
          </a:p>
          <a:p>
            <a:pPr>
              <a:buNone/>
            </a:pPr>
            <a:endParaRPr lang="cs-CZ" sz="1400" b="1" dirty="0" smtClean="0"/>
          </a:p>
          <a:p>
            <a:pPr algn="ctr">
              <a:buNone/>
            </a:pPr>
            <a:r>
              <a:rPr lang="cs-CZ" sz="1400" b="1" dirty="0" smtClean="0"/>
              <a:t> 			</a:t>
            </a:r>
            <a:endParaRPr lang="cs-CZ" sz="1400" dirty="0">
              <a:solidFill>
                <a:srgbClr val="C00000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6732240" y="260648"/>
            <a:ext cx="720080" cy="6480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CVIČENÍ </a:t>
            </a:r>
          </a:p>
          <a:p>
            <a:pPr algn="ctr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Uveď, jaké jsou podle tebe výhody a nevýhody života ve městě?</a:t>
            </a:r>
          </a:p>
          <a:p>
            <a:pPr>
              <a:buNone/>
            </a:pPr>
            <a:endParaRPr lang="cs-CZ" sz="4000" b="1" dirty="0" smtClean="0">
              <a:solidFill>
                <a:srgbClr val="C00000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5580112" y="332656"/>
            <a:ext cx="720080" cy="6480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5603" name="Object 3"/>
          <p:cNvGraphicFramePr>
            <a:graphicFrameLocks noChangeAspect="1"/>
          </p:cNvGraphicFramePr>
          <p:nvPr/>
        </p:nvGraphicFramePr>
        <p:xfrm>
          <a:off x="899592" y="1700808"/>
          <a:ext cx="7344816" cy="34563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6" name="Dokument" r:id="rId4" imgW="5921556" imgH="2014037" progId="Word.Document.12">
                  <p:embed/>
                </p:oleObj>
              </mc:Choice>
              <mc:Fallback>
                <p:oleObj name="Dokument" r:id="rId4" imgW="5921556" imgH="2014037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1700808"/>
                        <a:ext cx="7344816" cy="34563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283691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3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3"/>
              </a:rPr>
              <a:t>google.cz</a:t>
            </a:r>
            <a:r>
              <a:rPr lang="cs-CZ" sz="13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3"/>
              </a:rPr>
              <a:t>imghp</a:t>
            </a:r>
            <a:r>
              <a:rPr lang="cs-CZ" sz="1300" dirty="0" smtClean="0">
                <a:latin typeface="Arial" pitchFamily="34" charset="0"/>
                <a:cs typeface="Arial" pitchFamily="34" charset="0"/>
                <a:hlinkClick r:id="rId3"/>
              </a:rPr>
              <a:t>?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3"/>
              </a:rPr>
              <a:t>hl</a:t>
            </a:r>
            <a:r>
              <a:rPr lang="cs-CZ" sz="1300" dirty="0" smtClean="0">
                <a:latin typeface="Arial" pitchFamily="34" charset="0"/>
                <a:cs typeface="Arial" pitchFamily="34" charset="0"/>
                <a:hlinkClick r:id="rId3"/>
              </a:rPr>
              <a:t>=cs&amp;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3"/>
              </a:rPr>
              <a:t>tab</a:t>
            </a:r>
            <a:r>
              <a:rPr lang="cs-CZ" sz="1300" dirty="0" smtClean="0">
                <a:latin typeface="Arial" pitchFamily="34" charset="0"/>
                <a:cs typeface="Arial" pitchFamily="34" charset="0"/>
                <a:hlinkClick r:id="rId3"/>
              </a:rPr>
              <a:t>=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3"/>
              </a:rPr>
              <a:t>wi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300" dirty="0" smtClean="0">
                <a:latin typeface="Arial" pitchFamily="34" charset="0"/>
                <a:cs typeface="Arial" pitchFamily="34" charset="0"/>
                <a:hlinkClick r:id="rId4"/>
              </a:rPr>
              <a:t>http://www.geografie.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4"/>
              </a:rPr>
              <a:t>kvalitne.cz</a:t>
            </a:r>
            <a:r>
              <a:rPr lang="cs-CZ" sz="1300" dirty="0" smtClean="0">
                <a:latin typeface="Arial" pitchFamily="34" charset="0"/>
                <a:cs typeface="Arial" pitchFamily="34" charset="0"/>
                <a:hlinkClick r:id="rId4"/>
              </a:rPr>
              <a:t>/soubory/Evropa_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4"/>
              </a:rPr>
              <a:t>obyv.pdf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5"/>
              </a:rPr>
              <a:t>www.</a:t>
            </a:r>
            <a:r>
              <a:rPr lang="cs-CZ" sz="13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5"/>
              </a:rPr>
              <a:t>zsmstesetice.itnet.cz</a:t>
            </a:r>
            <a:r>
              <a:rPr lang="cs-CZ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5"/>
              </a:rPr>
              <a:t>/objekty/obyvatelstvo-</a:t>
            </a:r>
            <a:r>
              <a:rPr lang="cs-CZ" sz="13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5"/>
              </a:rPr>
              <a:t>evropy.ppt</a:t>
            </a:r>
            <a:endParaRPr lang="cs-CZ" sz="13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3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6"/>
              </a:rPr>
              <a:t>www.</a:t>
            </a:r>
            <a:r>
              <a:rPr lang="cs-CZ" sz="13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6"/>
              </a:rPr>
              <a:t>migraceonline.cz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6"/>
              </a:rPr>
              <a:t>/</a:t>
            </a:r>
            <a:endParaRPr lang="cs-CZ" sz="13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3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7"/>
              </a:rPr>
              <a:t>http://www.demografie.</a:t>
            </a:r>
            <a:r>
              <a:rPr lang="cs-CZ" sz="13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7"/>
              </a:rPr>
              <a:t>info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7"/>
              </a:rPr>
              <a:t>/?cz_migrace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=</a:t>
            </a:r>
          </a:p>
          <a:p>
            <a:pPr>
              <a:buNone/>
            </a:pPr>
            <a:endParaRPr lang="cs-CZ" sz="13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8"/>
              </a:rPr>
              <a:t>http://www.</a:t>
            </a:r>
            <a:r>
              <a:rPr lang="cs-CZ" sz="13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8"/>
              </a:rPr>
              <a:t>fraus.cz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8"/>
              </a:rPr>
              <a:t>/data/</a:t>
            </a:r>
            <a:r>
              <a:rPr lang="cs-CZ" sz="13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8"/>
              </a:rPr>
              <a:t>zemepis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8"/>
              </a:rPr>
              <a:t>/z8_test3-</a:t>
            </a:r>
            <a:r>
              <a:rPr lang="cs-CZ" sz="13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8"/>
              </a:rPr>
              <a:t>evropa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8"/>
              </a:rPr>
              <a:t>-obyvatelstvo_a_</a:t>
            </a:r>
            <a:r>
              <a:rPr lang="cs-CZ" sz="13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hlinkClick r:id="rId8"/>
              </a:rPr>
              <a:t>osidleni.pdf</a:t>
            </a:r>
            <a:endParaRPr lang="cs-CZ" sz="13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3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3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13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458112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667</TotalTime>
  <Words>452</Words>
  <Application>Microsoft Office PowerPoint</Application>
  <PresentationFormat>Předvádění na obrazovce (4:3)</PresentationFormat>
  <Paragraphs>146</Paragraphs>
  <Slides>13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Cesta</vt:lpstr>
      <vt:lpstr>Dokument</vt:lpstr>
      <vt:lpstr>Z E M Ě P I S </vt:lpstr>
      <vt:lpstr>Popis prezentace </vt:lpstr>
      <vt:lpstr>Obyvatelstvo evropy</vt:lpstr>
      <vt:lpstr>Obyvatelstvo evropy</vt:lpstr>
      <vt:lpstr>Nejvíce lidí hovoří indoevropskými jazyky</vt:lpstr>
      <vt:lpstr>Emigrace a imigrace</vt:lpstr>
      <vt:lpstr>Podíl cizinců v evropských státech</vt:lpstr>
      <vt:lpstr>CVIČENÍ ?</vt:lpstr>
      <vt:lpstr>Prezentace aplikace PowerPoint</vt:lpstr>
      <vt:lpstr>Prezentace aplikace PowerPoint</vt:lpstr>
      <vt:lpstr>Prezentace aplikace PowerPoint</vt:lpstr>
      <vt:lpstr>Prezentace aplikace PowerPoint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88</cp:revision>
  <dcterms:modified xsi:type="dcterms:W3CDTF">2012-09-18T05:58:53Z</dcterms:modified>
</cp:coreProperties>
</file>