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sldIdLst>
    <p:sldId id="284" r:id="rId2"/>
    <p:sldId id="285" r:id="rId3"/>
    <p:sldId id="286" r:id="rId4"/>
    <p:sldId id="292" r:id="rId5"/>
    <p:sldId id="265" r:id="rId6"/>
    <p:sldId id="266" r:id="rId7"/>
    <p:sldId id="267" r:id="rId8"/>
    <p:sldId id="268" r:id="rId9"/>
    <p:sldId id="269" r:id="rId10"/>
    <p:sldId id="270" r:id="rId11"/>
    <p:sldId id="272" r:id="rId12"/>
    <p:sldId id="273" r:id="rId13"/>
    <p:sldId id="274" r:id="rId14"/>
    <p:sldId id="289" r:id="rId15"/>
    <p:sldId id="290" r:id="rId16"/>
    <p:sldId id="291" r:id="rId17"/>
    <p:sldId id="288" r:id="rId18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Perpetua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Perpetua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Perpetua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Perpetua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Perpetua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Perpetua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Perpetua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Perpetua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Perpetua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00CCFF"/>
    <a:srgbClr val="66FFFF"/>
    <a:srgbClr val="FFCC99"/>
    <a:srgbClr val="666699"/>
    <a:srgbClr val="FF99FF"/>
    <a:srgbClr val="FFFFCC"/>
    <a:srgbClr val="33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97" autoAdjust="0"/>
    <p:restoredTop sz="94660"/>
  </p:normalViewPr>
  <p:slideViewPr>
    <p:cSldViewPr>
      <p:cViewPr varScale="1">
        <p:scale>
          <a:sx n="69" d="100"/>
          <a:sy n="69" d="100"/>
        </p:scale>
        <p:origin x="-51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28" d="100"/>
          <a:sy n="28" d="100"/>
        </p:scale>
        <p:origin x="-1266" y="-6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5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D28AE9-D3FC-47A1-8526-978C7596B345}" type="slidenum">
              <a:rPr lang="en-CA"/>
              <a:pPr>
                <a:defRPr/>
              </a:pPr>
              <a:t>‹#›</a:t>
            </a:fld>
            <a:endParaRPr lang="en-CA"/>
          </a:p>
        </p:txBody>
      </p:sp>
    </p:spTree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E50106-50D3-4A4D-A1B7-01DBE430BD4F}" type="slidenum">
              <a:rPr lang="en-CA"/>
              <a:pPr>
                <a:defRPr/>
              </a:pPr>
              <a:t>‹#›</a:t>
            </a:fld>
            <a:endParaRPr lang="en-CA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2FB892-020F-4DBC-BCEA-1506DBC90D9F}" type="slidenum">
              <a:rPr lang="en-CA"/>
              <a:pPr>
                <a:defRPr/>
              </a:pPr>
              <a:t>‹#›</a:t>
            </a:fld>
            <a:endParaRPr lang="en-CA"/>
          </a:p>
        </p:txBody>
      </p:sp>
    </p:spTree>
  </p:cSld>
  <p:clrMapOvr>
    <a:masterClrMapping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02F45E-B471-405D-9FE5-150E7EF2EA03}" type="slidenum">
              <a:rPr lang="en-CA"/>
              <a:pPr>
                <a:defRPr/>
              </a:pPr>
              <a:t>‹#›</a:t>
            </a:fld>
            <a:endParaRPr lang="en-CA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C96169-A214-4828-8F18-1D4BF89EC788}" type="slidenum">
              <a:rPr lang="en-CA"/>
              <a:pPr>
                <a:defRPr/>
              </a:pPr>
              <a:t>‹#›</a:t>
            </a:fld>
            <a:endParaRPr lang="en-CA"/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FDBDE2-E903-4EBB-85C7-DA74CA2629CB}" type="slidenum">
              <a:rPr lang="en-CA"/>
              <a:pPr>
                <a:defRPr/>
              </a:pPr>
              <a:t>‹#›</a:t>
            </a:fld>
            <a:endParaRPr lang="en-CA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C901F9-DFE7-4382-8EB3-839034D65416}" type="slidenum">
              <a:rPr lang="en-CA"/>
              <a:pPr>
                <a:defRPr/>
              </a:pPr>
              <a:t>‹#›</a:t>
            </a:fld>
            <a:endParaRPr lang="en-CA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9D72A8-B6FE-4682-9233-6E8798568555}" type="slidenum">
              <a:rPr lang="en-CA"/>
              <a:pPr>
                <a:defRPr/>
              </a:pPr>
              <a:t>‹#›</a:t>
            </a:fld>
            <a:endParaRPr lang="en-CA"/>
          </a:p>
        </p:txBody>
      </p:sp>
    </p:spTree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8A60F2-BFD7-4D94-9039-7EFBA7A4402E}" type="slidenum">
              <a:rPr lang="en-CA"/>
              <a:pPr>
                <a:defRPr/>
              </a:pPr>
              <a:t>‹#›</a:t>
            </a:fld>
            <a:endParaRPr lang="en-CA"/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17D28C-E3A3-4EDB-A0B3-48C62A156851}" type="slidenum">
              <a:rPr lang="en-CA"/>
              <a:pPr>
                <a:defRPr/>
              </a:pPr>
              <a:t>‹#›</a:t>
            </a:fld>
            <a:endParaRPr lang="en-CA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C9ACDA-A522-4D24-A124-2E66B0D6757A}" type="slidenum">
              <a:rPr lang="en-CA"/>
              <a:pPr>
                <a:defRPr/>
              </a:pPr>
              <a:t>‹#›</a:t>
            </a:fld>
            <a:endParaRPr lang="en-CA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185E76"/>
            </a:gs>
            <a:gs pos="50000">
              <a:srgbClr val="33CCFF"/>
            </a:gs>
            <a:gs pos="100000">
              <a:srgbClr val="185E76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CA" smtClean="0"/>
              <a:t>Klepnutím upravíte styl předlohy nadpisu.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CA" smtClean="0"/>
              <a:t>Klepnutím upravíte styly předlohy textu.</a:t>
            </a:r>
          </a:p>
          <a:p>
            <a:pPr lvl="1"/>
            <a:r>
              <a:rPr lang="en-CA" smtClean="0"/>
              <a:t>Druhá úroveň</a:t>
            </a:r>
          </a:p>
          <a:p>
            <a:pPr lvl="2"/>
            <a:r>
              <a:rPr lang="en-CA" smtClean="0"/>
              <a:t>Třetí úroveň</a:t>
            </a:r>
          </a:p>
          <a:p>
            <a:pPr lvl="3"/>
            <a:r>
              <a:rPr lang="en-CA" smtClean="0"/>
              <a:t>Čtvrtá úroveň</a:t>
            </a:r>
          </a:p>
          <a:p>
            <a:pPr lvl="4"/>
            <a:r>
              <a:rPr lang="en-CA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latin typeface="+mn-lt"/>
              </a:defRPr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latin typeface="+mn-lt"/>
              </a:defRPr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+mn-lt"/>
              </a:defRPr>
            </a:lvl1pPr>
          </a:lstStyle>
          <a:p>
            <a:pPr>
              <a:defRPr/>
            </a:pPr>
            <a:fld id="{18509528-CF5E-4765-AF65-3A5000D06472}" type="slidenum">
              <a:rPr lang="en-CA"/>
              <a:pPr>
                <a:defRPr/>
              </a:pPr>
              <a:t>‹#›</a:t>
            </a:fld>
            <a:endParaRPr lang="en-CA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zoom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hyperlink" Target="http://zemepisvevela.blog.cz/galerie/vlajky-a-znaky-statu/1681293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hyperlink" Target="http://zemepisvevela.blog.cz/galerie/vlajky-a-znaky-statu/1705671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zemepisvevela.blog.cz/galerie/vlajky-a-znaky-statu/1775408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hyperlink" Target="http://zemepisvevela.blog.cz/galerie/vlajky-a-znaky-statu/1776186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5.emf"/><Relationship Id="rId4" Type="http://schemas.openxmlformats.org/officeDocument/2006/relationships/package" Target="../embeddings/Dokument_aplikace_Microsoft_Word1.docx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685800" y="476250"/>
            <a:ext cx="7772400" cy="3124200"/>
          </a:xfrm>
        </p:spPr>
        <p:txBody>
          <a:bodyPr/>
          <a:lstStyle/>
          <a:p>
            <a:r>
              <a:rPr lang="cs-CZ" sz="6600" b="1" dirty="0" smtClean="0">
                <a:latin typeface="Arial" charset="0"/>
                <a:cs typeface="Arial" charset="0"/>
              </a:rPr>
              <a:t>Z E M Ě P I S </a:t>
            </a:r>
            <a:br>
              <a:rPr lang="cs-CZ" sz="6600" b="1" dirty="0" smtClean="0">
                <a:latin typeface="Arial" charset="0"/>
                <a:cs typeface="Arial" charset="0"/>
              </a:rPr>
            </a:br>
            <a:endParaRPr lang="cs-CZ" sz="6600" b="1" dirty="0" smtClean="0">
              <a:latin typeface="Arial" charset="0"/>
              <a:cs typeface="Arial" charset="0"/>
            </a:endParaRP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1331913" y="3860800"/>
            <a:ext cx="6400800" cy="1752600"/>
          </a:xfrm>
        </p:spPr>
        <p:txBody>
          <a:bodyPr/>
          <a:lstStyle/>
          <a:p>
            <a:endParaRPr lang="cs-CZ" sz="1800" dirty="0" smtClean="0">
              <a:latin typeface="Arial" charset="0"/>
              <a:cs typeface="Arial" charset="0"/>
            </a:endParaRPr>
          </a:p>
          <a:p>
            <a:endParaRPr lang="cs-CZ" sz="1800" b="1" dirty="0" smtClean="0">
              <a:latin typeface="Arial" charset="0"/>
              <a:cs typeface="Arial" charset="0"/>
            </a:endParaRPr>
          </a:p>
          <a:p>
            <a:endParaRPr lang="cs-CZ" sz="1800" b="1" dirty="0" smtClean="0">
              <a:latin typeface="Arial" charset="0"/>
              <a:cs typeface="Arial" charset="0"/>
            </a:endParaRPr>
          </a:p>
          <a:p>
            <a:r>
              <a:rPr lang="cs-CZ" sz="1800" b="1" smtClean="0">
                <a:latin typeface="Arial" charset="0"/>
                <a:cs typeface="Arial" charset="0"/>
              </a:rPr>
              <a:t>VY_52_INOVACE_27_02_státy </a:t>
            </a:r>
            <a:r>
              <a:rPr lang="cs-CZ" sz="1800" b="1" dirty="0" smtClean="0">
                <a:latin typeface="Arial" charset="0"/>
                <a:cs typeface="Arial" charset="0"/>
              </a:rPr>
              <a:t>jihovýchodní Evropy</a:t>
            </a:r>
          </a:p>
        </p:txBody>
      </p:sp>
      <p:pic>
        <p:nvPicPr>
          <p:cNvPr id="307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3429000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947738"/>
          </a:xfrm>
        </p:spPr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Popis prezentace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412875"/>
            <a:ext cx="7772400" cy="4683125"/>
          </a:xfrm>
        </p:spPr>
        <p:txBody>
          <a:bodyPr>
            <a:normAutofit fontScale="25000" lnSpcReduction="20000"/>
          </a:bodyPr>
          <a:lstStyle/>
          <a:p>
            <a:pPr>
              <a:buFontTx/>
              <a:buNone/>
              <a:defRPr/>
            </a:pP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  <a:defRPr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3. snímek – jihovýchodní Evropa </a:t>
            </a:r>
          </a:p>
          <a:p>
            <a:pPr>
              <a:buFontTx/>
              <a:buNone/>
              <a:defRPr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4. snímek – státy jihovýchodní Evropy   </a:t>
            </a:r>
          </a:p>
          <a:p>
            <a:pPr>
              <a:buFontTx/>
              <a:buNone/>
              <a:defRPr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5. snímek – Rumunsko </a:t>
            </a:r>
          </a:p>
          <a:p>
            <a:pPr>
              <a:buFontTx/>
              <a:buNone/>
              <a:defRPr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6. snímek – Bulharsko</a:t>
            </a:r>
          </a:p>
          <a:p>
            <a:pPr>
              <a:buFontTx/>
              <a:buNone/>
              <a:defRPr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7. snímek – Slovinsko </a:t>
            </a:r>
          </a:p>
          <a:p>
            <a:pPr>
              <a:buFontTx/>
              <a:buNone/>
              <a:defRPr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8. snímek – Chorvatsko </a:t>
            </a:r>
          </a:p>
          <a:p>
            <a:pPr>
              <a:buFontTx/>
              <a:buNone/>
              <a:defRPr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9. snímek – Bosna a Hercegovina </a:t>
            </a:r>
          </a:p>
          <a:p>
            <a:pPr>
              <a:buFontTx/>
              <a:buNone/>
              <a:defRPr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10. snímek – Makedonie </a:t>
            </a:r>
          </a:p>
          <a:p>
            <a:pPr>
              <a:buFontTx/>
              <a:buNone/>
              <a:defRPr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11. snímek – Srbsko </a:t>
            </a:r>
          </a:p>
          <a:p>
            <a:pPr>
              <a:buFontTx/>
              <a:buNone/>
              <a:defRPr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12. snímek – Černá Hora </a:t>
            </a:r>
          </a:p>
          <a:p>
            <a:pPr>
              <a:buFontTx/>
              <a:buNone/>
              <a:defRPr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13. snímek – Albánie </a:t>
            </a:r>
          </a:p>
          <a:p>
            <a:pPr>
              <a:buFontTx/>
              <a:buNone/>
              <a:defRPr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14. snímek – cvičení (slepá mapka)</a:t>
            </a:r>
          </a:p>
          <a:p>
            <a:pPr>
              <a:buFontTx/>
              <a:buNone/>
              <a:defRPr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15. snímek – cvičení (spojení správných dvojic)</a:t>
            </a:r>
          </a:p>
          <a:p>
            <a:pPr>
              <a:buFontTx/>
              <a:buNone/>
              <a:defRPr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16. snímek – cvičení (křížovka)</a:t>
            </a:r>
          </a:p>
          <a:p>
            <a:pPr>
              <a:buFontTx/>
              <a:buNone/>
              <a:defRPr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17. snímek – seznam informačních zdrojů  </a:t>
            </a:r>
          </a:p>
          <a:p>
            <a:pPr>
              <a:buFontTx/>
              <a:buNone/>
              <a:defRPr/>
            </a:pPr>
            <a:endParaRPr lang="cs-CZ" sz="6400" dirty="0" smtClean="0">
              <a:latin typeface="Franklin Gothic Book" pitchFamily="34" charset="0"/>
              <a:cs typeface="Arial" pitchFamily="34" charset="0"/>
            </a:endParaRPr>
          </a:p>
          <a:p>
            <a:pPr>
              <a:buFontTx/>
              <a:buNone/>
              <a:defRPr/>
            </a:pPr>
            <a:endParaRPr lang="cs-CZ" sz="6400" dirty="0" smtClean="0">
              <a:latin typeface="Franklin Gothic Book" pitchFamily="34" charset="0"/>
              <a:cs typeface="Arial" pitchFamily="34" charset="0"/>
            </a:endParaRPr>
          </a:p>
          <a:p>
            <a:pPr>
              <a:buFontTx/>
              <a:buNone/>
              <a:defRPr/>
            </a:pPr>
            <a:endParaRPr lang="cs-CZ" sz="6400" dirty="0" smtClean="0">
              <a:latin typeface="Franklin Gothic Book" pitchFamily="34" charset="0"/>
              <a:cs typeface="Arial" pitchFamily="34" charset="0"/>
            </a:endParaRPr>
          </a:p>
          <a:p>
            <a:pPr>
              <a:buFontTx/>
              <a:buNone/>
              <a:defRPr/>
            </a:pPr>
            <a:endParaRPr lang="cs-CZ" sz="8000" dirty="0" smtClean="0">
              <a:latin typeface="Franklin Gothic Book" pitchFamily="34" charset="0"/>
              <a:cs typeface="Arial" pitchFamily="34" charset="0"/>
            </a:endParaRPr>
          </a:p>
          <a:p>
            <a:pPr>
              <a:buFontTx/>
              <a:buNone/>
              <a:defRPr/>
            </a:pPr>
            <a:endParaRPr lang="cs-CZ" sz="8000" dirty="0" smtClean="0">
              <a:latin typeface="Franklin Gothic Book" pitchFamily="34" charset="0"/>
              <a:cs typeface="Arial" pitchFamily="34" charset="0"/>
            </a:endParaRPr>
          </a:p>
          <a:p>
            <a:pPr>
              <a:buFontTx/>
              <a:buNone/>
              <a:defRPr/>
            </a:pPr>
            <a:endParaRPr lang="cs-CZ" sz="8000" dirty="0" smtClean="0">
              <a:latin typeface="Franklin Gothic Book" pitchFamily="34" charset="0"/>
              <a:cs typeface="Arial" pitchFamily="34" charset="0"/>
            </a:endParaRPr>
          </a:p>
          <a:p>
            <a:pPr>
              <a:buFontTx/>
              <a:buNone/>
              <a:defRPr/>
            </a:pPr>
            <a:endParaRPr lang="cs-CZ" sz="8000" dirty="0" smtClean="0">
              <a:latin typeface="Franklin Gothic Book" pitchFamily="34" charset="0"/>
              <a:cs typeface="Arial" pitchFamily="34" charset="0"/>
            </a:endParaRPr>
          </a:p>
          <a:p>
            <a:pPr>
              <a:buFontTx/>
              <a:buNone/>
              <a:defRPr/>
            </a:pPr>
            <a:endParaRPr lang="cs-CZ" dirty="0" smtClean="0">
              <a:cs typeface="Arial" pitchFamily="34" charset="0"/>
            </a:endParaRPr>
          </a:p>
          <a:p>
            <a:pPr>
              <a:buFontTx/>
              <a:buNone/>
              <a:defRPr/>
            </a:pPr>
            <a:endParaRPr lang="cs-CZ" dirty="0" smtClean="0">
              <a:cs typeface="Arial" pitchFamily="34" charset="0"/>
            </a:endParaRPr>
          </a:p>
          <a:p>
            <a:pPr>
              <a:buFontTx/>
              <a:buNone/>
              <a:defRPr/>
            </a:pPr>
            <a:endParaRPr lang="cs-CZ" dirty="0" smtClean="0">
              <a:cs typeface="Arial" pitchFamily="34" charset="0"/>
            </a:endParaRPr>
          </a:p>
          <a:p>
            <a:pPr>
              <a:buFontTx/>
              <a:buNone/>
              <a:defRPr/>
            </a:pPr>
            <a:endParaRPr lang="cs-CZ" dirty="0" smtClean="0">
              <a:cs typeface="Arial" pitchFamily="34" charset="0"/>
            </a:endParaRPr>
          </a:p>
          <a:p>
            <a:pPr>
              <a:buFontTx/>
              <a:buNone/>
              <a:defRPr/>
            </a:pPr>
            <a:r>
              <a:rPr lang="cs-CZ" sz="1800" dirty="0" smtClean="0">
                <a:cs typeface="Arial" pitchFamily="34" charset="0"/>
              </a:rPr>
              <a:t> </a:t>
            </a:r>
          </a:p>
          <a:p>
            <a:pPr>
              <a:buFontTx/>
              <a:buNone/>
              <a:defRPr/>
            </a:pPr>
            <a:endParaRPr lang="cs-CZ" dirty="0" smtClean="0"/>
          </a:p>
          <a:p>
            <a:pPr>
              <a:buFontTx/>
              <a:buNone/>
              <a:defRPr/>
            </a:pPr>
            <a:r>
              <a:rPr lang="cs-CZ" dirty="0" smtClean="0"/>
              <a:t> </a:t>
            </a:r>
          </a:p>
          <a:p>
            <a:pPr>
              <a:buFontTx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JIHOVÝCHODNÍ EVROPA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700213"/>
            <a:ext cx="7772400" cy="4395787"/>
          </a:xfrm>
        </p:spPr>
        <p:txBody>
          <a:bodyPr>
            <a:normAutofit fontScale="25000" lnSpcReduction="20000"/>
          </a:bodyPr>
          <a:lstStyle/>
          <a:p>
            <a:pPr>
              <a:buFontTx/>
              <a:buNone/>
              <a:defRPr/>
            </a:pPr>
            <a:endParaRPr lang="cs-CZ" sz="2000" b="1" dirty="0" smtClean="0"/>
          </a:p>
          <a:p>
            <a:pPr>
              <a:buFontTx/>
              <a:buNone/>
              <a:defRPr/>
            </a:pPr>
            <a:r>
              <a:rPr lang="cs-CZ" sz="8000" dirty="0" smtClean="0">
                <a:latin typeface="Franklin Gothic Book" pitchFamily="34" charset="0"/>
              </a:rPr>
              <a:t>Pohoří:</a:t>
            </a:r>
            <a:r>
              <a:rPr lang="cs-CZ" sz="8000" dirty="0" smtClean="0">
                <a:solidFill>
                  <a:srgbClr val="C00000"/>
                </a:solidFill>
                <a:latin typeface="Franklin Gothic Book" pitchFamily="34" charset="0"/>
              </a:rPr>
              <a:t>  </a:t>
            </a:r>
            <a:r>
              <a:rPr lang="cs-CZ" sz="8000" dirty="0" smtClean="0">
                <a:solidFill>
                  <a:srgbClr val="00B050"/>
                </a:solidFill>
                <a:latin typeface="Franklin Gothic Book" pitchFamily="34" charset="0"/>
              </a:rPr>
              <a:t>Balkánské pohoří  a Karpaty.  </a:t>
            </a:r>
          </a:p>
          <a:p>
            <a:pPr>
              <a:buFontTx/>
              <a:buNone/>
              <a:defRPr/>
            </a:pPr>
            <a:endParaRPr lang="cs-CZ" sz="8000" dirty="0" smtClean="0">
              <a:solidFill>
                <a:srgbClr val="C00000"/>
              </a:solidFill>
              <a:latin typeface="Franklin Gothic Book" pitchFamily="34" charset="0"/>
            </a:endParaRPr>
          </a:p>
          <a:p>
            <a:pPr>
              <a:buFontTx/>
              <a:buNone/>
              <a:defRPr/>
            </a:pPr>
            <a:r>
              <a:rPr lang="cs-CZ" sz="8000" dirty="0" smtClean="0">
                <a:latin typeface="Franklin Gothic Book" pitchFamily="34" charset="0"/>
              </a:rPr>
              <a:t>Řeka: DUNAJ. </a:t>
            </a:r>
          </a:p>
          <a:p>
            <a:pPr>
              <a:buFontTx/>
              <a:buNone/>
              <a:defRPr/>
            </a:pPr>
            <a:endParaRPr lang="cs-CZ" sz="8000" dirty="0" smtClean="0">
              <a:latin typeface="Franklin Gothic Book" pitchFamily="34" charset="0"/>
            </a:endParaRPr>
          </a:p>
          <a:p>
            <a:pPr>
              <a:buFontTx/>
              <a:buNone/>
              <a:defRPr/>
            </a:pPr>
            <a:r>
              <a:rPr lang="cs-CZ" sz="8000" dirty="0" smtClean="0">
                <a:latin typeface="Franklin Gothic Book" pitchFamily="34" charset="0"/>
              </a:rPr>
              <a:t>Převážně vnitrozemské podnebí.   </a:t>
            </a:r>
          </a:p>
          <a:p>
            <a:pPr>
              <a:buFontTx/>
              <a:buNone/>
              <a:defRPr/>
            </a:pPr>
            <a:endParaRPr lang="cs-CZ" sz="8000" dirty="0" smtClean="0">
              <a:latin typeface="Franklin Gothic Book" pitchFamily="34" charset="0"/>
            </a:endParaRPr>
          </a:p>
          <a:p>
            <a:pPr>
              <a:buFontTx/>
              <a:buNone/>
              <a:defRPr/>
            </a:pPr>
            <a:r>
              <a:rPr lang="cs-CZ" sz="8000" dirty="0" smtClean="0">
                <a:solidFill>
                  <a:srgbClr val="00B050"/>
                </a:solidFill>
                <a:latin typeface="Franklin Gothic Book" pitchFamily="34" charset="0"/>
              </a:rPr>
              <a:t>Jihovýchodní Evropa je nejméně hospodářsky rozvinutou oblastí </a:t>
            </a:r>
          </a:p>
          <a:p>
            <a:pPr>
              <a:buFontTx/>
              <a:buNone/>
              <a:defRPr/>
            </a:pPr>
            <a:r>
              <a:rPr lang="cs-CZ" sz="8000" dirty="0" smtClean="0">
                <a:solidFill>
                  <a:srgbClr val="00B050"/>
                </a:solidFill>
                <a:latin typeface="Franklin Gothic Book" pitchFamily="34" charset="0"/>
              </a:rPr>
              <a:t>Evropy. </a:t>
            </a:r>
          </a:p>
          <a:p>
            <a:pPr algn="just">
              <a:buFontTx/>
              <a:buNone/>
              <a:defRPr/>
            </a:pPr>
            <a:endParaRPr lang="cs-CZ" sz="8000" dirty="0" smtClean="0">
              <a:latin typeface="Franklin Gothic Book" pitchFamily="34" charset="0"/>
            </a:endParaRPr>
          </a:p>
          <a:p>
            <a:pPr algn="just">
              <a:buFontTx/>
              <a:buNone/>
              <a:defRPr/>
            </a:pPr>
            <a:r>
              <a:rPr lang="cs-CZ" sz="8000" dirty="0" smtClean="0">
                <a:latin typeface="Franklin Gothic Book" pitchFamily="34" charset="0"/>
              </a:rPr>
              <a:t>Těžba nerostných surovin, pěstování ovoce, obilí a vinné révy, chov</a:t>
            </a:r>
          </a:p>
          <a:p>
            <a:pPr algn="just">
              <a:buFontTx/>
              <a:buNone/>
              <a:defRPr/>
            </a:pPr>
            <a:r>
              <a:rPr lang="cs-CZ" sz="8000" dirty="0" smtClean="0">
                <a:latin typeface="Franklin Gothic Book" pitchFamily="34" charset="0"/>
              </a:rPr>
              <a:t> ovcí, skotu a koz. </a:t>
            </a:r>
          </a:p>
          <a:p>
            <a:pPr algn="just">
              <a:buFontTx/>
              <a:buNone/>
              <a:defRPr/>
            </a:pPr>
            <a:endParaRPr lang="cs-CZ" sz="8000" dirty="0" smtClean="0">
              <a:latin typeface="Franklin Gothic Book" pitchFamily="34" charset="0"/>
            </a:endParaRPr>
          </a:p>
          <a:p>
            <a:pPr algn="just">
              <a:buFontTx/>
              <a:buNone/>
              <a:defRPr/>
            </a:pPr>
            <a:r>
              <a:rPr lang="cs-CZ" sz="8000" dirty="0" smtClean="0">
                <a:latin typeface="Franklin Gothic Book" pitchFamily="34" charset="0"/>
              </a:rPr>
              <a:t>Spojení zajišťuje </a:t>
            </a:r>
            <a:r>
              <a:rPr lang="cs-CZ" sz="8000" dirty="0" smtClean="0">
                <a:solidFill>
                  <a:srgbClr val="00B050"/>
                </a:solidFill>
                <a:latin typeface="Franklin Gothic Book" pitchFamily="34" charset="0"/>
              </a:rPr>
              <a:t>námořní doprava. </a:t>
            </a:r>
          </a:p>
          <a:p>
            <a:pPr algn="just">
              <a:buFontTx/>
              <a:buNone/>
              <a:defRPr/>
            </a:pPr>
            <a:endParaRPr lang="cs-CZ" sz="8000" dirty="0" smtClean="0">
              <a:latin typeface="Franklin Gothic Book" pitchFamily="34" charset="0"/>
            </a:endParaRPr>
          </a:p>
          <a:p>
            <a:pPr>
              <a:buFontTx/>
              <a:buNone/>
              <a:defRPr/>
            </a:pPr>
            <a:r>
              <a:rPr lang="cs-CZ" sz="8000" dirty="0" smtClean="0">
                <a:latin typeface="Franklin Gothic Book" pitchFamily="34" charset="0"/>
              </a:rPr>
              <a:t>Obyvatelstvo tvoří převážně Slované.  </a:t>
            </a:r>
          </a:p>
          <a:p>
            <a:pPr>
              <a:buFontTx/>
              <a:buNone/>
              <a:defRPr/>
            </a:pPr>
            <a:endParaRPr lang="cs-CZ" sz="2000" dirty="0" smtClean="0"/>
          </a:p>
          <a:p>
            <a:pPr>
              <a:buFontTx/>
              <a:buNone/>
              <a:defRPr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FontTx/>
              <a:buNone/>
              <a:defRPr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FontTx/>
              <a:buNone/>
              <a:defRPr/>
            </a:pPr>
            <a:endParaRPr lang="cs-CZ" sz="2000" dirty="0" smtClean="0"/>
          </a:p>
          <a:p>
            <a:pPr>
              <a:buFontTx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latin typeface="Arial" charset="0"/>
                <a:cs typeface="Arial" charset="0"/>
              </a:rPr>
              <a:t>STÁTY JIHOVÝCHODNÍ EVROPY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685800" y="1628775"/>
            <a:ext cx="8278813" cy="5229225"/>
          </a:xfrm>
        </p:spPr>
        <p:txBody>
          <a:bodyPr/>
          <a:lstStyle/>
          <a:p>
            <a:pPr>
              <a:buFontTx/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						</a:t>
            </a:r>
            <a:r>
              <a:rPr lang="cs-CZ" sz="2000" b="1" dirty="0" smtClean="0">
                <a:solidFill>
                  <a:srgbClr val="C00000"/>
                </a:solidFill>
              </a:rPr>
              <a:t>RUMUNSKO</a:t>
            </a:r>
          </a:p>
          <a:p>
            <a:pPr>
              <a:buFontTx/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						BULHARSKO </a:t>
            </a:r>
          </a:p>
          <a:p>
            <a:pPr>
              <a:buFontTx/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						SLOVINSKO</a:t>
            </a:r>
          </a:p>
          <a:p>
            <a:pPr>
              <a:buFontTx/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						CHORVATSKO </a:t>
            </a:r>
          </a:p>
          <a:p>
            <a:pPr>
              <a:buFontTx/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						BOSNA A HERCEGOVINA </a:t>
            </a:r>
          </a:p>
          <a:p>
            <a:pPr>
              <a:buFontTx/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						MAKEDONIE</a:t>
            </a:r>
          </a:p>
          <a:p>
            <a:pPr>
              <a:buFontTx/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						SRBSKO </a:t>
            </a:r>
          </a:p>
          <a:p>
            <a:pPr>
              <a:buFontTx/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						ČERNÁ HORA </a:t>
            </a:r>
          </a:p>
          <a:p>
            <a:pPr>
              <a:buFontTx/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						ALBÁNIE </a:t>
            </a:r>
          </a:p>
          <a:p>
            <a:pPr>
              <a:buFontTx/>
              <a:buNone/>
            </a:pPr>
            <a:r>
              <a:rPr lang="cs-CZ" dirty="0" smtClean="0"/>
              <a:t>  </a:t>
            </a:r>
          </a:p>
          <a:p>
            <a:pPr>
              <a:buFontTx/>
              <a:buNone/>
            </a:pPr>
            <a:endParaRPr lang="cs-CZ" dirty="0" smtClean="0"/>
          </a:p>
        </p:txBody>
      </p:sp>
      <p:pic>
        <p:nvPicPr>
          <p:cNvPr id="6148" name="Obrázek 3" descr="jv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1700213"/>
            <a:ext cx="4584700" cy="377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Obrázek 4" descr="jve2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4581128"/>
            <a:ext cx="2049463" cy="2151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371600"/>
          </a:xfrm>
        </p:spPr>
        <p:txBody>
          <a:bodyPr/>
          <a:lstStyle/>
          <a:p>
            <a:pPr>
              <a:defRPr/>
            </a:pPr>
            <a:r>
              <a:rPr lang="cs-CZ" sz="5400" b="1" cap="all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cs typeface="Arial" pitchFamily="34" charset="0"/>
              </a:rPr>
              <a:t>Rumunsko</a:t>
            </a:r>
            <a:endParaRPr lang="cs-CZ" cap="all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676400"/>
            <a:ext cx="8610600" cy="4419600"/>
          </a:xfrm>
        </p:spPr>
        <p:txBody>
          <a:bodyPr/>
          <a:lstStyle/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latin typeface="Franklin Gothic Book" pitchFamily="34" charset="0"/>
              </a:rPr>
              <a:t>Republika.</a:t>
            </a:r>
          </a:p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latin typeface="Franklin Gothic Book" pitchFamily="34" charset="0"/>
              </a:rPr>
              <a:t>Hlavní město </a:t>
            </a:r>
            <a:r>
              <a:rPr lang="cs-CZ" sz="2000" b="1" cap="all" dirty="0" smtClean="0">
                <a:latin typeface="Franklin Gothic Book" pitchFamily="34" charset="0"/>
                <a:sym typeface="Wingdings" pitchFamily="2" charset="2"/>
              </a:rPr>
              <a:t>Bukurešť.</a:t>
            </a:r>
            <a:endParaRPr lang="cs-CZ" sz="2000" dirty="0" smtClean="0">
              <a:latin typeface="Franklin Gothic Book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latin typeface="Franklin Gothic Book" pitchFamily="34" charset="0"/>
              </a:rPr>
              <a:t>Jedna z nejchudších zemí Evropy.</a:t>
            </a:r>
          </a:p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latin typeface="Franklin Gothic Book" pitchFamily="34" charset="0"/>
              </a:rPr>
              <a:t>Největší země Balkánského poloostrova. </a:t>
            </a:r>
          </a:p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latin typeface="Franklin Gothic Book" pitchFamily="34" charset="0"/>
                <a:sym typeface="Wingdings" pitchFamily="2" charset="2"/>
              </a:rPr>
              <a:t>Dobré podmínky pro zemědělství a nerostné bohatství. </a:t>
            </a:r>
          </a:p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latin typeface="Franklin Gothic Book" pitchFamily="34" charset="0"/>
                <a:sym typeface="Wingdings" pitchFamily="2" charset="2"/>
              </a:rPr>
              <a:t>Přístavy na Dunaji.</a:t>
            </a:r>
          </a:p>
          <a:p>
            <a:pPr>
              <a:buFontTx/>
              <a:buChar char=" "/>
              <a:defRPr/>
            </a:pPr>
            <a:endParaRPr lang="cs-CZ" sz="2000" dirty="0" smtClean="0">
              <a:latin typeface="Franklin Gothic Book" pitchFamily="34" charset="0"/>
              <a:sym typeface="Wingdings" pitchFamily="2" charset="2"/>
            </a:endParaRPr>
          </a:p>
          <a:p>
            <a:pPr>
              <a:buFontTx/>
              <a:buChar char=" "/>
              <a:defRPr/>
            </a:pPr>
            <a:endParaRPr lang="cs-CZ" sz="2400" dirty="0" smtClean="0"/>
          </a:p>
        </p:txBody>
      </p:sp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025" y="476250"/>
            <a:ext cx="1712913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293096"/>
            <a:ext cx="2171700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Picture 6" descr="438696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6375" y="549275"/>
            <a:ext cx="952500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295400"/>
          </a:xfrm>
        </p:spPr>
        <p:txBody>
          <a:bodyPr/>
          <a:lstStyle/>
          <a:p>
            <a:pPr>
              <a:defRPr/>
            </a:pPr>
            <a:r>
              <a:rPr lang="cs-CZ" sz="5400" b="1" cap="all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cs typeface="Arial" pitchFamily="34" charset="0"/>
              </a:rPr>
              <a:t>Bulharsko</a:t>
            </a:r>
            <a:endParaRPr lang="cs-CZ" cap="all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447800"/>
            <a:ext cx="8763000" cy="49530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Republika.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Hlavní město </a:t>
            </a:r>
            <a:r>
              <a:rPr lang="cs-CZ" sz="2000" b="1" dirty="0" smtClean="0">
                <a:latin typeface="Franklin Gothic Book" pitchFamily="34" charset="0"/>
              </a:rPr>
              <a:t>SOFIE.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Přístavy:  </a:t>
            </a:r>
            <a:r>
              <a:rPr lang="cs-CZ" sz="2000" b="1" cap="all" dirty="0" smtClean="0">
                <a:latin typeface="Franklin Gothic Book" pitchFamily="34" charset="0"/>
              </a:rPr>
              <a:t>Varna</a:t>
            </a:r>
            <a:r>
              <a:rPr lang="cs-CZ" sz="2000" b="1" dirty="0" smtClean="0">
                <a:latin typeface="Franklin Gothic Book" pitchFamily="34" charset="0"/>
              </a:rPr>
              <a:t> a </a:t>
            </a:r>
            <a:r>
              <a:rPr lang="cs-CZ" sz="2000" b="1" cap="all" dirty="0" smtClean="0">
                <a:latin typeface="Franklin Gothic Book" pitchFamily="34" charset="0"/>
              </a:rPr>
              <a:t>Burgas.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Méně rozvinutý stát.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V nížinách převládá zemědělství.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Podunajská nížina – obilnářství.</a:t>
            </a:r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488" y="333375"/>
            <a:ext cx="1712912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4509120"/>
            <a:ext cx="2171700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6" descr="443625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913" y="476250"/>
            <a:ext cx="952500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1447800"/>
          </a:xfrm>
        </p:spPr>
        <p:txBody>
          <a:bodyPr/>
          <a:lstStyle/>
          <a:p>
            <a:pPr>
              <a:defRPr/>
            </a:pPr>
            <a:r>
              <a:rPr lang="cs-CZ" sz="5400" b="1" cap="all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cs typeface="Arial" pitchFamily="34" charset="0"/>
              </a:rPr>
              <a:t>Slovinsko</a:t>
            </a:r>
            <a:endParaRPr lang="cs-CZ" cap="all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600200"/>
            <a:ext cx="7772400" cy="44958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Republika.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Hlavní město </a:t>
            </a:r>
            <a:r>
              <a:rPr lang="cs-CZ" sz="2000" b="1" dirty="0" smtClean="0">
                <a:latin typeface="Franklin Gothic Book" pitchFamily="34" charset="0"/>
              </a:rPr>
              <a:t>LUBLAŇ.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Nejrozvinutější  stát bývalé Jugoslávie.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Je členem EU a NATO.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Zemědělství.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Výroba elektrospotřebičů značky </a:t>
            </a:r>
            <a:r>
              <a:rPr lang="cs-CZ" sz="2000" b="1" dirty="0" err="1" smtClean="0">
                <a:latin typeface="Franklin Gothic Book" pitchFamily="34" charset="0"/>
              </a:rPr>
              <a:t>Gorenje</a:t>
            </a:r>
            <a:r>
              <a:rPr lang="cs-CZ" sz="2000" dirty="0" smtClean="0">
                <a:latin typeface="Franklin Gothic Book" pitchFamily="34" charset="0"/>
              </a:rPr>
              <a:t>. </a:t>
            </a:r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588" y="476250"/>
            <a:ext cx="190500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4365104"/>
            <a:ext cx="2171700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6" descr="Znak Slovinska">
            <a:hlinkClick r:id="rId4" tooltip="&quot;Znak Slovinska&quot;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350" y="549275"/>
            <a:ext cx="952500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295400"/>
          </a:xfrm>
        </p:spPr>
        <p:txBody>
          <a:bodyPr/>
          <a:lstStyle/>
          <a:p>
            <a:pPr>
              <a:defRPr/>
            </a:pPr>
            <a:r>
              <a:rPr lang="cs-CZ" sz="5400" b="1" cap="all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cs typeface="Arial" pitchFamily="34" charset="0"/>
              </a:rPr>
              <a:t>Chorvatsko</a:t>
            </a:r>
            <a:endParaRPr lang="cs-CZ" cap="all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524000"/>
            <a:ext cx="8947150" cy="50292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Republika.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Hlavní město </a:t>
            </a:r>
            <a:r>
              <a:rPr lang="cs-CZ" sz="2000" b="1" dirty="0" smtClean="0">
                <a:latin typeface="Franklin Gothic Book" pitchFamily="34" charset="0"/>
              </a:rPr>
              <a:t>ZÁHĚB</a:t>
            </a:r>
            <a:r>
              <a:rPr lang="cs-CZ" sz="2000" dirty="0" smtClean="0">
                <a:latin typeface="Franklin Gothic Book" pitchFamily="34" charset="0"/>
              </a:rPr>
              <a:t> (Zagreb).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Členité pobřeží.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Přístavy: </a:t>
            </a:r>
            <a:r>
              <a:rPr lang="cs-CZ" sz="2000" b="1" cap="all" dirty="0" smtClean="0">
                <a:latin typeface="Franklin Gothic Book" pitchFamily="34" charset="0"/>
              </a:rPr>
              <a:t>Rijeka, Split, Pula</a:t>
            </a:r>
            <a:r>
              <a:rPr lang="cs-CZ" sz="2000" b="1" dirty="0" smtClean="0">
                <a:latin typeface="Franklin Gothic Book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Zemědělství.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Strojírenský a chemický průmysl.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Památková rezervace </a:t>
            </a:r>
            <a:r>
              <a:rPr lang="cs-CZ" sz="2000" b="1" dirty="0" smtClean="0">
                <a:latin typeface="Franklin Gothic Book" pitchFamily="34" charset="0"/>
              </a:rPr>
              <a:t>DUBROVNÍK. </a:t>
            </a:r>
            <a:endParaRPr lang="cs-CZ" b="1" dirty="0" smtClean="0"/>
          </a:p>
        </p:txBody>
      </p:sp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950" y="404813"/>
            <a:ext cx="190500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149080"/>
            <a:ext cx="2171700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6" descr="Znak Chorvatska">
            <a:hlinkClick r:id="rId4" tooltip="&quot;Znak Chorvatska&quot;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2988" y="476250"/>
            <a:ext cx="952500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28600"/>
            <a:ext cx="8856662" cy="1371600"/>
          </a:xfrm>
        </p:spPr>
        <p:txBody>
          <a:bodyPr/>
          <a:lstStyle/>
          <a:p>
            <a:pPr>
              <a:defRPr/>
            </a:pPr>
            <a:r>
              <a:rPr lang="cs-CZ" sz="5400" b="1" i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Perpetua" pitchFamily="18" charset="0"/>
              </a:rPr>
              <a:t>     </a:t>
            </a:r>
            <a:r>
              <a:rPr lang="cs-CZ" sz="4800" b="1" cap="all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cs typeface="Arial" pitchFamily="34" charset="0"/>
              </a:rPr>
              <a:t>Bosna a Hercegovina</a:t>
            </a:r>
            <a:endParaRPr lang="cs-CZ" sz="4800" cap="all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524000"/>
            <a:ext cx="7772400" cy="45720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Republika.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Hlavní město </a:t>
            </a:r>
            <a:r>
              <a:rPr lang="cs-CZ" sz="2000" b="1" dirty="0" smtClean="0">
                <a:latin typeface="Franklin Gothic Book" pitchFamily="34" charset="0"/>
              </a:rPr>
              <a:t>SARAJEVO</a:t>
            </a:r>
            <a:r>
              <a:rPr lang="cs-CZ" sz="2000" dirty="0" smtClean="0">
                <a:latin typeface="Franklin Gothic Book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Pestré národnostní složení – časté konflikty zmírňují rozvoj.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Hutnický průmysl – těžba železné rudy.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Zemědělství – horské pastevectví. </a:t>
            </a:r>
          </a:p>
          <a:p>
            <a:pPr>
              <a:buFontTx/>
              <a:buChar char=" "/>
            </a:pPr>
            <a:r>
              <a:rPr lang="cs-CZ" sz="2000" dirty="0" smtClean="0">
                <a:latin typeface="Franklin Gothic Book" pitchFamily="34" charset="0"/>
              </a:rPr>
              <a:t>                     </a:t>
            </a:r>
            <a:endParaRPr lang="cs-CZ" dirty="0" smtClean="0"/>
          </a:p>
        </p:txBody>
      </p:sp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4077072"/>
            <a:ext cx="190500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1024" descr="Znak Bosny a Hercegoviny">
            <a:hlinkClick r:id="rId3" tooltip="&quot;Znak Bosny a Hercegoviny&quot;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388" y="476250"/>
            <a:ext cx="952500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295400"/>
          </a:xfrm>
        </p:spPr>
        <p:txBody>
          <a:bodyPr/>
          <a:lstStyle/>
          <a:p>
            <a:pPr>
              <a:defRPr/>
            </a:pPr>
            <a:r>
              <a:rPr lang="cs-CZ" sz="5400" b="1" cap="all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Makedonie</a:t>
            </a:r>
            <a:endParaRPr lang="cs-CZ" cap="all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828800"/>
            <a:ext cx="7772400" cy="4724400"/>
          </a:xfrm>
        </p:spPr>
        <p:txBody>
          <a:bodyPr/>
          <a:lstStyle/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latin typeface="Franklin Gothic Book" pitchFamily="34" charset="0"/>
              </a:rPr>
              <a:t>Republika. </a:t>
            </a:r>
          </a:p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latin typeface="Franklin Gothic Book" pitchFamily="34" charset="0"/>
              </a:rPr>
              <a:t>Hlavní město </a:t>
            </a:r>
            <a:r>
              <a:rPr lang="cs-CZ" sz="2000" b="1" dirty="0" smtClean="0">
                <a:latin typeface="Franklin Gothic Book" pitchFamily="34" charset="0"/>
              </a:rPr>
              <a:t>SKOPJE.</a:t>
            </a:r>
          </a:p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latin typeface="Franklin Gothic Book" pitchFamily="34" charset="0"/>
              </a:rPr>
              <a:t>Dopravní cesty ze západní a střední Evropy do Řecka a Turecka.</a:t>
            </a:r>
          </a:p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latin typeface="Franklin Gothic Book" pitchFamily="34" charset="0"/>
              </a:rPr>
              <a:t>Málo rozvinutá země.</a:t>
            </a:r>
          </a:p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latin typeface="Franklin Gothic Book" pitchFamily="34" charset="0"/>
              </a:rPr>
              <a:t>Hutnický průmysl - těžba železné rudy.</a:t>
            </a:r>
          </a:p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latin typeface="Franklin Gothic Book" pitchFamily="34" charset="0"/>
              </a:rPr>
              <a:t>Zemědělství - vinná réva. </a:t>
            </a:r>
          </a:p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latin typeface="Franklin Gothic Book" pitchFamily="34" charset="0"/>
              </a:rPr>
              <a:t>Častá zemětřesení. </a:t>
            </a:r>
            <a:endParaRPr lang="cs-CZ" dirty="0" smtClean="0"/>
          </a:p>
        </p:txBody>
      </p:sp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5463" y="404813"/>
            <a:ext cx="1905000" cy="126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4365104"/>
            <a:ext cx="2171700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7" descr="418197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913" y="549275"/>
            <a:ext cx="952500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295400"/>
          </a:xfrm>
        </p:spPr>
        <p:txBody>
          <a:bodyPr/>
          <a:lstStyle/>
          <a:p>
            <a:pPr>
              <a:defRPr/>
            </a:pPr>
            <a:r>
              <a:rPr lang="cs-CZ" sz="5400" b="1" cap="all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cs typeface="Arial" pitchFamily="34" charset="0"/>
              </a:rPr>
              <a:t>Srbsko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" y="1295400"/>
            <a:ext cx="8763000" cy="4800600"/>
          </a:xfrm>
        </p:spPr>
        <p:txBody>
          <a:bodyPr/>
          <a:lstStyle/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latin typeface="Franklin Gothic Book" pitchFamily="34" charset="0"/>
              </a:rPr>
              <a:t>Republika. </a:t>
            </a:r>
          </a:p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latin typeface="Franklin Gothic Book" pitchFamily="34" charset="0"/>
              </a:rPr>
              <a:t>Hlavního město </a:t>
            </a:r>
            <a:r>
              <a:rPr lang="cs-CZ" sz="2000" b="1" cap="all" dirty="0" smtClean="0">
                <a:latin typeface="Franklin Gothic Book" pitchFamily="34" charset="0"/>
              </a:rPr>
              <a:t>Bělehrad.</a:t>
            </a:r>
            <a:endParaRPr lang="cs-CZ" sz="2000" dirty="0" smtClean="0">
              <a:latin typeface="Franklin Gothic Book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latin typeface="Franklin Gothic Book" pitchFamily="34" charset="0"/>
              </a:rPr>
              <a:t>Vnitrozemský stát. </a:t>
            </a:r>
          </a:p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latin typeface="Franklin Gothic Book" pitchFamily="34" charset="0"/>
              </a:rPr>
              <a:t>Hutnický průmysl – těžba hnědého, černého uhlí a železné rudy.</a:t>
            </a:r>
          </a:p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latin typeface="Franklin Gothic Book" pitchFamily="34" charset="0"/>
              </a:rPr>
              <a:t>Zemědělství - pšenice, kukuřice, cukrová řepa.</a:t>
            </a:r>
          </a:p>
          <a:p>
            <a:pPr>
              <a:defRPr/>
            </a:pPr>
            <a:endParaRPr lang="cs-CZ" sz="2400" dirty="0" smtClean="0"/>
          </a:p>
        </p:txBody>
      </p:sp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4149080"/>
            <a:ext cx="2171700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7763" y="404813"/>
            <a:ext cx="190500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6" descr="Znak Srbska">
            <a:hlinkClick r:id="rId4" tooltip="&quot;Znak Srbska&quot;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79613" y="476250"/>
            <a:ext cx="952500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295400"/>
          </a:xfrm>
        </p:spPr>
        <p:txBody>
          <a:bodyPr/>
          <a:lstStyle/>
          <a:p>
            <a:pPr>
              <a:defRPr/>
            </a:pPr>
            <a:r>
              <a:rPr lang="cs-CZ" sz="5400" b="1" cap="all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cs typeface="Arial" pitchFamily="34" charset="0"/>
              </a:rPr>
              <a:t>Černá Hora</a:t>
            </a:r>
            <a:endParaRPr lang="cs-CZ" cap="all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268760"/>
            <a:ext cx="7772400" cy="482724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Republika.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Hlavní město </a:t>
            </a:r>
            <a:r>
              <a:rPr lang="cs-CZ" sz="2000" b="1" dirty="0" smtClean="0">
                <a:latin typeface="Franklin Gothic Book" pitchFamily="34" charset="0"/>
              </a:rPr>
              <a:t>PODGORICA.</a:t>
            </a:r>
            <a:endParaRPr lang="cs-CZ" sz="2000" dirty="0" smtClean="0">
              <a:latin typeface="Franklin Gothic Book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Lesnatý, těžko přístupný stát.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Historickým a kulturním centrem je </a:t>
            </a:r>
            <a:r>
              <a:rPr lang="cs-CZ" sz="2000" b="1" dirty="0" err="1" smtClean="0">
                <a:latin typeface="Franklin Gothic Book" pitchFamily="34" charset="0"/>
              </a:rPr>
              <a:t>Cetinje</a:t>
            </a:r>
            <a:r>
              <a:rPr lang="cs-CZ" sz="2000" b="1" dirty="0" smtClean="0">
                <a:latin typeface="Franklin Gothic Book" pitchFamily="34" charset="0"/>
              </a:rPr>
              <a:t>.</a:t>
            </a:r>
            <a:r>
              <a:rPr lang="cs-CZ" sz="2000" dirty="0" smtClean="0">
                <a:latin typeface="Franklin Gothic Book" pitchFamily="34" charset="0"/>
              </a:rPr>
              <a:t> 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Neexistuje zde prakticky žádný průmysl.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Franklin Gothic Book" pitchFamily="34" charset="0"/>
              </a:rPr>
              <a:t>Centrum cestovního ruchu. </a:t>
            </a:r>
          </a:p>
          <a:p>
            <a:pPr>
              <a:lnSpc>
                <a:spcPct val="150000"/>
              </a:lnSpc>
              <a:buNone/>
            </a:pPr>
            <a:endParaRPr lang="cs-CZ" sz="2000" dirty="0" smtClean="0">
              <a:latin typeface="Franklin Gothic Book" pitchFamily="34" charset="0"/>
            </a:endParaRPr>
          </a:p>
          <a:p>
            <a:pPr>
              <a:buFontTx/>
              <a:buNone/>
            </a:pPr>
            <a:endParaRPr lang="cs-CZ" dirty="0" smtClean="0"/>
          </a:p>
        </p:txBody>
      </p:sp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0725" y="404813"/>
            <a:ext cx="1822450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05400" y="4419600"/>
            <a:ext cx="2982913" cy="228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4509120"/>
            <a:ext cx="2533650" cy="201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 Box 8"/>
          <p:cNvSpPr txBox="1">
            <a:spLocks noChangeArrowheads="1"/>
          </p:cNvSpPr>
          <p:nvPr/>
        </p:nvSpPr>
        <p:spPr bwMode="auto">
          <a:xfrm>
            <a:off x="3505200" y="6172200"/>
            <a:ext cx="167640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 typeface="Webdings" pitchFamily="18" charset="2"/>
              <a:buChar char="4"/>
            </a:pPr>
            <a:r>
              <a:rPr lang="cs-CZ" sz="1600" b="1">
                <a:solidFill>
                  <a:srgbClr val="FF0000"/>
                </a:solidFill>
              </a:rPr>
              <a:t>Podgorica</a:t>
            </a:r>
          </a:p>
        </p:txBody>
      </p:sp>
      <p:pic>
        <p:nvPicPr>
          <p:cNvPr id="20488" name="Picture 9" descr="387126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6013" y="476250"/>
            <a:ext cx="952500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295400"/>
          </a:xfrm>
        </p:spPr>
        <p:txBody>
          <a:bodyPr/>
          <a:lstStyle/>
          <a:p>
            <a:pPr>
              <a:defRPr/>
            </a:pPr>
            <a:r>
              <a:rPr lang="cs-CZ" sz="5400" b="1" cap="all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cs typeface="Arial" pitchFamily="34" charset="0"/>
              </a:rPr>
              <a:t>Albánie</a:t>
            </a:r>
            <a:endParaRPr lang="cs-CZ" cap="all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484784"/>
            <a:ext cx="7772400" cy="4611216"/>
          </a:xfrm>
        </p:spPr>
        <p:txBody>
          <a:bodyPr/>
          <a:lstStyle/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latin typeface="Franklin Gothic Book" pitchFamily="34" charset="0"/>
              </a:rPr>
              <a:t>Republika. </a:t>
            </a:r>
          </a:p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latin typeface="Franklin Gothic Book" pitchFamily="34" charset="0"/>
                <a:sym typeface="Wingdings" pitchFamily="2" charset="2"/>
              </a:rPr>
              <a:t>Hlavní město </a:t>
            </a:r>
            <a:r>
              <a:rPr lang="cs-CZ" sz="2000" b="1" cap="all" dirty="0" smtClean="0">
                <a:latin typeface="Franklin Gothic Book" pitchFamily="34" charset="0"/>
                <a:sym typeface="Wingdings" pitchFamily="2" charset="2"/>
              </a:rPr>
              <a:t>Tirana.</a:t>
            </a:r>
            <a:endParaRPr lang="cs-CZ" sz="2000" dirty="0" smtClean="0">
              <a:latin typeface="Franklin Gothic Book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latin typeface="Franklin Gothic Book" pitchFamily="34" charset="0"/>
              </a:rPr>
              <a:t>Vyznává se zde islám. </a:t>
            </a:r>
          </a:p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latin typeface="Franklin Gothic Book" pitchFamily="34" charset="0"/>
              </a:rPr>
              <a:t>Nejzaostalejší země Evropy. </a:t>
            </a:r>
          </a:p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latin typeface="Franklin Gothic Book" pitchFamily="34" charset="0"/>
              </a:rPr>
              <a:t>Většina obyvatel žije ve vesnicích. </a:t>
            </a:r>
          </a:p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latin typeface="Franklin Gothic Book" pitchFamily="34" charset="0"/>
              </a:rPr>
              <a:t>Zemědělství k obživě. </a:t>
            </a:r>
          </a:p>
        </p:txBody>
      </p:sp>
      <p:pic>
        <p:nvPicPr>
          <p:cNvPr id="2150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788" y="476250"/>
            <a:ext cx="1905000" cy="126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4293096"/>
            <a:ext cx="2171700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Picture 1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4725144"/>
            <a:ext cx="2438096" cy="1828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 Box 13"/>
          <p:cNvSpPr txBox="1">
            <a:spLocks noChangeArrowheads="1"/>
          </p:cNvSpPr>
          <p:nvPr/>
        </p:nvSpPr>
        <p:spPr bwMode="auto">
          <a:xfrm>
            <a:off x="3962400" y="64008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 typeface="Webdings" pitchFamily="18" charset="2"/>
              <a:buChar char="4"/>
            </a:pPr>
            <a:r>
              <a:rPr lang="cs-CZ"/>
              <a:t>Tirana</a:t>
            </a:r>
          </a:p>
        </p:txBody>
      </p:sp>
      <p:pic>
        <p:nvPicPr>
          <p:cNvPr id="21512" name="Picture 0" descr="albanie-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513" y="404813"/>
            <a:ext cx="7524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CVIČENÍ 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>
          <a:xfrm>
            <a:off x="685800" y="1484313"/>
            <a:ext cx="7772400" cy="4611687"/>
          </a:xfrm>
        </p:spPr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Vybarvi slepou mapu jihovýchodní Evropy.</a:t>
            </a:r>
          </a:p>
          <a:p>
            <a:pPr algn="ctr">
              <a:buFontTx/>
              <a:buNone/>
            </a:pPr>
            <a:endParaRPr lang="cs-CZ" sz="2000" b="1" dirty="0" smtClean="0"/>
          </a:p>
          <a:p>
            <a:pPr algn="ctr">
              <a:buFontTx/>
              <a:buNone/>
            </a:pPr>
            <a:endParaRPr lang="cs-CZ" sz="2000" b="1" dirty="0" smtClean="0"/>
          </a:p>
          <a:p>
            <a:pPr algn="just">
              <a:buFontTx/>
              <a:buNone/>
            </a:pPr>
            <a:endParaRPr lang="cs-CZ" sz="2000" b="1" dirty="0" smtClean="0"/>
          </a:p>
          <a:p>
            <a:pPr algn="just">
              <a:buFontTx/>
              <a:buNone/>
            </a:pPr>
            <a:endParaRPr lang="cs-CZ" sz="2000" b="1" dirty="0" smtClean="0"/>
          </a:p>
        </p:txBody>
      </p:sp>
      <p:sp>
        <p:nvSpPr>
          <p:cNvPr id="23556" name="Veselý obličej 3"/>
          <p:cNvSpPr>
            <a:spLocks noChangeArrowheads="1"/>
          </p:cNvSpPr>
          <p:nvPr/>
        </p:nvSpPr>
        <p:spPr bwMode="auto">
          <a:xfrm>
            <a:off x="5868144" y="548680"/>
            <a:ext cx="865188" cy="863600"/>
          </a:xfrm>
          <a:prstGeom prst="smileyFace">
            <a:avLst>
              <a:gd name="adj" fmla="val 4653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pic>
        <p:nvPicPr>
          <p:cNvPr id="23557" name="Obrázek 4" descr="SMJV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1989138"/>
            <a:ext cx="6061075" cy="443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3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2060"/>
                </a:solidFill>
              </a:rPr>
              <a:t>CVIČENÍ </a:t>
            </a:r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>
          <a:xfrm>
            <a:off x="685800" y="1484313"/>
            <a:ext cx="7772400" cy="4611687"/>
          </a:xfrm>
        </p:spPr>
        <p:txBody>
          <a:bodyPr/>
          <a:lstStyle/>
          <a:p>
            <a:pPr algn="ctr">
              <a:buFontTx/>
              <a:buNone/>
            </a:pPr>
            <a:r>
              <a:rPr lang="cs-CZ" sz="2000" b="1" dirty="0" smtClean="0">
                <a:solidFill>
                  <a:srgbClr val="7030A0"/>
                </a:solidFill>
              </a:rPr>
              <a:t>Přiřaď šipkou ke každému státu jeho hlavní město</a:t>
            </a:r>
          </a:p>
          <a:p>
            <a:pPr algn="just">
              <a:buFontTx/>
              <a:buNone/>
            </a:pPr>
            <a:endParaRPr lang="cs-CZ" sz="2000" b="1" dirty="0" smtClean="0"/>
          </a:p>
          <a:p>
            <a:pPr algn="just">
              <a:buFontTx/>
              <a:buNone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SLOVINSKO	</a:t>
            </a:r>
            <a:r>
              <a:rPr lang="cs-CZ" sz="2000" b="1" dirty="0" smtClean="0"/>
              <a:t>			</a:t>
            </a:r>
            <a:r>
              <a:rPr lang="cs-CZ" sz="2000" b="1" dirty="0" err="1" smtClean="0">
                <a:solidFill>
                  <a:srgbClr val="0070C0"/>
                </a:solidFill>
              </a:rPr>
              <a:t>Podgorica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 smtClean="0"/>
              <a:t>	</a:t>
            </a:r>
          </a:p>
          <a:p>
            <a:pPr algn="just">
              <a:buFontTx/>
              <a:buNone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BULHARSKO</a:t>
            </a:r>
            <a:r>
              <a:rPr lang="cs-CZ" sz="2000" b="1" dirty="0" smtClean="0"/>
              <a:t>				</a:t>
            </a:r>
            <a:r>
              <a:rPr lang="cs-CZ" sz="2000" b="1" dirty="0" smtClean="0">
                <a:solidFill>
                  <a:srgbClr val="0070C0"/>
                </a:solidFill>
              </a:rPr>
              <a:t>Sarajevo</a:t>
            </a:r>
            <a:r>
              <a:rPr lang="cs-CZ" sz="2000" b="1" dirty="0" smtClean="0"/>
              <a:t> </a:t>
            </a:r>
          </a:p>
          <a:p>
            <a:pPr algn="just">
              <a:buFontTx/>
              <a:buNone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MAKEDONIE	</a:t>
            </a:r>
            <a:r>
              <a:rPr lang="cs-CZ" sz="2000" b="1" dirty="0" smtClean="0"/>
              <a:t>			</a:t>
            </a:r>
            <a:r>
              <a:rPr lang="cs-CZ" sz="2000" b="1" dirty="0" smtClean="0">
                <a:solidFill>
                  <a:srgbClr val="0070C0"/>
                </a:solidFill>
              </a:rPr>
              <a:t>Záhřeb </a:t>
            </a:r>
          </a:p>
          <a:p>
            <a:pPr algn="just">
              <a:buFontTx/>
              <a:buNone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BOSNA A HERCEGOVINA</a:t>
            </a:r>
            <a:r>
              <a:rPr lang="cs-CZ" sz="2000" b="1" dirty="0" smtClean="0"/>
              <a:t>		</a:t>
            </a:r>
            <a:r>
              <a:rPr lang="cs-CZ" sz="2000" b="1" dirty="0" smtClean="0">
                <a:solidFill>
                  <a:srgbClr val="0070C0"/>
                </a:solidFill>
              </a:rPr>
              <a:t>Lublaň </a:t>
            </a:r>
          </a:p>
          <a:p>
            <a:pPr algn="just">
              <a:buFontTx/>
              <a:buNone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ČERNÁ HORA</a:t>
            </a:r>
            <a:r>
              <a:rPr lang="cs-CZ" sz="2000" b="1" dirty="0" smtClean="0">
                <a:solidFill>
                  <a:srgbClr val="C00000"/>
                </a:solidFill>
              </a:rPr>
              <a:t>	</a:t>
            </a:r>
            <a:r>
              <a:rPr lang="cs-CZ" sz="2000" b="1" dirty="0" smtClean="0"/>
              <a:t>			</a:t>
            </a:r>
            <a:r>
              <a:rPr lang="cs-CZ" sz="2000" b="1" dirty="0" smtClean="0">
                <a:solidFill>
                  <a:srgbClr val="0070C0"/>
                </a:solidFill>
              </a:rPr>
              <a:t>Bukurešť </a:t>
            </a:r>
          </a:p>
          <a:p>
            <a:pPr algn="just">
              <a:buFontTx/>
              <a:buNone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RUMUNSKO</a:t>
            </a:r>
            <a:r>
              <a:rPr lang="cs-CZ" sz="2000" b="1" dirty="0" smtClean="0"/>
              <a:t>				</a:t>
            </a:r>
            <a:r>
              <a:rPr lang="cs-CZ" sz="2000" b="1" dirty="0" smtClean="0">
                <a:solidFill>
                  <a:srgbClr val="0070C0"/>
                </a:solidFill>
              </a:rPr>
              <a:t>Skopje </a:t>
            </a:r>
          </a:p>
          <a:p>
            <a:pPr algn="just">
              <a:buFontTx/>
              <a:buNone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SRBSKO</a:t>
            </a:r>
            <a:r>
              <a:rPr lang="cs-CZ" sz="2000" b="1" dirty="0" smtClean="0"/>
              <a:t>				</a:t>
            </a:r>
            <a:r>
              <a:rPr lang="cs-CZ" sz="2000" b="1" dirty="0" smtClean="0">
                <a:solidFill>
                  <a:srgbClr val="0070C0"/>
                </a:solidFill>
              </a:rPr>
              <a:t>Tirana </a:t>
            </a:r>
          </a:p>
          <a:p>
            <a:pPr algn="just">
              <a:buFontTx/>
              <a:buNone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ALBÁNIE</a:t>
            </a:r>
            <a:r>
              <a:rPr lang="cs-CZ" sz="2000" b="1" dirty="0" smtClean="0"/>
              <a:t>				</a:t>
            </a:r>
            <a:r>
              <a:rPr lang="cs-CZ" sz="2000" b="1" dirty="0" smtClean="0">
                <a:solidFill>
                  <a:srgbClr val="0070C0"/>
                </a:solidFill>
              </a:rPr>
              <a:t>Sofia </a:t>
            </a:r>
          </a:p>
          <a:p>
            <a:pPr algn="just">
              <a:buFontTx/>
              <a:buNone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CHORVATSKO</a:t>
            </a:r>
            <a:r>
              <a:rPr lang="cs-CZ" sz="2000" b="1" dirty="0" smtClean="0"/>
              <a:t>			</a:t>
            </a:r>
            <a:r>
              <a:rPr lang="cs-CZ" sz="2000" b="1" dirty="0" smtClean="0">
                <a:solidFill>
                  <a:srgbClr val="0070C0"/>
                </a:solidFill>
              </a:rPr>
              <a:t>Bělehrad </a:t>
            </a:r>
          </a:p>
          <a:p>
            <a:pPr algn="just">
              <a:buFontTx/>
              <a:buNone/>
            </a:pPr>
            <a:endParaRPr lang="cs-CZ" sz="2000" b="1" dirty="0" smtClean="0"/>
          </a:p>
        </p:txBody>
      </p:sp>
      <p:sp>
        <p:nvSpPr>
          <p:cNvPr id="24580" name="Veselý obličej 3"/>
          <p:cNvSpPr>
            <a:spLocks noChangeArrowheads="1"/>
          </p:cNvSpPr>
          <p:nvPr/>
        </p:nvSpPr>
        <p:spPr bwMode="auto">
          <a:xfrm>
            <a:off x="5867400" y="620713"/>
            <a:ext cx="865188" cy="863600"/>
          </a:xfrm>
          <a:prstGeom prst="smileyFace">
            <a:avLst>
              <a:gd name="adj" fmla="val 4653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" name="Šipka doprava se zářezem 4"/>
          <p:cNvSpPr/>
          <p:nvPr/>
        </p:nvSpPr>
        <p:spPr bwMode="auto">
          <a:xfrm>
            <a:off x="2915816" y="5805264"/>
            <a:ext cx="2160240" cy="504056"/>
          </a:xfrm>
          <a:prstGeom prst="notchedRigh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Perpetua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2060"/>
                </a:solidFill>
              </a:rPr>
              <a:t>CVIČENÍ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484313"/>
            <a:ext cx="7772400" cy="5184775"/>
          </a:xfrm>
        </p:spPr>
        <p:txBody>
          <a:bodyPr/>
          <a:lstStyle/>
          <a:p>
            <a:pPr algn="ctr">
              <a:buFontTx/>
              <a:buNone/>
              <a:defRPr/>
            </a:pPr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Vylušti název nejvyšší hory ve Slovinsku.</a:t>
            </a:r>
          </a:p>
          <a:p>
            <a:pPr algn="ctr">
              <a:buFontTx/>
              <a:buNone/>
              <a:defRPr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FontTx/>
              <a:buNone/>
              <a:defRPr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FontTx/>
              <a:buNone/>
              <a:defRPr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FontTx/>
              <a:buNone/>
              <a:defRPr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FontTx/>
              <a:buNone/>
              <a:defRPr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FontTx/>
              <a:buNone/>
              <a:defRPr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FontTx/>
              <a:buNone/>
              <a:defRPr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marL="457200" indent="-457200" algn="just">
              <a:buFontTx/>
              <a:buAutoNum type="arabicPeriod"/>
              <a:defRPr/>
            </a:pPr>
            <a:r>
              <a:rPr lang="cs-CZ" sz="1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Hlavní město Albánie </a:t>
            </a:r>
          </a:p>
          <a:p>
            <a:pPr marL="457200" indent="-457200" algn="just">
              <a:buFontTx/>
              <a:buAutoNum type="arabicPeriod"/>
              <a:defRPr/>
            </a:pPr>
            <a:r>
              <a:rPr lang="cs-CZ" sz="1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Největší stát jihovýchodní Evropy </a:t>
            </a:r>
          </a:p>
          <a:p>
            <a:pPr marL="457200" indent="-457200" algn="just">
              <a:buFontTx/>
              <a:buAutoNum type="arabicPeriod"/>
              <a:defRPr/>
            </a:pPr>
            <a:r>
              <a:rPr lang="cs-CZ" sz="1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Jedno z náboženství v této oblasti</a:t>
            </a:r>
          </a:p>
          <a:p>
            <a:pPr marL="457200" indent="-457200" algn="just">
              <a:buFontTx/>
              <a:buAutoNum type="arabicPeriod"/>
              <a:defRPr/>
            </a:pPr>
            <a:r>
              <a:rPr lang="cs-CZ" sz="1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Zmenšený model země</a:t>
            </a:r>
          </a:p>
          <a:p>
            <a:pPr marL="457200" indent="-457200" algn="just">
              <a:buFontTx/>
              <a:buAutoNum type="arabicPeriod"/>
              <a:defRPr/>
            </a:pPr>
            <a:r>
              <a:rPr lang="cs-CZ" sz="1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Hlavní město Slovinska </a:t>
            </a:r>
          </a:p>
          <a:p>
            <a:pPr marL="457200" indent="-457200" algn="just">
              <a:buFontTx/>
              <a:buAutoNum type="arabicPeriod"/>
              <a:defRPr/>
            </a:pPr>
            <a:r>
              <a:rPr lang="cs-CZ" sz="1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Pohoří v němž se nachází hora z tajenky </a:t>
            </a:r>
          </a:p>
          <a:p>
            <a:pPr marL="457200" indent="-457200" algn="just">
              <a:buFontTx/>
              <a:buAutoNum type="arabicPeriod"/>
              <a:defRPr/>
            </a:pPr>
            <a:r>
              <a:rPr lang="cs-CZ" sz="1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Přístav v Bulharsku  </a:t>
            </a:r>
          </a:p>
          <a:p>
            <a:pPr marL="457200" indent="-457200" algn="ctr">
              <a:buFontTx/>
              <a:buNone/>
              <a:defRPr/>
            </a:pPr>
            <a:r>
              <a:rPr lang="cs-CZ" sz="1400" dirty="0" smtClean="0">
                <a:solidFill>
                  <a:srgbClr val="002060"/>
                </a:solidFill>
                <a:latin typeface="Franklin Gothic Book" pitchFamily="34" charset="0"/>
              </a:rPr>
              <a:t>				</a:t>
            </a:r>
            <a:r>
              <a:rPr lang="cs-CZ" sz="1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TAJENKA:  T R I G L A V</a:t>
            </a:r>
            <a:r>
              <a:rPr lang="cs-CZ" sz="1400" dirty="0" smtClean="0">
                <a:solidFill>
                  <a:srgbClr val="002060"/>
                </a:solidFill>
                <a:latin typeface="Franklin Gothic Book" pitchFamily="34" charset="0"/>
              </a:rPr>
              <a:t>			</a:t>
            </a:r>
          </a:p>
          <a:p>
            <a:pPr marL="457200" indent="-457200" algn="just">
              <a:buFontTx/>
              <a:buNone/>
              <a:defRPr/>
            </a:pPr>
            <a:endParaRPr lang="cs-CZ" sz="1400" dirty="0" smtClean="0">
              <a:solidFill>
                <a:srgbClr val="002060"/>
              </a:solidFill>
              <a:latin typeface="Franklin Gothic Book" pitchFamily="34" charset="0"/>
            </a:endParaRPr>
          </a:p>
          <a:p>
            <a:pPr algn="just">
              <a:buFontTx/>
              <a:buNone/>
              <a:defRPr/>
            </a:pPr>
            <a:endParaRPr lang="cs-CZ" sz="2000" b="1" dirty="0" smtClean="0"/>
          </a:p>
          <a:p>
            <a:pPr algn="just">
              <a:buFontTx/>
              <a:buNone/>
              <a:defRPr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just">
              <a:buFontTx/>
              <a:buNone/>
              <a:defRPr/>
            </a:pPr>
            <a:endParaRPr lang="cs-CZ" sz="2000" b="1" dirty="0" smtClean="0"/>
          </a:p>
        </p:txBody>
      </p:sp>
      <p:sp>
        <p:nvSpPr>
          <p:cNvPr id="1029" name="Veselý obličej 3"/>
          <p:cNvSpPr>
            <a:spLocks noChangeArrowheads="1"/>
          </p:cNvSpPr>
          <p:nvPr/>
        </p:nvSpPr>
        <p:spPr bwMode="auto">
          <a:xfrm>
            <a:off x="5868144" y="548680"/>
            <a:ext cx="865188" cy="863600"/>
          </a:xfrm>
          <a:prstGeom prst="smileyFace">
            <a:avLst>
              <a:gd name="adj" fmla="val 4653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1331913" y="1916113"/>
          <a:ext cx="6840537" cy="2736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kument" r:id="rId4" imgW="5921556" imgH="1672473" progId="Word.Document.12">
                  <p:embed/>
                </p:oleObj>
              </mc:Choice>
              <mc:Fallback>
                <p:oleObj name="Dokument" r:id="rId4" imgW="5921556" imgH="1672473" progId="Word.Document.12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1913" y="1916113"/>
                        <a:ext cx="6840537" cy="2736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solidFill>
                  <a:schemeClr val="tx1"/>
                </a:solidFill>
                <a:latin typeface="Arial" charset="0"/>
                <a:cs typeface="Arial" charset="0"/>
              </a:rPr>
              <a:t>Seznam informačních zdrojů </a:t>
            </a:r>
            <a:endParaRPr lang="cs-CZ" sz="4000" b="1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125538"/>
            <a:ext cx="8435975" cy="3311525"/>
          </a:xfrm>
        </p:spPr>
        <p:txBody>
          <a:bodyPr>
            <a:normAutofit fontScale="25000" lnSpcReduction="20000"/>
          </a:bodyPr>
          <a:lstStyle/>
          <a:p>
            <a:pPr>
              <a:buFontTx/>
              <a:buNone/>
              <a:defRPr/>
            </a:pPr>
            <a:endParaRPr lang="cs-CZ" sz="4000" u="sng" dirty="0" smtClean="0">
              <a:solidFill>
                <a:srgbClr val="C00000"/>
              </a:solidFill>
            </a:endParaRPr>
          </a:p>
          <a:p>
            <a:pPr>
              <a:buFontTx/>
              <a:buNone/>
              <a:defRPr/>
            </a:pPr>
            <a:endParaRPr lang="cs-CZ" u="sng" dirty="0" smtClean="0">
              <a:solidFill>
                <a:srgbClr val="C00000"/>
              </a:solidFill>
            </a:endParaRPr>
          </a:p>
          <a:p>
            <a:pPr>
              <a:buFontTx/>
              <a:buNone/>
              <a:defRPr/>
            </a:pPr>
            <a:endParaRPr lang="cs-CZ" sz="4000" u="sng" dirty="0" smtClean="0">
              <a:solidFill>
                <a:srgbClr val="C00000"/>
              </a:solidFill>
            </a:endParaRPr>
          </a:p>
          <a:p>
            <a:pPr>
              <a:buFontTx/>
              <a:buNone/>
              <a:defRPr/>
            </a:pPr>
            <a:r>
              <a:rPr lang="cs-CZ" sz="4800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http://www.</a:t>
            </a:r>
            <a:r>
              <a:rPr lang="cs-CZ" sz="4800" u="sng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zemepis.com</a:t>
            </a:r>
            <a:r>
              <a:rPr lang="cs-CZ" sz="4800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4800" u="sng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images</a:t>
            </a:r>
            <a:r>
              <a:rPr lang="cs-CZ" sz="4800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4800" u="sng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slmapy</a:t>
            </a:r>
            <a:r>
              <a:rPr lang="cs-CZ" sz="4800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4800" u="sng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jve.jpg</a:t>
            </a:r>
            <a:endParaRPr lang="cs-CZ" sz="4800" u="sng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  <a:defRPr/>
            </a:pPr>
            <a:endParaRPr lang="cs-CZ" sz="4800" u="sng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  <a:defRPr/>
            </a:pPr>
            <a:r>
              <a:rPr lang="cs-CZ" sz="4800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http://www.</a:t>
            </a:r>
            <a:r>
              <a:rPr lang="cs-CZ" sz="4800" u="sng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zemepis.com</a:t>
            </a:r>
            <a:r>
              <a:rPr lang="cs-CZ" sz="4800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4800" u="sng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images</a:t>
            </a:r>
            <a:r>
              <a:rPr lang="cs-CZ" sz="4800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4800" u="sng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slmapy</a:t>
            </a:r>
            <a:r>
              <a:rPr lang="cs-CZ" sz="4800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4800" u="sng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jve.jpg</a:t>
            </a:r>
            <a:endParaRPr lang="cs-CZ" sz="4800" u="sng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  <a:defRPr/>
            </a:pPr>
            <a:endParaRPr lang="cs-CZ" sz="4800" u="sng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  <a:defRPr/>
            </a:pPr>
            <a:r>
              <a:rPr lang="cs-CZ" sz="4800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http://upload.wikimedia.org/wikipedia/commons/thumb/a/a0/Suedosteuropa.png/220px-Suedosteuropa.png</a:t>
            </a:r>
          </a:p>
          <a:p>
            <a:pPr>
              <a:buFontTx/>
              <a:buNone/>
              <a:defRPr/>
            </a:pPr>
            <a:endParaRPr lang="cs-CZ" sz="4800" u="sng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  <a:defRPr/>
            </a:pPr>
            <a:r>
              <a:rPr lang="cs-CZ" sz="4800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http://www.</a:t>
            </a:r>
            <a:r>
              <a:rPr lang="cs-CZ" sz="4800" u="sng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cknova.cz</a:t>
            </a:r>
            <a:r>
              <a:rPr lang="cs-CZ" sz="4800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4800" u="sng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zajezdy</a:t>
            </a:r>
            <a:r>
              <a:rPr lang="cs-CZ" sz="4800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4800" u="sng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chorvatsko</a:t>
            </a:r>
            <a:r>
              <a:rPr lang="cs-CZ" sz="4800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/</a:t>
            </a:r>
          </a:p>
          <a:p>
            <a:pPr>
              <a:buFontTx/>
              <a:buNone/>
              <a:defRPr/>
            </a:pPr>
            <a:endParaRPr lang="cs-CZ" sz="4800" u="sng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  <a:defRPr/>
            </a:pPr>
            <a:r>
              <a:rPr lang="cs-CZ" sz="4800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http://gymtri.trinec.org/soubory/Zemepis/4-rocnik/regionalni-geografie/region-geogr-jihovych_evropa/anim_2008.jpg</a:t>
            </a:r>
          </a:p>
          <a:p>
            <a:pPr>
              <a:buFontTx/>
              <a:buNone/>
              <a:defRPr/>
            </a:pPr>
            <a:endParaRPr lang="cs-CZ" sz="4800" u="sng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  <a:defRPr/>
            </a:pPr>
            <a:r>
              <a:rPr lang="cs-CZ" sz="4800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http://cs.wikipedia.org/wiki/Jihov%C3%BDchodn%C3%AD_Evropa</a:t>
            </a:r>
          </a:p>
          <a:p>
            <a:pPr>
              <a:buFontTx/>
              <a:buNone/>
              <a:defRPr/>
            </a:pP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  <a:defRPr/>
            </a:pPr>
            <a:r>
              <a:rPr lang="cs-CZ" sz="4800" dirty="0" smtClean="0">
                <a:latin typeface="Arial" pitchFamily="34" charset="0"/>
                <a:cs typeface="Arial" pitchFamily="34" charset="0"/>
              </a:rPr>
              <a:t>KORTUS, F., TEPLÝ, F. </a:t>
            </a:r>
            <a:r>
              <a:rPr lang="cs-CZ" sz="4800" i="1" dirty="0" smtClean="0">
                <a:latin typeface="Arial" pitchFamily="34" charset="0"/>
                <a:cs typeface="Arial" pitchFamily="34" charset="0"/>
              </a:rPr>
              <a:t>Evropa: pracovní sešit. 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1. vydání. Praha: Nakladatelství Parta, 2007. ISBN: 978-80-7320-104-3. </a:t>
            </a:r>
          </a:p>
          <a:p>
            <a:pPr>
              <a:buFontTx/>
              <a:buNone/>
              <a:defRPr/>
            </a:pPr>
            <a:endParaRPr lang="cs-CZ" sz="4000" dirty="0" smtClean="0"/>
          </a:p>
          <a:p>
            <a:pPr>
              <a:buFontTx/>
              <a:buNone/>
              <a:defRPr/>
            </a:pPr>
            <a:endParaRPr lang="cs-CZ" sz="4000" dirty="0" smtClean="0"/>
          </a:p>
          <a:p>
            <a:pPr>
              <a:buFontTx/>
              <a:buNone/>
              <a:defRPr/>
            </a:pPr>
            <a:endParaRPr lang="cs-CZ" sz="4000" dirty="0" smtClean="0"/>
          </a:p>
          <a:p>
            <a:pPr>
              <a:buFontTx/>
              <a:buNone/>
              <a:defRPr/>
            </a:pPr>
            <a:endParaRPr lang="cs-CZ" sz="4000" dirty="0" smtClean="0"/>
          </a:p>
          <a:p>
            <a:pPr>
              <a:buFontTx/>
              <a:buNone/>
              <a:defRPr/>
            </a:pPr>
            <a:endParaRPr lang="cs-CZ" sz="4000" dirty="0" smtClean="0"/>
          </a:p>
          <a:p>
            <a:pPr>
              <a:buFontTx/>
              <a:buNone/>
              <a:defRPr/>
            </a:pPr>
            <a:endParaRPr lang="cs-CZ" sz="2000" dirty="0" smtClean="0"/>
          </a:p>
        </p:txBody>
      </p:sp>
      <p:pic>
        <p:nvPicPr>
          <p:cNvPr id="2560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4724400"/>
            <a:ext cx="5976937" cy="77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5" name="Obdélník 4"/>
          <p:cNvSpPr>
            <a:spLocks noChangeArrowheads="1"/>
          </p:cNvSpPr>
          <p:nvPr/>
        </p:nvSpPr>
        <p:spPr bwMode="auto">
          <a:xfrm>
            <a:off x="179388" y="5876925"/>
            <a:ext cx="89646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 i="1" dirty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ázdná prezentace">
  <a:themeElements>
    <a:clrScheme name="Prázdná prezentace.po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Prázdná prezentace.pot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Perpetua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Perpetua" pitchFamily="18" charset="0"/>
          </a:defRPr>
        </a:defPPr>
      </a:lstStyle>
    </a:lnDef>
  </a:objectDefaults>
  <a:extraClrSchemeLst>
    <a:extraClrScheme>
      <a:clrScheme name="Prázdná prezentace.po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ázdná prezentace.pot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ázdná prezentace.pot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ázdná prezentace.pot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ázdná prezentace.pot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ázdná prezentace.pot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ázdná prezentace.pot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Office\Sablony\Prázdná prezentace.pot</Template>
  <TotalTime>773</TotalTime>
  <Words>563</Words>
  <Application>Microsoft Office PowerPoint</Application>
  <PresentationFormat>Předvádění na obrazovce (4:3)</PresentationFormat>
  <Paragraphs>190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Prázdná prezentace</vt:lpstr>
      <vt:lpstr>Dokument</vt:lpstr>
      <vt:lpstr>Z E M Ě P I S  </vt:lpstr>
      <vt:lpstr>Popis prezentace </vt:lpstr>
      <vt:lpstr>JIHOVÝCHODNÍ EVROPA</vt:lpstr>
      <vt:lpstr>STÁTY JIHOVÝCHODNÍ EVROPY</vt:lpstr>
      <vt:lpstr>Rumunsko</vt:lpstr>
      <vt:lpstr>Bulharsko</vt:lpstr>
      <vt:lpstr>Slovinsko</vt:lpstr>
      <vt:lpstr>Chorvatsko</vt:lpstr>
      <vt:lpstr>     Bosna a Hercegovina</vt:lpstr>
      <vt:lpstr>Makedonie</vt:lpstr>
      <vt:lpstr>Srbsko</vt:lpstr>
      <vt:lpstr>Černá Hora</vt:lpstr>
      <vt:lpstr>Albánie</vt:lpstr>
      <vt:lpstr>CVIČENÍ </vt:lpstr>
      <vt:lpstr>CVIČENÍ </vt:lpstr>
      <vt:lpstr>CVIČENÍ 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Jihovýchodní Evropa</dc:title>
  <dc:creator>Erban</dc:creator>
  <cp:lastModifiedBy>pc</cp:lastModifiedBy>
  <cp:revision>56</cp:revision>
  <dcterms:created xsi:type="dcterms:W3CDTF">2006-10-08T08:35:36Z</dcterms:created>
  <dcterms:modified xsi:type="dcterms:W3CDTF">2012-09-18T06:06:03Z</dcterms:modified>
</cp:coreProperties>
</file>