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3" r:id="rId4"/>
    <p:sldId id="267" r:id="rId5"/>
    <p:sldId id="268" r:id="rId6"/>
    <p:sldId id="274" r:id="rId7"/>
    <p:sldId id="275" r:id="rId8"/>
    <p:sldId id="277" r:id="rId9"/>
    <p:sldId id="278" r:id="rId10"/>
    <p:sldId id="279" r:id="rId11"/>
    <p:sldId id="265" r:id="rId12"/>
    <p:sldId id="270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43" autoAdjust="0"/>
    <p:restoredTop sz="94660"/>
  </p:normalViewPr>
  <p:slideViewPr>
    <p:cSldViewPr>
      <p:cViewPr varScale="1">
        <p:scale>
          <a:sx n="103" d="100"/>
          <a:sy n="103" d="100"/>
        </p:scale>
        <p:origin x="-2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lgarve2u.com/wp-content/uploads/algarve1.jpg" TargetMode="External"/><Relationship Id="rId13" Type="http://schemas.openxmlformats.org/officeDocument/2006/relationships/hyperlink" Target="http://upload.wikimedia.org/wikipedia/commons/thumb/c/c4/Mount_Olympus.jpg/400px-Mount_Olympus.jpg" TargetMode="External"/><Relationship Id="rId3" Type="http://schemas.openxmlformats.org/officeDocument/2006/relationships/hyperlink" Target="http://media0.jex.cz/images/media0:4b326784b5c8d.png/Ji%C5%BEn%C3%AD%20evropa.png" TargetMode="External"/><Relationship Id="rId7" Type="http://schemas.openxmlformats.org/officeDocument/2006/relationships/hyperlink" Target="http://cs.wikipedia.org/wiki/Soubor:EU_location_GRE.png" TargetMode="External"/><Relationship Id="rId12" Type="http://schemas.openxmlformats.org/officeDocument/2006/relationships/hyperlink" Target="http://www.benatky.biz/obr/gondoly.jpg" TargetMode="External"/><Relationship Id="rId17" Type="http://schemas.openxmlformats.org/officeDocument/2006/relationships/image" Target="../media/image4.png"/><Relationship Id="rId2" Type="http://schemas.openxmlformats.org/officeDocument/2006/relationships/image" Target="../media/image3.jpeg"/><Relationship Id="rId16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U_location_ESP.png" TargetMode="External"/><Relationship Id="rId11" Type="http://schemas.openxmlformats.org/officeDocument/2006/relationships/hyperlink" Target="http://www.ckvalaska.cz/wp-content/uploads/2011/04/pisa1.jpg" TargetMode="External"/><Relationship Id="rId5" Type="http://schemas.openxmlformats.org/officeDocument/2006/relationships/hyperlink" Target="http://cs.wikipedia.org/wiki/Soubor:EU_location_ITA.png" TargetMode="External"/><Relationship Id="rId15" Type="http://schemas.openxmlformats.org/officeDocument/2006/relationships/hyperlink" Target="http://recko.nacesty.net/atheny/akropole.jpg" TargetMode="External"/><Relationship Id="rId10" Type="http://schemas.openxmlformats.org/officeDocument/2006/relationships/hyperlink" Target="http://www.2zszdar.cz/divy/Obr06_A/koloseum.jpg" TargetMode="External"/><Relationship Id="rId4" Type="http://schemas.openxmlformats.org/officeDocument/2006/relationships/hyperlink" Target="http://cs.wikipedia.org/wiki/Soubor:EU_location_POR.png" TargetMode="External"/><Relationship Id="rId9" Type="http://schemas.openxmlformats.org/officeDocument/2006/relationships/hyperlink" Target="http://media.televize.cz/article/x3ef06h0a9ll.jpg" TargetMode="External"/><Relationship Id="rId14" Type="http://schemas.openxmlformats.org/officeDocument/2006/relationships/hyperlink" Target="http://images.fanpop.com/images/image_uploads/Meteora-greece-585495_1024_76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VY_52_INOVACE_24_02_státy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jižní Evropy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3. snímek – jižní Evropa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4. snímek – státy jižní Evropy  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5. snímek – vlajky států jižní Evropy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6. snímek – Portugalsko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7. snímek – Španělsko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8. snímek – Itálie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9. snímek – Řecko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10. snímek – cvičení (vybarvování státních vlajek – mezipředmětový vztah </a:t>
            </a:r>
            <a:r>
              <a:rPr lang="cs-CZ" sz="8000" dirty="0" err="1" smtClean="0">
                <a:latin typeface="Arial" pitchFamily="34" charset="0"/>
                <a:cs typeface="Arial" pitchFamily="34" charset="0"/>
              </a:rPr>
              <a:t>Vv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11. snímek – cvičení (křížovka)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12. snímek – cvičení (olympijské kruhy)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13. snímek – seznam informačních zdrojů </a:t>
            </a: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jižní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evropa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Státy leží na poloostrovech a ostrovech Středozemního moře. </a:t>
            </a:r>
            <a:r>
              <a:rPr lang="cs-CZ" sz="2000" dirty="0" smtClean="0">
                <a:solidFill>
                  <a:schemeClr val="tx1"/>
                </a:solidFill>
              </a:rPr>
              <a:t>Portugalsko,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Itálie, Španělsko.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b="1" u="sng" dirty="0" smtClean="0">
                <a:solidFill>
                  <a:schemeClr val="tx1"/>
                </a:solidFill>
              </a:rPr>
              <a:t>Malé státy: </a:t>
            </a:r>
            <a:r>
              <a:rPr lang="cs-CZ" sz="2000" dirty="0" smtClean="0">
                <a:solidFill>
                  <a:schemeClr val="tx1"/>
                </a:solidFill>
              </a:rPr>
              <a:t>Monako, Andorra, Vatikán, San Marino, Malta.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b="1" u="sng" dirty="0" smtClean="0">
                <a:solidFill>
                  <a:schemeClr val="tx1"/>
                </a:solidFill>
              </a:rPr>
              <a:t>Poloostrovy:  </a:t>
            </a:r>
            <a:r>
              <a:rPr lang="cs-CZ" sz="2000" dirty="0" smtClean="0">
                <a:solidFill>
                  <a:schemeClr val="tx1"/>
                </a:solidFill>
              </a:rPr>
              <a:t>Apeninský, Balkánský, Pyrenejský jsou hornaté.  Itálie – sopky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ETNA a VESUV.  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Leží v subtropickém pásmu. </a:t>
            </a:r>
            <a:r>
              <a:rPr lang="cs-CZ" sz="2000" dirty="0" smtClean="0">
                <a:solidFill>
                  <a:schemeClr val="tx1"/>
                </a:solidFill>
              </a:rPr>
              <a:t>Rostou zde pinie a korkový dub. Obyvatelstvo tvoří </a:t>
            </a:r>
          </a:p>
          <a:p>
            <a:pPr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románské národy.  </a:t>
            </a:r>
          </a:p>
          <a:p>
            <a:pPr algn="just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Převážně rostlinná výroba, rybolov, strojírenství, potravinářský průmysl. </a:t>
            </a:r>
          </a:p>
          <a:p>
            <a:pPr algn="just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Význam má námořní doprava. </a:t>
            </a:r>
          </a:p>
          <a:p>
            <a:pPr algn="just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Vyspělé státy jsou členy Evropské unie a NATO. 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Státy JIŽNÍ </a:t>
            </a:r>
            <a:r>
              <a:rPr lang="cs-CZ" dirty="0" err="1" smtClean="0">
                <a:solidFill>
                  <a:srgbClr val="00B050"/>
                </a:solidFill>
              </a:rPr>
              <a:t>evropy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PORTUGALSKO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ITÁLIE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ŠPANĚLSKO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ŘECKO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</a:t>
            </a:r>
            <a:endParaRPr lang="cs-CZ" sz="1100" dirty="0" smtClean="0"/>
          </a:p>
          <a:p>
            <a:pPr>
              <a:buNone/>
            </a:pPr>
            <a:r>
              <a:rPr lang="cs-CZ" sz="1100" dirty="0" smtClean="0"/>
              <a:t> </a:t>
            </a:r>
            <a:endParaRPr lang="cs-CZ" sz="1100" dirty="0"/>
          </a:p>
        </p:txBody>
      </p:sp>
      <p:pic>
        <p:nvPicPr>
          <p:cNvPr id="5" name="Obrázek 4" descr="JE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4293096"/>
            <a:ext cx="2800350" cy="2333625"/>
          </a:xfrm>
          <a:prstGeom prst="rect">
            <a:avLst/>
          </a:prstGeom>
        </p:spPr>
      </p:pic>
      <p:pic>
        <p:nvPicPr>
          <p:cNvPr id="6" name="Obrázek 5" descr="JE2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196752"/>
            <a:ext cx="4572000" cy="34861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VLAJKY STÁTŮ JIŽNÍ EVROPY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			   Portugalsko 			Itálie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r>
              <a:rPr lang="cs-CZ" sz="2000" dirty="0" smtClean="0"/>
              <a:t>			    Španělsko 			Řecko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</a:t>
            </a:r>
          </a:p>
          <a:p>
            <a:pPr>
              <a:buNone/>
            </a:pPr>
            <a:r>
              <a:rPr lang="cs-CZ" sz="2000" dirty="0" smtClean="0"/>
              <a:t>  </a:t>
            </a:r>
          </a:p>
          <a:p>
            <a:pPr>
              <a:buNone/>
            </a:pPr>
            <a:r>
              <a:rPr lang="cs-CZ" sz="2000" dirty="0" smtClean="0"/>
              <a:t>Monako                     Andorra	            Vatikán 	                 San Marino </a:t>
            </a:r>
            <a:endParaRPr lang="cs-CZ" sz="2000" dirty="0"/>
          </a:p>
        </p:txBody>
      </p:sp>
      <p:pic>
        <p:nvPicPr>
          <p:cNvPr id="5" name="Obrázek 4" descr="V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628800"/>
            <a:ext cx="2286000" cy="1524000"/>
          </a:xfrm>
          <a:prstGeom prst="rect">
            <a:avLst/>
          </a:prstGeom>
        </p:spPr>
      </p:pic>
      <p:pic>
        <p:nvPicPr>
          <p:cNvPr id="6" name="Obrázek 5" descr="VIT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1628800"/>
            <a:ext cx="2286000" cy="1523048"/>
          </a:xfrm>
          <a:prstGeom prst="rect">
            <a:avLst/>
          </a:prstGeom>
        </p:spPr>
      </p:pic>
      <p:pic>
        <p:nvPicPr>
          <p:cNvPr id="7" name="Obrázek 6" descr="VŠ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979712" y="3789040"/>
            <a:ext cx="2232248" cy="1428750"/>
          </a:xfrm>
          <a:prstGeom prst="rect">
            <a:avLst/>
          </a:prstGeom>
        </p:spPr>
      </p:pic>
      <p:pic>
        <p:nvPicPr>
          <p:cNvPr id="8" name="Obrázek 7" descr="VŘ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3789040"/>
            <a:ext cx="2286000" cy="1451992"/>
          </a:xfrm>
          <a:prstGeom prst="rect">
            <a:avLst/>
          </a:prstGeom>
        </p:spPr>
      </p:pic>
      <p:pic>
        <p:nvPicPr>
          <p:cNvPr id="9" name="Obrázek 8" descr="MONAk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3568" y="6093296"/>
            <a:ext cx="419100" cy="342900"/>
          </a:xfrm>
          <a:prstGeom prst="rect">
            <a:avLst/>
          </a:prstGeom>
        </p:spPr>
      </p:pic>
      <p:pic>
        <p:nvPicPr>
          <p:cNvPr id="10" name="Obrázek 9" descr="AND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771800" y="6093295"/>
            <a:ext cx="419100" cy="285750"/>
          </a:xfrm>
          <a:prstGeom prst="rect">
            <a:avLst/>
          </a:prstGeom>
        </p:spPr>
      </p:pic>
      <p:pic>
        <p:nvPicPr>
          <p:cNvPr id="11" name="Obrázek 10" descr="Vatik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076056" y="6021288"/>
            <a:ext cx="285750" cy="285750"/>
          </a:xfrm>
          <a:prstGeom prst="rect">
            <a:avLst/>
          </a:prstGeom>
        </p:spPr>
      </p:pic>
      <p:pic>
        <p:nvPicPr>
          <p:cNvPr id="13" name="Obrázek 12" descr="SM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308304" y="6093296"/>
            <a:ext cx="419100" cy="3238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PORTUGALSKO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268760"/>
            <a:ext cx="8884096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Republika.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Hlavní město </a:t>
            </a:r>
            <a:r>
              <a:rPr lang="cs-CZ" sz="8000" b="1" dirty="0" smtClean="0">
                <a:solidFill>
                  <a:schemeClr val="tx1"/>
                </a:solidFill>
              </a:rPr>
              <a:t>LISABON</a:t>
            </a:r>
            <a:r>
              <a:rPr lang="cs-CZ" sz="8000" dirty="0" smtClean="0">
                <a:solidFill>
                  <a:schemeClr val="tx1"/>
                </a:solidFill>
              </a:rPr>
              <a:t> (leží na pobřeží Atlantského oceánu).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b="1" dirty="0" smtClean="0">
                <a:solidFill>
                  <a:schemeClr val="tx1"/>
                </a:solidFill>
              </a:rPr>
              <a:t>Rybářská velmoc.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Zemědělství (ovoce, vinná réva, korkový dub).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Přístavy </a:t>
            </a:r>
            <a:r>
              <a:rPr lang="cs-CZ" sz="8000" b="1" dirty="0" smtClean="0">
                <a:solidFill>
                  <a:schemeClr val="tx1"/>
                </a:solidFill>
              </a:rPr>
              <a:t>BERGEN, TRANDHEIM.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Námořní loďstvo (největší na světě).  </a:t>
            </a:r>
          </a:p>
          <a:p>
            <a:pPr>
              <a:buClr>
                <a:schemeClr val="tx1"/>
              </a:buClr>
              <a:buNone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ALGARVE – pobřeží.  </a:t>
            </a: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6" name="Obrázek 5" descr="algarve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5229200"/>
            <a:ext cx="2143125" cy="1428750"/>
          </a:xfrm>
          <a:prstGeom prst="rect">
            <a:avLst/>
          </a:prstGeom>
        </p:spPr>
      </p:pic>
      <p:pic>
        <p:nvPicPr>
          <p:cNvPr id="7" name="Obrázek 6" descr="ZP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620688"/>
            <a:ext cx="1420178" cy="1034415"/>
          </a:xfrm>
          <a:prstGeom prst="rect">
            <a:avLst/>
          </a:prstGeom>
        </p:spPr>
      </p:pic>
      <p:pic>
        <p:nvPicPr>
          <p:cNvPr id="10" name="Obrázek 9" descr="MP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72000" y="3501008"/>
            <a:ext cx="4143375" cy="31146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dirty="0" err="1" smtClean="0">
                <a:solidFill>
                  <a:srgbClr val="00B050"/>
                </a:solidFill>
              </a:rPr>
              <a:t>ŠpaněLSKO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268760"/>
            <a:ext cx="8884096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Království. </a:t>
            </a:r>
          </a:p>
          <a:p>
            <a:pPr>
              <a:buClr>
                <a:schemeClr val="tx1"/>
              </a:buClr>
              <a:buNone/>
            </a:pPr>
            <a:r>
              <a:rPr lang="cs-CZ" sz="8000" dirty="0" smtClean="0">
                <a:solidFill>
                  <a:schemeClr val="tx1"/>
                </a:solidFill>
              </a:rPr>
              <a:t>				        </a:t>
            </a:r>
            <a:r>
              <a:rPr lang="cs-CZ" sz="4800" b="1" dirty="0" smtClean="0">
                <a:solidFill>
                  <a:srgbClr val="FF0000"/>
                </a:solidFill>
              </a:rPr>
              <a:t>KORIDA  </a:t>
            </a:r>
            <a:r>
              <a:rPr lang="cs-CZ" sz="4800" b="1" dirty="0" smtClean="0">
                <a:solidFill>
                  <a:srgbClr val="FF0000"/>
                </a:solidFill>
              </a:rPr>
              <a:t>- býčí zápasy  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Hlavní město </a:t>
            </a:r>
            <a:r>
              <a:rPr lang="cs-CZ" sz="8000" b="1" dirty="0" smtClean="0">
                <a:solidFill>
                  <a:schemeClr val="tx1"/>
                </a:solidFill>
              </a:rPr>
              <a:t>MADRID.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Leží na Pyrenejském poloostrově. </a:t>
            </a:r>
          </a:p>
          <a:p>
            <a:pPr>
              <a:buClr>
                <a:schemeClr val="tx1"/>
              </a:buClr>
              <a:buNone/>
            </a:pPr>
            <a:endParaRPr lang="cs-CZ" sz="8000" dirty="0" smtClean="0">
              <a:solidFill>
                <a:schemeClr val="tx1"/>
              </a:solidFill>
            </a:endParaRPr>
          </a:p>
          <a:p>
            <a:pPr>
              <a:lnSpc>
                <a:spcPct val="170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Náleží k němu ostrovy </a:t>
            </a:r>
            <a:r>
              <a:rPr lang="cs-CZ" sz="8000" b="1" dirty="0" smtClean="0">
                <a:solidFill>
                  <a:schemeClr val="tx1"/>
                </a:solidFill>
              </a:rPr>
              <a:t>Baleáry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smtClean="0">
                <a:solidFill>
                  <a:schemeClr val="tx1"/>
                </a:solidFill>
              </a:rPr>
              <a:t>                                                                             ve Středozemním </a:t>
            </a:r>
            <a:r>
              <a:rPr lang="cs-CZ" sz="8000" dirty="0" smtClean="0">
                <a:solidFill>
                  <a:schemeClr val="tx1"/>
                </a:solidFill>
              </a:rPr>
              <a:t>moři a </a:t>
            </a:r>
            <a:r>
              <a:rPr lang="cs-CZ" sz="8000" b="1" dirty="0" smtClean="0">
                <a:solidFill>
                  <a:schemeClr val="tx1"/>
                </a:solidFill>
              </a:rPr>
              <a:t>Kanárské </a:t>
            </a:r>
            <a:endParaRPr lang="cs-CZ" sz="8000" b="1" dirty="0" smtClean="0">
              <a:solidFill>
                <a:schemeClr val="tx1"/>
              </a:solidFill>
            </a:endParaRPr>
          </a:p>
          <a:p>
            <a:pPr>
              <a:lnSpc>
                <a:spcPct val="170000"/>
              </a:lnSpc>
              <a:buClr>
                <a:schemeClr val="tx1"/>
              </a:buClr>
              <a:buNone/>
            </a:pPr>
            <a:r>
              <a:rPr lang="cs-CZ" sz="8000" b="1" dirty="0" smtClean="0">
                <a:solidFill>
                  <a:schemeClr val="tx1"/>
                </a:solidFill>
              </a:rPr>
              <a:t> </a:t>
            </a:r>
            <a:r>
              <a:rPr lang="cs-CZ" sz="8000" b="1" dirty="0" smtClean="0">
                <a:solidFill>
                  <a:schemeClr val="tx1"/>
                </a:solidFill>
              </a:rPr>
              <a:t>    </a:t>
            </a:r>
            <a:r>
              <a:rPr lang="cs-CZ" sz="8000" b="1" dirty="0" smtClean="0">
                <a:solidFill>
                  <a:schemeClr val="tx1"/>
                </a:solidFill>
              </a:rPr>
              <a:t>ostrovy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smtClean="0">
                <a:solidFill>
                  <a:schemeClr val="tx1"/>
                </a:solidFill>
              </a:rPr>
              <a:t>v </a:t>
            </a:r>
            <a:r>
              <a:rPr lang="cs-CZ" sz="8000" dirty="0" smtClean="0">
                <a:solidFill>
                  <a:schemeClr val="tx1"/>
                </a:solidFill>
              </a:rPr>
              <a:t>Atlantském </a:t>
            </a:r>
            <a:r>
              <a:rPr lang="cs-CZ" sz="8000" dirty="0" smtClean="0">
                <a:solidFill>
                  <a:schemeClr val="tx1"/>
                </a:solidFill>
              </a:rPr>
              <a:t>oceánu. </a:t>
            </a:r>
            <a:endParaRPr lang="cs-CZ" sz="8000" dirty="0" smtClean="0">
              <a:solidFill>
                <a:schemeClr val="tx1"/>
              </a:solidFill>
            </a:endParaRPr>
          </a:p>
          <a:p>
            <a:pPr>
              <a:lnSpc>
                <a:spcPct val="170000"/>
              </a:lnSpc>
              <a:buClr>
                <a:schemeClr val="tx1"/>
              </a:buClr>
              <a:buNone/>
            </a:pP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smtClean="0">
                <a:solidFill>
                  <a:schemeClr val="tx1"/>
                </a:solidFill>
              </a:rPr>
              <a:t>    </a:t>
            </a:r>
            <a:r>
              <a:rPr lang="cs-CZ" sz="8000" dirty="0" smtClean="0">
                <a:solidFill>
                  <a:schemeClr val="tx1"/>
                </a:solidFill>
              </a:rPr>
              <a:t>Dále </a:t>
            </a:r>
            <a:r>
              <a:rPr lang="cs-CZ" sz="8000" dirty="0" smtClean="0">
                <a:solidFill>
                  <a:schemeClr val="tx1"/>
                </a:solidFill>
              </a:rPr>
              <a:t>ostrov </a:t>
            </a:r>
            <a:r>
              <a:rPr lang="cs-CZ" sz="8000" b="1" dirty="0" smtClean="0">
                <a:solidFill>
                  <a:schemeClr val="tx1"/>
                </a:solidFill>
              </a:rPr>
              <a:t>Ibiza.</a:t>
            </a:r>
            <a:r>
              <a:rPr lang="cs-CZ" sz="8000" dirty="0" smtClean="0">
                <a:solidFill>
                  <a:schemeClr val="tx1"/>
                </a:solidFill>
              </a:rPr>
              <a:t> 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dirty="0" smtClean="0">
                <a:solidFill>
                  <a:schemeClr val="tx1"/>
                </a:solidFill>
              </a:rPr>
              <a:t>Zemědělství (ovoce, vinná réva, </a:t>
            </a:r>
          </a:p>
          <a:p>
            <a:pPr>
              <a:buNone/>
            </a:pPr>
            <a:r>
              <a:rPr lang="cs-CZ" sz="8000" dirty="0" smtClean="0">
                <a:solidFill>
                  <a:schemeClr val="tx1"/>
                </a:solidFill>
              </a:rPr>
              <a:t>     korkový </a:t>
            </a:r>
            <a:r>
              <a:rPr lang="cs-CZ" sz="8000" dirty="0" smtClean="0">
                <a:solidFill>
                  <a:schemeClr val="tx1"/>
                </a:solidFill>
              </a:rPr>
              <a:t>dub)</a:t>
            </a:r>
          </a:p>
          <a:p>
            <a:pPr>
              <a:buNone/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8000" b="1" dirty="0" smtClean="0">
                <a:solidFill>
                  <a:schemeClr val="tx1"/>
                </a:solidFill>
              </a:rPr>
              <a:t>Mnohonárodnostní stát. 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8" name="Obrázek 7" descr="ZŠ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404664"/>
            <a:ext cx="1143000" cy="1143000"/>
          </a:xfrm>
          <a:prstGeom prst="rect">
            <a:avLst/>
          </a:prstGeom>
        </p:spPr>
      </p:pic>
      <p:pic>
        <p:nvPicPr>
          <p:cNvPr id="9" name="Obrázek 8" descr="MŠ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3573016"/>
            <a:ext cx="3810000" cy="2857500"/>
          </a:xfrm>
          <a:prstGeom prst="rect">
            <a:avLst/>
          </a:prstGeom>
        </p:spPr>
      </p:pic>
      <p:pic>
        <p:nvPicPr>
          <p:cNvPr id="11" name="Obrázek 10" descr="kor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20072" y="1628800"/>
            <a:ext cx="3333750" cy="30003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ITÁLIE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268760"/>
            <a:ext cx="8884096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Republika. 	</a:t>
            </a:r>
          </a:p>
          <a:p>
            <a:pPr>
              <a:buClr>
                <a:schemeClr val="tx1"/>
              </a:buClr>
              <a:buNone/>
            </a:pPr>
            <a:r>
              <a:rPr lang="cs-CZ" sz="7200" dirty="0" smtClean="0">
                <a:solidFill>
                  <a:schemeClr val="tx1"/>
                </a:solidFill>
              </a:rPr>
              <a:t>				</a:t>
            </a:r>
            <a:endParaRPr lang="cs-CZ" sz="72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Hlavní město </a:t>
            </a:r>
            <a:r>
              <a:rPr lang="cs-CZ" sz="7200" b="1" dirty="0" smtClean="0">
                <a:solidFill>
                  <a:schemeClr val="tx1"/>
                </a:solidFill>
              </a:rPr>
              <a:t>ŘÍM. </a:t>
            </a:r>
          </a:p>
          <a:p>
            <a:pPr>
              <a:buClr>
                <a:schemeClr val="tx1"/>
              </a:buClr>
              <a:buNone/>
            </a:pPr>
            <a:endParaRPr lang="cs-CZ" sz="72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Rozkládá se na Apeninském poloostrově.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72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Součástí jsou ostrovy </a:t>
            </a:r>
            <a:r>
              <a:rPr lang="cs-CZ" sz="7200" b="1" dirty="0" smtClean="0">
                <a:solidFill>
                  <a:schemeClr val="tx1"/>
                </a:solidFill>
              </a:rPr>
              <a:t>SICILIE </a:t>
            </a:r>
            <a:r>
              <a:rPr lang="cs-CZ" sz="7200" dirty="0" smtClean="0">
                <a:solidFill>
                  <a:schemeClr val="tx1"/>
                </a:solidFill>
              </a:rPr>
              <a:t>a</a:t>
            </a:r>
            <a:r>
              <a:rPr lang="cs-CZ" sz="7200" b="1" dirty="0" smtClean="0">
                <a:solidFill>
                  <a:schemeClr val="tx1"/>
                </a:solidFill>
              </a:rPr>
              <a:t> SARDINIE.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72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Moderní průmysl (strojírenská výroba, zpracování ropy).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72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b="1" u="sng" dirty="0" smtClean="0">
                <a:solidFill>
                  <a:schemeClr val="tx1"/>
                </a:solidFill>
              </a:rPr>
              <a:t>Kulturní památky </a:t>
            </a:r>
            <a:r>
              <a:rPr lang="cs-CZ" sz="7200" dirty="0" smtClean="0">
                <a:solidFill>
                  <a:schemeClr val="tx1"/>
                </a:solidFill>
              </a:rPr>
              <a:t>– </a:t>
            </a:r>
            <a:r>
              <a:rPr lang="cs-CZ" sz="7200" b="1" dirty="0" smtClean="0">
                <a:solidFill>
                  <a:schemeClr val="tx1"/>
                </a:solidFill>
              </a:rPr>
              <a:t>Benátky, Florencie, Milán, Turín, Neapol.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72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Nejmenší stát světa (církevní stát) – </a:t>
            </a:r>
            <a:r>
              <a:rPr lang="cs-CZ" sz="7200" b="1" dirty="0" smtClean="0">
                <a:solidFill>
                  <a:schemeClr val="tx1"/>
                </a:solidFill>
              </a:rPr>
              <a:t>VATIKÁN</a:t>
            </a:r>
            <a:r>
              <a:rPr lang="cs-CZ" sz="7200" dirty="0" smtClean="0">
                <a:solidFill>
                  <a:schemeClr val="tx1"/>
                </a:solidFill>
              </a:rPr>
              <a:t> (sídlo papeže). </a:t>
            </a:r>
          </a:p>
          <a:p>
            <a:pPr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      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                 Koloseum                                                                    šikmá věž v Pise		              Benátky – </a:t>
            </a:r>
            <a:r>
              <a:rPr lang="cs-CZ" sz="4800" b="1" dirty="0" err="1" smtClean="0">
                <a:solidFill>
                  <a:srgbClr val="FF0000"/>
                </a:solidFill>
              </a:rPr>
              <a:t>kondoly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7" name="Obrázek 6" descr="ZIT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548680"/>
            <a:ext cx="1114425" cy="1257300"/>
          </a:xfrm>
          <a:prstGeom prst="rect">
            <a:avLst/>
          </a:prstGeom>
        </p:spPr>
      </p:pic>
      <p:pic>
        <p:nvPicPr>
          <p:cNvPr id="10" name="Obrázek 9" descr="MIT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1556792"/>
            <a:ext cx="3048000" cy="2286000"/>
          </a:xfrm>
          <a:prstGeom prst="rect">
            <a:avLst/>
          </a:prstGeom>
        </p:spPr>
      </p:pic>
      <p:pic>
        <p:nvPicPr>
          <p:cNvPr id="12" name="Obrázek 11" descr="koloseu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5445224"/>
            <a:ext cx="1656184" cy="1080120"/>
          </a:xfrm>
          <a:prstGeom prst="rect">
            <a:avLst/>
          </a:prstGeom>
        </p:spPr>
      </p:pic>
      <p:pic>
        <p:nvPicPr>
          <p:cNvPr id="13" name="Obrázek 12" descr="pisa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9912" y="5445224"/>
            <a:ext cx="1584176" cy="1152128"/>
          </a:xfrm>
          <a:prstGeom prst="rect">
            <a:avLst/>
          </a:prstGeom>
        </p:spPr>
      </p:pic>
      <p:pic>
        <p:nvPicPr>
          <p:cNvPr id="14" name="Obrázek 13" descr="gondoly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32240" y="5445224"/>
            <a:ext cx="1905000" cy="12241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    ŘECKO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Republika. </a:t>
            </a:r>
            <a:r>
              <a:rPr lang="cs-CZ" sz="6400" dirty="0" smtClean="0">
                <a:solidFill>
                  <a:srgbClr val="C00000"/>
                </a:solidFill>
              </a:rPr>
              <a:t>						</a:t>
            </a:r>
            <a:r>
              <a:rPr lang="cs-CZ" sz="6400" b="1" dirty="0" smtClean="0">
                <a:solidFill>
                  <a:srgbClr val="FF0000"/>
                </a:solidFill>
              </a:rPr>
              <a:t>Akropolis - Athény</a:t>
            </a:r>
            <a:r>
              <a:rPr lang="cs-CZ" sz="6400" b="1" dirty="0" smtClean="0">
                <a:solidFill>
                  <a:srgbClr val="FF0000"/>
                </a:solidFill>
              </a:rPr>
              <a:t>	</a:t>
            </a:r>
            <a:r>
              <a:rPr lang="cs-CZ" sz="6400" dirty="0" smtClean="0">
                <a:solidFill>
                  <a:srgbClr val="C00000"/>
                </a:solidFill>
              </a:rPr>
              <a:t>				</a:t>
            </a:r>
            <a:endParaRPr lang="cs-CZ" sz="6400" b="1" dirty="0" smtClean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Hlavní město </a:t>
            </a:r>
            <a:r>
              <a:rPr lang="cs-CZ" sz="7200" b="1" dirty="0" smtClean="0">
                <a:solidFill>
                  <a:schemeClr val="tx1"/>
                </a:solidFill>
              </a:rPr>
              <a:t>ATHÉNY. </a:t>
            </a:r>
          </a:p>
          <a:p>
            <a:pPr>
              <a:buClr>
                <a:schemeClr val="tx1"/>
              </a:buClr>
              <a:buNone/>
            </a:pPr>
            <a:endParaRPr lang="cs-CZ" sz="72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Leží v nejjižnější části </a:t>
            </a:r>
            <a:r>
              <a:rPr lang="cs-CZ" sz="7200" b="1" dirty="0" smtClean="0">
                <a:solidFill>
                  <a:schemeClr val="tx1"/>
                </a:solidFill>
              </a:rPr>
              <a:t>Balkánského poloostrova.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72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Největší ostrov </a:t>
            </a:r>
            <a:r>
              <a:rPr lang="cs-CZ" sz="7200" b="1" dirty="0" smtClean="0">
                <a:solidFill>
                  <a:schemeClr val="tx1"/>
                </a:solidFill>
              </a:rPr>
              <a:t>Kréta.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7200" b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Povrch hornatý.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72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dirty="0" smtClean="0">
                <a:solidFill>
                  <a:schemeClr val="tx1"/>
                </a:solidFill>
              </a:rPr>
              <a:t>Architektonické památky. </a:t>
            </a:r>
          </a:p>
          <a:p>
            <a:pPr>
              <a:buClr>
                <a:schemeClr val="tx1"/>
              </a:buClr>
              <a:buNone/>
            </a:pPr>
            <a:endParaRPr lang="cs-CZ" sz="72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7200" b="1" dirty="0" smtClean="0">
                <a:solidFill>
                  <a:schemeClr val="tx1"/>
                </a:solidFill>
              </a:rPr>
              <a:t>1. olympijské hry.</a:t>
            </a:r>
          </a:p>
          <a:p>
            <a:pPr algn="just">
              <a:buNone/>
            </a:pPr>
            <a:r>
              <a:rPr lang="cs-CZ" sz="6400" dirty="0" smtClean="0">
                <a:solidFill>
                  <a:srgbClr val="C00000"/>
                </a:solidFill>
              </a:rPr>
              <a:t>			            </a:t>
            </a:r>
            <a:r>
              <a:rPr lang="cs-CZ" sz="6400" dirty="0" smtClean="0">
                <a:solidFill>
                  <a:srgbClr val="FF0000"/>
                </a:solidFill>
              </a:rPr>
              <a:t> </a:t>
            </a:r>
            <a:r>
              <a:rPr lang="cs-CZ" sz="4800" b="1" dirty="0" err="1" smtClean="0">
                <a:solidFill>
                  <a:srgbClr val="FF0000"/>
                </a:solidFill>
              </a:rPr>
              <a:t>Meteora</a:t>
            </a:r>
            <a:r>
              <a:rPr lang="cs-CZ" sz="4800" b="1" dirty="0" smtClean="0">
                <a:solidFill>
                  <a:srgbClr val="FF0000"/>
                </a:solidFill>
              </a:rPr>
              <a:t> - kláštery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          </a:t>
            </a:r>
            <a:r>
              <a:rPr lang="cs-CZ" sz="4800" b="1" dirty="0" smtClean="0">
                <a:solidFill>
                  <a:srgbClr val="FF0000"/>
                </a:solidFill>
              </a:rPr>
              <a:t>pohoří  Olymp</a:t>
            </a: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6400" b="1" dirty="0"/>
          </a:p>
        </p:txBody>
      </p:sp>
      <p:pic>
        <p:nvPicPr>
          <p:cNvPr id="9" name="Obrázek 8" descr="ZŘ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404664"/>
            <a:ext cx="1537335" cy="1508760"/>
          </a:xfrm>
          <a:prstGeom prst="rect">
            <a:avLst/>
          </a:prstGeom>
        </p:spPr>
      </p:pic>
      <p:pic>
        <p:nvPicPr>
          <p:cNvPr id="11" name="Obrázek 10" descr="MŘ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3717032"/>
            <a:ext cx="3810000" cy="2857500"/>
          </a:xfrm>
          <a:prstGeom prst="rect">
            <a:avLst/>
          </a:prstGeom>
        </p:spPr>
      </p:pic>
      <p:pic>
        <p:nvPicPr>
          <p:cNvPr id="15" name="Obrázek 14" descr="akropo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1628800"/>
            <a:ext cx="1905000" cy="1428750"/>
          </a:xfrm>
          <a:prstGeom prst="rect">
            <a:avLst/>
          </a:prstGeom>
        </p:spPr>
      </p:pic>
      <p:pic>
        <p:nvPicPr>
          <p:cNvPr id="16" name="Obrázek 15" descr="olymp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1560" y="5517232"/>
            <a:ext cx="1656184" cy="1202432"/>
          </a:xfrm>
          <a:prstGeom prst="rect">
            <a:avLst/>
          </a:prstGeom>
        </p:spPr>
      </p:pic>
      <p:pic>
        <p:nvPicPr>
          <p:cNvPr id="17" name="Obrázek 16" descr="meteor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627784" y="5229200"/>
            <a:ext cx="1950720" cy="1463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VYBARVI VLAJKY </a:t>
            </a:r>
            <a:r>
              <a:rPr lang="cs-CZ" smtClean="0">
                <a:solidFill>
                  <a:srgbClr val="00B050"/>
                </a:solidFill>
              </a:rPr>
              <a:t>STÁTŮ JIŽNÍ </a:t>
            </a:r>
            <a:r>
              <a:rPr lang="cs-CZ" dirty="0" smtClean="0">
                <a:solidFill>
                  <a:srgbClr val="00B050"/>
                </a:solidFill>
              </a:rPr>
              <a:t>EVROPY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			   Portugalsko 			Itálie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r>
              <a:rPr lang="cs-CZ" sz="2000" dirty="0" smtClean="0"/>
              <a:t>			    </a:t>
            </a:r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r>
              <a:rPr lang="cs-CZ" sz="2000" dirty="0" smtClean="0"/>
              <a:t>			Španělsko 			Řecko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</a:t>
            </a:r>
          </a:p>
          <a:p>
            <a:pPr>
              <a:buNone/>
            </a:pPr>
            <a:r>
              <a:rPr lang="cs-CZ" sz="2000" dirty="0" smtClean="0"/>
              <a:t>  </a:t>
            </a:r>
          </a:p>
        </p:txBody>
      </p:sp>
      <p:pic>
        <p:nvPicPr>
          <p:cNvPr id="12" name="Obrázek 11" descr="portugalsko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1628800"/>
            <a:ext cx="2952328" cy="2160240"/>
          </a:xfrm>
          <a:prstGeom prst="rect">
            <a:avLst/>
          </a:prstGeom>
        </p:spPr>
      </p:pic>
      <p:pic>
        <p:nvPicPr>
          <p:cNvPr id="15" name="Obrázek 14" descr="řecko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4653136"/>
            <a:ext cx="3188970" cy="1999109"/>
          </a:xfrm>
          <a:prstGeom prst="rect">
            <a:avLst/>
          </a:prstGeom>
        </p:spPr>
      </p:pic>
      <p:pic>
        <p:nvPicPr>
          <p:cNvPr id="16" name="Obrázek 15" descr="italie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1628800"/>
            <a:ext cx="3188571" cy="2142858"/>
          </a:xfrm>
          <a:prstGeom prst="rect">
            <a:avLst/>
          </a:prstGeom>
        </p:spPr>
      </p:pic>
      <p:pic>
        <p:nvPicPr>
          <p:cNvPr id="17" name="Obrázek 16" descr="španělsk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4653136"/>
            <a:ext cx="2880320" cy="201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1772816"/>
            <a:ext cx="8686800" cy="489654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1"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					</a:t>
            </a:r>
          </a:p>
          <a:p>
            <a:pPr lvl="1"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				TAJENKA: M O Ř E P L A V C I</a:t>
            </a:r>
            <a:endParaRPr lang="cs-CZ" sz="1600" b="1" dirty="0">
              <a:solidFill>
                <a:srgbClr val="FF0000"/>
              </a:solidFill>
            </a:endParaRPr>
          </a:p>
        </p:txBody>
      </p:sp>
      <p:pic>
        <p:nvPicPr>
          <p:cNvPr id="8" name="Picture 2" descr="C:\Documents and Settings\Monika Nováková\Dokumenty\Moje naskenované obrázky\2012-05 (V)\skenovat0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124744"/>
            <a:ext cx="8136904" cy="4320480"/>
          </a:xfrm>
          <a:prstGeom prst="rect">
            <a:avLst/>
          </a:prstGeom>
          <a:noFill/>
        </p:spPr>
      </p:pic>
      <p:pic>
        <p:nvPicPr>
          <p:cNvPr id="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4211960" y="566124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54461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První novodobé olympijské hry se konaly v Řecku. Symbolem jsou olympijské kruhy. Vybarvi je správně. </a:t>
            </a: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				SPRÁVNĚ:       </a:t>
            </a: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        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algn="just">
              <a:buNone/>
            </a:pPr>
            <a:endParaRPr lang="cs-CZ" sz="2000" b="1" dirty="0">
              <a:solidFill>
                <a:srgbClr val="7030A0"/>
              </a:solidFill>
            </a:endParaRPr>
          </a:p>
        </p:txBody>
      </p:sp>
      <p:pic>
        <p:nvPicPr>
          <p:cNvPr id="7" name="Obrázek 6" descr="O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772816"/>
            <a:ext cx="5962650" cy="3067050"/>
          </a:xfrm>
          <a:prstGeom prst="rect">
            <a:avLst/>
          </a:prstGeom>
        </p:spPr>
      </p:pic>
      <p:pic>
        <p:nvPicPr>
          <p:cNvPr id="8" name="Obrázek 7" descr="kruh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5157192"/>
            <a:ext cx="1666875" cy="12525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3312367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3"/>
              </a:rPr>
              <a:t>http://media0.jex.cz/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3"/>
              </a:rPr>
              <a:t>images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3"/>
              </a:rPr>
              <a:t>/media0:4b326784b5c8d.png/Ji%C5%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3"/>
              </a:rPr>
              <a:t>BEn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3"/>
              </a:rPr>
              <a:t>%C3%AD%20evropa.png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3"/>
              </a:rPr>
              <a:t>http://media0.jex.cz/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3"/>
              </a:rPr>
              <a:t>images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3"/>
              </a:rPr>
              <a:t>/media0:4b326784b5c8d.png/Ji%C5%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3"/>
              </a:rPr>
              <a:t>BEn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3"/>
              </a:rPr>
              <a:t>%C3%AD%20evropa.png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/>
              <a:t>LIUZZO, David. </a:t>
            </a:r>
            <a:r>
              <a:rPr lang="cs-CZ" sz="4400" i="1" dirty="0" err="1" smtClean="0"/>
              <a:t>Wikipedia.cz</a:t>
            </a:r>
            <a:r>
              <a:rPr lang="cs-CZ" sz="4400" dirty="0" smtClean="0"/>
              <a:t> [online]. [cit. 18.9.2012]. Dostupný na WWW: </a:t>
            </a:r>
            <a:r>
              <a:rPr lang="cs-CZ" sz="4400" dirty="0" smtClean="0">
                <a:hlinkClick r:id="rId4"/>
              </a:rPr>
              <a:t>http</a:t>
            </a:r>
            <a:r>
              <a:rPr lang="cs-CZ" sz="4400" dirty="0" smtClean="0">
                <a:hlinkClick r:id="rId4"/>
              </a:rPr>
              <a:t>://</a:t>
            </a:r>
            <a:r>
              <a:rPr lang="cs-CZ" sz="4400" dirty="0" smtClean="0">
                <a:hlinkClick r:id="rId4"/>
              </a:rPr>
              <a:t>cs.wikipedia.org/wiki/Soubor:EU_location_POR.png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.</a:t>
            </a: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/>
              <a:t>LIUZZO, David. </a:t>
            </a:r>
            <a:r>
              <a:rPr lang="cs-CZ" sz="4400" i="1" dirty="0" err="1" smtClean="0"/>
              <a:t>Wikipedia.cz</a:t>
            </a:r>
            <a:r>
              <a:rPr lang="cs-CZ" sz="4400" dirty="0" smtClean="0"/>
              <a:t> [online]. [cit. 18.9.2012]. Dostupný na WWW: </a:t>
            </a:r>
            <a:r>
              <a:rPr lang="cs-CZ" sz="4400" dirty="0" smtClean="0">
                <a:hlinkClick r:id="rId5"/>
              </a:rPr>
              <a:t>http</a:t>
            </a:r>
            <a:r>
              <a:rPr lang="cs-CZ" sz="4400" dirty="0" smtClean="0">
                <a:hlinkClick r:id="rId5"/>
              </a:rPr>
              <a:t>://</a:t>
            </a:r>
            <a:r>
              <a:rPr lang="cs-CZ" sz="4400" dirty="0" smtClean="0">
                <a:hlinkClick r:id="rId5"/>
              </a:rPr>
              <a:t>cs.wikipedia.org/wiki/Soubor:EU_location_ITA.png</a:t>
            </a:r>
            <a:endParaRPr lang="cs-CZ" sz="4400" dirty="0" smtClean="0"/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/>
              <a:t>LIUZZO, David. </a:t>
            </a:r>
            <a:r>
              <a:rPr lang="cs-CZ" sz="4400" i="1" dirty="0" err="1" smtClean="0"/>
              <a:t>Wikipedia.cz</a:t>
            </a:r>
            <a:r>
              <a:rPr lang="cs-CZ" sz="4400" dirty="0" smtClean="0"/>
              <a:t> [online]. [cit. 18.9.2012]. Dostupný na WWW: </a:t>
            </a:r>
            <a:r>
              <a:rPr lang="cs-CZ" sz="4400" dirty="0" smtClean="0">
                <a:hlinkClick r:id="rId6"/>
              </a:rPr>
              <a:t>http</a:t>
            </a:r>
            <a:r>
              <a:rPr lang="cs-CZ" sz="4400" dirty="0" smtClean="0">
                <a:hlinkClick r:id="rId6"/>
              </a:rPr>
              <a:t>://</a:t>
            </a:r>
            <a:r>
              <a:rPr lang="cs-CZ" sz="4400" dirty="0" smtClean="0">
                <a:hlinkClick r:id="rId6"/>
              </a:rPr>
              <a:t>cs.wikipedia.org/wiki/Soubor:EU_location_ESP.png</a:t>
            </a:r>
            <a:endParaRPr lang="cs-CZ" sz="4400" dirty="0" smtClean="0"/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/>
              <a:t>LIUZZO, David. </a:t>
            </a:r>
            <a:r>
              <a:rPr lang="cs-CZ" sz="4400" i="1" dirty="0" err="1" smtClean="0"/>
              <a:t>Wikipedia.cz</a:t>
            </a:r>
            <a:r>
              <a:rPr lang="cs-CZ" sz="4400" dirty="0" smtClean="0"/>
              <a:t> [online]. [cit. 18.9.2012]. Dostupný na WWW: </a:t>
            </a:r>
            <a:r>
              <a:rPr lang="cs-CZ" sz="4400" dirty="0" smtClean="0">
                <a:hlinkClick r:id="rId7"/>
              </a:rPr>
              <a:t>http</a:t>
            </a:r>
            <a:r>
              <a:rPr lang="cs-CZ" sz="4400" dirty="0" smtClean="0">
                <a:hlinkClick r:id="rId7"/>
              </a:rPr>
              <a:t>://</a:t>
            </a:r>
            <a:r>
              <a:rPr lang="cs-CZ" sz="4400" dirty="0" smtClean="0">
                <a:hlinkClick r:id="rId7"/>
              </a:rPr>
              <a:t>cs.wikipedia.org/wiki/Soubor:EU_location_GRE.png</a:t>
            </a:r>
            <a:endParaRPr lang="cs-CZ" sz="4400" dirty="0" smtClean="0"/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8"/>
              </a:rPr>
              <a:t>http://www.algarve2u.com/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8"/>
              </a:rPr>
              <a:t>wp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8"/>
              </a:rPr>
              <a:t>-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8"/>
              </a:rPr>
              <a:t>content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8"/>
              </a:rPr>
              <a:t>uploads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8"/>
              </a:rPr>
              <a:t>/algarve1.jpg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9"/>
              </a:rPr>
              <a:t>http://media.televize.cz/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9"/>
              </a:rPr>
              <a:t>article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9"/>
              </a:rPr>
              <a:t>/x3ef06h0a9ll.jpg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10"/>
              </a:rPr>
              <a:t>http://www.2zszdar.cz/divy/Obr06_A/koloseum.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10"/>
              </a:rPr>
              <a:t>jpg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11"/>
              </a:rPr>
              <a:t>http://www.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11"/>
              </a:rPr>
              <a:t>ckvalaska.cz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11"/>
              </a:rPr>
              <a:t>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11"/>
              </a:rPr>
              <a:t>wp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11"/>
              </a:rPr>
              <a:t>-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11"/>
              </a:rPr>
              <a:t>content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11"/>
              </a:rPr>
              <a:t>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11"/>
              </a:rPr>
              <a:t>uploads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11"/>
              </a:rPr>
              <a:t>/2011/04/pisa1.jpg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12"/>
              </a:rPr>
              <a:t>http://www.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12"/>
              </a:rPr>
              <a:t>benatky.biz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12"/>
              </a:rPr>
              <a:t>/obr/gondoly.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12"/>
              </a:rPr>
              <a:t>jpg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13"/>
              </a:rPr>
              <a:t>http://upload.wikimedia.org/wikipedia/commons/thumb/c/c4/Mount_Olympus.jpg/400px-Mount_Olympus.jpg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14"/>
              </a:rPr>
              <a:t>http://images.fanpop.com/images/image_uploads/Meteora-greece-585495_1024_768.jpg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15"/>
              </a:rPr>
              <a:t>http://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15"/>
              </a:rPr>
              <a:t>recko.nacesty.net/atheny/akropole.jpg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16"/>
              </a:rPr>
              <a:t>www.office.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16"/>
              </a:rPr>
              <a:t>microsoft.com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smtClean="0">
                <a:latin typeface="Arial" pitchFamily="34" charset="0"/>
                <a:cs typeface="Arial" pitchFamily="34" charset="0"/>
              </a:rPr>
              <a:t>KORTUS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, F., TEPLÝ, F.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Evropa: pracovní sešit.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1. vydání. Praha: Nakladatelství Parta, 2007. ISBN: 978-80-7320-104-3. 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691680" y="5661248"/>
            <a:ext cx="5976938" cy="77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787</TotalTime>
  <Words>431</Words>
  <Application>Microsoft Office PowerPoint</Application>
  <PresentationFormat>Předvádění na obrazovce (4:3)</PresentationFormat>
  <Paragraphs>276</Paragraphs>
  <Slides>13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Z E M Ě P I S </vt:lpstr>
      <vt:lpstr>Popis prezentace </vt:lpstr>
      <vt:lpstr>jižní evropa</vt:lpstr>
      <vt:lpstr>Státy JIŽNÍ evropy  </vt:lpstr>
      <vt:lpstr>VLAJKY STÁTŮ JIŽNÍ EVROPY</vt:lpstr>
      <vt:lpstr>    PORTUGALSKO</vt:lpstr>
      <vt:lpstr>    ŠpaněLSKO</vt:lpstr>
      <vt:lpstr>    ITÁLIE</vt:lpstr>
      <vt:lpstr>    ŘECKO</vt:lpstr>
      <vt:lpstr>VYBARVI VLAJKY STÁTŮ JIŽNÍ EVROPY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Dum</cp:lastModifiedBy>
  <cp:revision>101</cp:revision>
  <dcterms:modified xsi:type="dcterms:W3CDTF">2012-09-18T08:52:07Z</dcterms:modified>
</cp:coreProperties>
</file>