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63" r:id="rId4"/>
    <p:sldId id="266" r:id="rId5"/>
    <p:sldId id="259" r:id="rId6"/>
    <p:sldId id="265" r:id="rId7"/>
    <p:sldId id="267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660"/>
  </p:normalViewPr>
  <p:slideViewPr>
    <p:cSldViewPr>
      <p:cViewPr varScale="1">
        <p:scale>
          <a:sx n="69" d="100"/>
          <a:sy n="69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42AA49-7E73-460F-9AFA-063DD5BCAC49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5E3471-B300-4323-A9AA-76E856590B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19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E3471-B300-4323-A9AA-76E856590B7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Documents%20and%20Settings\Monika%20Nov&#225;kov&#225;\Dokumenty\Hudba\Statni%20hymny%20clenskych%20statu%20Evropske%20unie%20-%20Hymna%20Evropske%20unie.mp3" TargetMode="Externa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3.png"/><Relationship Id="rId5" Type="http://schemas.openxmlformats.org/officeDocument/2006/relationships/image" Target="../media/image12.emf"/><Relationship Id="rId4" Type="http://schemas.openxmlformats.org/officeDocument/2006/relationships/package" Target="../embeddings/Dokument_aplikace_Microsoft_Word1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cnews.cz/image/gallery/2007-03-29-16-58-02-1-eu_flag.jpg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lidovky.cz/05/111/lngal/HLMecc90_euro.jpg" TargetMode="External"/><Relationship Id="rId5" Type="http://schemas.openxmlformats.org/officeDocument/2006/relationships/hyperlink" Target="http://www.investicni-prilezitost.cz/fotky12701/fotos/_vyr_5euro.png" TargetMode="External"/><Relationship Id="rId4" Type="http://schemas.openxmlformats.org/officeDocument/2006/relationships/hyperlink" Target="http://cs.wikipedia.org/wiki/Soubor:NATO_flag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VY_52_INOVACE_32_02_Evropská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unie a NATO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18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snímek – Evropská unie (EU), Evropská hymna- poslech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snímek – NATO – Severoatlantický pakt   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5. snímek – praktický úkol (vlajka EU a NATO, hodina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)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6. snímek – cvičení (tabulka, slepá mapka)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7. snímek – cvičení (křížovka)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r>
              <a:rPr lang="cs-CZ" sz="1800" dirty="0" smtClean="0"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Evropská unie 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00B0F0"/>
                </a:solidFill>
              </a:rPr>
              <a:t>Evropská unie (EU) </a:t>
            </a:r>
            <a:r>
              <a:rPr lang="cs-CZ" sz="2000" dirty="0" smtClean="0">
                <a:solidFill>
                  <a:schemeClr val="tx1"/>
                </a:solidFill>
              </a:rPr>
              <a:t>je společenství 27 států Evropy.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Společně řeší problémy evropského významu, a to hospodářské, ekonomické,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sociální, zahraničně-politické a bezpečnostní.</a:t>
            </a:r>
          </a:p>
          <a:p>
            <a:pPr>
              <a:buNone/>
            </a:pPr>
            <a:r>
              <a:rPr lang="cs-CZ" sz="2000" dirty="0" smtClean="0"/>
              <a:t>  		</a:t>
            </a:r>
            <a:endParaRPr lang="cs-CZ" sz="2000" b="1" dirty="0" smtClean="0"/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			VLAJKA EU – EVROPSKÁ HYMNA „ÓDA NA RADOST“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						</a:t>
            </a: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Vrcholný orgán EU je </a:t>
            </a:r>
            <a:r>
              <a:rPr lang="cs-CZ" sz="2000" b="1" dirty="0" smtClean="0">
                <a:solidFill>
                  <a:srgbClr val="00B0F0"/>
                </a:solidFill>
              </a:rPr>
              <a:t>EVROPSKÁ RADA.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Plnění úkolů  sledují a řídí  </a:t>
            </a:r>
            <a:r>
              <a:rPr lang="cs-CZ" sz="2000" dirty="0" smtClean="0">
                <a:solidFill>
                  <a:schemeClr val="tx1"/>
                </a:solidFill>
                <a:sym typeface="Wingdings"/>
              </a:rPr>
              <a:t>      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  <a:sym typeface="Wingdings"/>
              </a:rPr>
              <a:t>				</a:t>
            </a:r>
            <a:r>
              <a:rPr lang="cs-CZ" sz="2000" b="1" dirty="0" smtClean="0">
                <a:solidFill>
                  <a:srgbClr val="0070C0"/>
                </a:solidFill>
                <a:sym typeface="Wingdings"/>
              </a:rPr>
              <a:t>EVROPSKÝ PARLAMENT (v Bruselu)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  <a:sym typeface="Wingdings"/>
              </a:rPr>
              <a:t>				RADA EU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  <a:sym typeface="Wingdings"/>
              </a:rPr>
              <a:t>				EVROPSKÁ KOMISE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  <a:sym typeface="Wingdings"/>
              </a:rPr>
              <a:t>				EVROPSKÝ SOUDNÍ DVŮR      </a:t>
            </a:r>
            <a:r>
              <a:rPr lang="cs-CZ" sz="2000" dirty="0" smtClean="0">
                <a:solidFill>
                  <a:srgbClr val="FF0000"/>
                </a:solidFill>
                <a:sym typeface="Wingdings"/>
              </a:rPr>
              <a:t>	</a:t>
            </a: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dirty="0" smtClean="0"/>
              <a:t>			</a:t>
            </a:r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Obrázek 3" descr="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2420888"/>
            <a:ext cx="1879092" cy="1275588"/>
          </a:xfrm>
          <a:prstGeom prst="rect">
            <a:avLst/>
          </a:prstGeom>
        </p:spPr>
      </p:pic>
      <p:pic>
        <p:nvPicPr>
          <p:cNvPr id="5" name="Statni hymny clenskych statu Evropske unie - Hymna Evropske uni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724128" y="3212976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2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NATO – severoatlantický pakt 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Euroatlantický mezinárodní vojenský pakt. </a:t>
            </a: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Byl založen 4. dubna 1949 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podpisem Severoatlantické smlouvy. Aliance sídlí v Bruselu v Belgii.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Organizace, která sdružuje také evropské státy.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Ochraňuje členské státy a zajišťuje jejich bezpečnost. </a:t>
            </a:r>
          </a:p>
          <a:p>
            <a:pPr>
              <a:buNone/>
            </a:pPr>
            <a:r>
              <a:rPr lang="cs-CZ" sz="2000" dirty="0" smtClean="0"/>
              <a:t>								</a:t>
            </a:r>
          </a:p>
          <a:p>
            <a:pPr>
              <a:buNone/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								VLAJKA NATO</a:t>
            </a:r>
          </a:p>
          <a:p>
            <a:pPr algn="just">
              <a:buNone/>
            </a:pPr>
            <a:r>
              <a:rPr lang="cs-CZ" sz="2800" b="1" dirty="0" smtClean="0"/>
              <a:t>  </a:t>
            </a:r>
          </a:p>
          <a:p>
            <a:pPr algn="just">
              <a:buNone/>
            </a:pPr>
            <a:endParaRPr lang="cs-CZ" sz="2800" b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nat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4221088"/>
            <a:ext cx="1524000" cy="1143000"/>
          </a:xfrm>
          <a:prstGeom prst="rect">
            <a:avLst/>
          </a:prstGeom>
        </p:spPr>
      </p:pic>
      <p:pic>
        <p:nvPicPr>
          <p:cNvPr id="10" name="Obrázek 9" descr="skenovat0003.t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51720" y="3140968"/>
            <a:ext cx="2770632" cy="3481578"/>
          </a:xfrm>
          <a:prstGeom prst="rect">
            <a:avLst/>
          </a:prstGeom>
          <a:ln>
            <a:solidFill>
              <a:schemeClr val="tx1">
                <a:alpha val="9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PRAKTICKÝ ÚKOL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cs-CZ" sz="2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Vybarvi vlajku Evropské unie a NATO.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</a:t>
            </a: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algn="ctr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4" name="Veselý obličej 13"/>
          <p:cNvSpPr/>
          <p:nvPr/>
        </p:nvSpPr>
        <p:spPr>
          <a:xfrm>
            <a:off x="6660232" y="476672"/>
            <a:ext cx="792088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skenovat0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564904"/>
            <a:ext cx="7667244" cy="2523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88337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Vybarvi státy, které jsou členy Evropské unie. </a:t>
            </a:r>
          </a:p>
          <a:p>
            <a:pPr algn="ctr">
              <a:buNone/>
            </a:pPr>
            <a:endParaRPr lang="cs-CZ" sz="1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 descr="skenovat00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772816"/>
            <a:ext cx="3717032" cy="3960440"/>
          </a:xfrm>
          <a:prstGeom prst="rect">
            <a:avLst/>
          </a:prstGeom>
        </p:spPr>
      </p:pic>
      <p:pic>
        <p:nvPicPr>
          <p:cNvPr id="7" name="Obrázek 6" descr="skenovat000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1772816"/>
            <a:ext cx="3973068" cy="3986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4883373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8000" dirty="0" smtClean="0">
                <a:latin typeface="Arial" pitchFamily="34" charset="0"/>
                <a:cs typeface="Arial" pitchFamily="34" charset="0"/>
              </a:rPr>
              <a:t>Jak se nazývá </a:t>
            </a:r>
            <a:r>
              <a:rPr lang="cs-CZ" sz="80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společná měna </a:t>
            </a:r>
            <a:r>
              <a:rPr lang="cs-CZ" sz="8000" dirty="0" smtClean="0">
                <a:latin typeface="Arial" pitchFamily="34" charset="0"/>
                <a:cs typeface="Arial" pitchFamily="34" charset="0"/>
              </a:rPr>
              <a:t>některých států Evropské unie?</a:t>
            </a: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1. Který stát patří do EU? 	Ekvádor - Estonsko </a:t>
            </a: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2. Který stát patří do EU? 	Bulharsko - Kuba </a:t>
            </a: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3. Který stát patří do EU? 	Irsko - Island </a:t>
            </a: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4. Který stát patří do EU? 	</a:t>
            </a:r>
            <a:r>
              <a:rPr lang="cs-CZ" sz="6200" b="1" dirty="0" err="1" smtClean="0">
                <a:latin typeface="Arial" pitchFamily="34" charset="0"/>
                <a:cs typeface="Arial" pitchFamily="34" charset="0"/>
              </a:rPr>
              <a:t>Pakistán</a:t>
            </a: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 - Polsko  			</a:t>
            </a: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6200" b="1" dirty="0" smtClean="0">
                <a:latin typeface="Arial" pitchFamily="34" charset="0"/>
                <a:cs typeface="Arial" pitchFamily="34" charset="0"/>
              </a:rPr>
              <a:t>						</a:t>
            </a:r>
          </a:p>
          <a:p>
            <a:pPr>
              <a:buNone/>
            </a:pPr>
            <a:r>
              <a:rPr lang="cs-CZ" sz="6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							TAJENKA – E U R O </a:t>
            </a: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62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62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188640"/>
            <a:ext cx="792088" cy="792088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7346" name="Object 2"/>
          <p:cNvGraphicFramePr>
            <a:graphicFrameLocks noChangeAspect="1"/>
          </p:cNvGraphicFramePr>
          <p:nvPr/>
        </p:nvGraphicFramePr>
        <p:xfrm>
          <a:off x="899592" y="1772816"/>
          <a:ext cx="7416824" cy="24482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49" name="Dokument" r:id="rId4" imgW="5921556" imgH="1102599" progId="Word.Document.12">
                  <p:embed/>
                </p:oleObj>
              </mc:Choice>
              <mc:Fallback>
                <p:oleObj name="Dokument" r:id="rId4" imgW="5921556" imgH="1102599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1772816"/>
                        <a:ext cx="7416824" cy="244827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Obrázek 6" descr="eur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96136" y="4365104"/>
            <a:ext cx="919163" cy="923925"/>
          </a:xfrm>
          <a:prstGeom prst="rect">
            <a:avLst/>
          </a:prstGeom>
        </p:spPr>
      </p:pic>
      <p:pic>
        <p:nvPicPr>
          <p:cNvPr id="8" name="Obrázek 7" descr="1euro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020272" y="3645024"/>
            <a:ext cx="947738" cy="952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pcnews.cz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/image/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gallery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/2007-03-29-16-58-02-1-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eu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3"/>
              </a:rPr>
              <a:t>_flag.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3"/>
              </a:rPr>
              <a:t>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4"/>
              </a:rPr>
              <a:t>http://cs.wikipedia.org/wiki/Soubor:NATO_flag.svg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investicni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prilezitost.cz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/fotky12701/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fotos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/_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5"/>
              </a:rPr>
              <a:t>vyr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5"/>
              </a:rPr>
              <a:t>_5euro.png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  <a:hlinkClick r:id="rId6"/>
              </a:rPr>
              <a:t>http://i.lidovky.cz/05/111/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6"/>
              </a:rPr>
              <a:t>lngal</a:t>
            </a:r>
            <a:r>
              <a:rPr lang="cs-CZ" sz="4800" dirty="0" smtClean="0">
                <a:latin typeface="Arial" pitchFamily="34" charset="0"/>
                <a:cs typeface="Arial" pitchFamily="34" charset="0"/>
                <a:hlinkClick r:id="rId6"/>
              </a:rPr>
              <a:t>/HLMecc90_euro.</a:t>
            </a:r>
            <a:r>
              <a:rPr lang="cs-CZ" sz="4800" dirty="0" err="1" smtClean="0">
                <a:latin typeface="Arial" pitchFamily="34" charset="0"/>
                <a:cs typeface="Arial" pitchFamily="34" charset="0"/>
                <a:hlinkClick r:id="rId6"/>
              </a:rPr>
              <a:t>jpg</a:t>
            </a: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4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4800" dirty="0" smtClean="0">
                <a:latin typeface="Arial" pitchFamily="34" charset="0"/>
                <a:cs typeface="Arial" pitchFamily="34" charset="0"/>
              </a:rPr>
              <a:t>KORTUS, F., TEPLÝ, F. </a:t>
            </a:r>
            <a:r>
              <a:rPr lang="cs-CZ" sz="4800" i="1" dirty="0" smtClean="0">
                <a:latin typeface="Arial" pitchFamily="34" charset="0"/>
                <a:cs typeface="Arial" pitchFamily="34" charset="0"/>
              </a:rPr>
              <a:t>Evropa: pracovní sešit. 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1. vydání. Praha: Nakladatelství Parta, 2007. ISBN: 978-80-7320-104-3.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4581128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468</TotalTime>
  <Words>252</Words>
  <Application>Microsoft Office PowerPoint</Application>
  <PresentationFormat>Předvádění na obrazovce (4:3)</PresentationFormat>
  <Paragraphs>101</Paragraphs>
  <Slides>8</Slides>
  <Notes>1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Evropská unie </vt:lpstr>
      <vt:lpstr>NATO – severoatlantický pakt </vt:lpstr>
      <vt:lpstr>PRAKTICKÝ ÚKOL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64</cp:revision>
  <dcterms:modified xsi:type="dcterms:W3CDTF">2012-09-18T06:08:04Z</dcterms:modified>
</cp:coreProperties>
</file>