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67" r:id="rId5"/>
    <p:sldId id="268" r:id="rId6"/>
    <p:sldId id="274" r:id="rId7"/>
    <p:sldId id="275" r:id="rId8"/>
    <p:sldId id="277" r:id="rId9"/>
    <p:sldId id="278" r:id="rId10"/>
    <p:sldId id="280" r:id="rId11"/>
    <p:sldId id="281" r:id="rId12"/>
    <p:sldId id="282" r:id="rId13"/>
    <p:sldId id="279" r:id="rId14"/>
    <p:sldId id="265" r:id="rId15"/>
    <p:sldId id="270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43" autoAdjust="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emf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Dokument_aplikace_Microsoft_Word1.docx"/><Relationship Id="rId5" Type="http://schemas.openxmlformats.org/officeDocument/2006/relationships/oleObject" Target="../embeddings/oleObject1.bin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5/Lesser_Coat_of_Arms_of_Ukraine.svg/144px-Lesser_Coat_of_Arms_of_Ukraine.svg.png" TargetMode="External"/><Relationship Id="rId13" Type="http://schemas.openxmlformats.org/officeDocument/2006/relationships/hyperlink" Target="http://cs.wikipedia.org/wiki/Soubor:EU_location_LIT.png" TargetMode="External"/><Relationship Id="rId18" Type="http://schemas.openxmlformats.org/officeDocument/2006/relationships/hyperlink" Target="http://cs.wikipedia.org/wiki/Soubor:Russian_Federation_(orthographic_projection).svg" TargetMode="External"/><Relationship Id="rId3" Type="http://schemas.openxmlformats.org/officeDocument/2006/relationships/hyperlink" Target="http://0.tqn.com/d/goeasteurope/1/0/Z/L/-/-/EasternEuropeMap.jpg" TargetMode="External"/><Relationship Id="rId7" Type="http://schemas.openxmlformats.org/officeDocument/2006/relationships/hyperlink" Target="http://upload.wikimedia.org/wikipedia/commons/thumb/f/ff/Coat_of_Arms_of_Latvia.svg/220px-Coat_of_Arms_of_Latvia.svg.png" TargetMode="External"/><Relationship Id="rId12" Type="http://schemas.openxmlformats.org/officeDocument/2006/relationships/hyperlink" Target="http://cs.wikipedia.org/wiki/Soubor:EU_location_EST.png" TargetMode="External"/><Relationship Id="rId17" Type="http://schemas.openxmlformats.org/officeDocument/2006/relationships/hyperlink" Target="http://cs.wikipedia.org/wiki/Soubor:Europe_location_MDA.png" TargetMode="External"/><Relationship Id="rId2" Type="http://schemas.openxmlformats.org/officeDocument/2006/relationships/image" Target="../media/image3.jpeg"/><Relationship Id="rId16" Type="http://schemas.openxmlformats.org/officeDocument/2006/relationships/hyperlink" Target="http://cs.wikipedia.org/wiki/Soubor:Europe_location_BL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lesaty.welbloud.cz/_media/cesty/pobalti_2006/znak-litva.png?cache=cache" TargetMode="External"/><Relationship Id="rId11" Type="http://schemas.openxmlformats.org/officeDocument/2006/relationships/hyperlink" Target="http://upload.wikimedia.org/wikipedia/commons/thumb/f/f2/Coat_of_Arms_of_the_Russian_Federation.svg/220px-Coat_of_Arms_of_the_Russian_Federation.svg.png" TargetMode="External"/><Relationship Id="rId5" Type="http://schemas.openxmlformats.org/officeDocument/2006/relationships/hyperlink" Target="http://upload.wikimedia.org/wikipedia/commons/thumb/2/2b/Coat_of_arms_of_Estonia.svg/220px-Coat_of_arms_of_Estonia.svg.png" TargetMode="External"/><Relationship Id="rId15" Type="http://schemas.openxmlformats.org/officeDocument/2006/relationships/hyperlink" Target="http://cs.wikipedia.org/wiki/Soubor:Europe_location_UKR.png" TargetMode="External"/><Relationship Id="rId10" Type="http://schemas.openxmlformats.org/officeDocument/2006/relationships/hyperlink" Target="http://moldavsko.net/obrazky/moldavsko.gif" TargetMode="External"/><Relationship Id="rId19" Type="http://schemas.openxmlformats.org/officeDocument/2006/relationships/image" Target="../media/image4.png"/><Relationship Id="rId4" Type="http://schemas.openxmlformats.org/officeDocument/2006/relationships/hyperlink" Target="http://cs.wikipedia.org/wiki/V%C3%BDchodn%C3%AD_Evropa" TargetMode="External"/><Relationship Id="rId9" Type="http://schemas.openxmlformats.org/officeDocument/2006/relationships/hyperlink" Target="http://upload.wikimedia.org/wikipedia/commons/2/26/Belarus_Coat_of_Arms,_1991.png" TargetMode="External"/><Relationship Id="rId14" Type="http://schemas.openxmlformats.org/officeDocument/2006/relationships/hyperlink" Target="http://cs.wikipedia.org/wiki/Soubor:EU_location_LA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VY_52_INOVACE_30_02_státy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východní Evropy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3. snímek – východní Evropa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4. snímek – státy východní Evropy  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5. snímek – vlajky států východní Evropy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6. snímek – Estonsko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7. snímek – Lotyšsko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8. snímek – Litva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9. snímek – Bělorusko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10. snímek – Moldavsko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11. snímek – Ukrajina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12. snímek – Rusko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13. snímek – cvičení (doplňování vět podle atlasu)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14. snímek – cvičení (práce s atlasem)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15. snímek – cvičení (rébus)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16. snímek – seznam informačních zdrojů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východní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evropa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Státy východní Evropy zabírají polovinu rozlohy Evropy.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Státy: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Estonsko, Litva, Lotyšsko (pobaltské státy), Ukrajina, Bělorusko, Moldavsko a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největší stát Rusko.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Největší nížina je Východoevropská rovina.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Největší řeka Evropy je VOLHA. </a:t>
            </a:r>
          </a:p>
          <a:p>
            <a:pPr algn="just"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Řeky: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Dněpr, Don,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Kama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Prut, Čudské jezero. </a:t>
            </a:r>
          </a:p>
          <a:p>
            <a:pPr algn="just"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Pohoří: URAL. </a:t>
            </a:r>
          </a:p>
          <a:p>
            <a:pPr algn="just"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Převládá vnitrozemské podnebí. </a:t>
            </a:r>
          </a:p>
          <a:p>
            <a:pPr algn="just"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Ukrajina, Rusko: nerostné bohatství uhlí, ropy, zemního plynu, železné rudy.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Doprava železniční.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Oblast obývají Slované.</a:t>
            </a:r>
            <a:r>
              <a:rPr lang="cs-CZ" sz="2000" b="1" dirty="0" smtClean="0">
                <a:solidFill>
                  <a:schemeClr val="tx1"/>
                </a:solidFill>
              </a:rPr>
              <a:t>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Státy VÝCHODNÍ </a:t>
            </a:r>
            <a:r>
              <a:rPr lang="cs-CZ" dirty="0" err="1" smtClean="0">
                <a:solidFill>
                  <a:srgbClr val="00B050"/>
                </a:solidFill>
              </a:rPr>
              <a:t>evropy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ESTONSKO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LITVA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LOTYŠSKO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UKRAJINA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BĚLORUSKO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MOLDAVSKO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RUSKO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 </a:t>
            </a:r>
            <a:endParaRPr lang="cs-CZ" sz="1100" dirty="0"/>
          </a:p>
        </p:txBody>
      </p:sp>
      <p:pic>
        <p:nvPicPr>
          <p:cNvPr id="7" name="Obrázek 6" descr="V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196752"/>
            <a:ext cx="3810000" cy="3810000"/>
          </a:xfrm>
          <a:prstGeom prst="rect">
            <a:avLst/>
          </a:prstGeom>
        </p:spPr>
      </p:pic>
      <p:pic>
        <p:nvPicPr>
          <p:cNvPr id="8" name="Obrázek 7" descr="v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4797152"/>
            <a:ext cx="2506980" cy="1661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VLAJKY STÁTŮ východní EVROPY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196752"/>
            <a:ext cx="8991600" cy="5661248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		Estonsko		   Litva 		             Lotyšsko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      Ukrajina 	              Bělorusko 	     Moldavsko	              Rusko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				 			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</a:t>
            </a:r>
          </a:p>
          <a:p>
            <a:pPr>
              <a:buNone/>
            </a:pPr>
            <a:r>
              <a:rPr lang="cs-CZ" sz="2000" dirty="0" smtClean="0"/>
              <a:t>  </a:t>
            </a:r>
          </a:p>
        </p:txBody>
      </p:sp>
      <p:pic>
        <p:nvPicPr>
          <p:cNvPr id="12" name="Obrázek 11" descr="VE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628800"/>
            <a:ext cx="2286000" cy="1454468"/>
          </a:xfrm>
          <a:prstGeom prst="rect">
            <a:avLst/>
          </a:prstGeom>
        </p:spPr>
      </p:pic>
      <p:pic>
        <p:nvPicPr>
          <p:cNvPr id="14" name="Obrázek 13" descr="VLI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1628800"/>
            <a:ext cx="2286000" cy="1371600"/>
          </a:xfrm>
          <a:prstGeom prst="rect">
            <a:avLst/>
          </a:prstGeom>
        </p:spPr>
      </p:pic>
      <p:pic>
        <p:nvPicPr>
          <p:cNvPr id="15" name="Obrázek 14" descr="VLOT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1628800"/>
            <a:ext cx="2286000" cy="1368152"/>
          </a:xfrm>
          <a:prstGeom prst="rect">
            <a:avLst/>
          </a:prstGeom>
        </p:spPr>
      </p:pic>
      <p:pic>
        <p:nvPicPr>
          <p:cNvPr id="16" name="Obrázek 15" descr="VUKR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0" y="3933056"/>
            <a:ext cx="1800200" cy="1523048"/>
          </a:xfrm>
          <a:prstGeom prst="rect">
            <a:avLst/>
          </a:prstGeom>
        </p:spPr>
      </p:pic>
      <p:pic>
        <p:nvPicPr>
          <p:cNvPr id="17" name="Obrázek 16" descr="VBEL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95736" y="3933056"/>
            <a:ext cx="2088232" cy="1512168"/>
          </a:xfrm>
          <a:prstGeom prst="rect">
            <a:avLst/>
          </a:prstGeom>
        </p:spPr>
      </p:pic>
      <p:pic>
        <p:nvPicPr>
          <p:cNvPr id="18" name="Obrázek 17" descr="VMOLDA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499992" y="3933056"/>
            <a:ext cx="2088232" cy="1512168"/>
          </a:xfrm>
          <a:prstGeom prst="rect">
            <a:avLst/>
          </a:prstGeom>
        </p:spPr>
      </p:pic>
      <p:pic>
        <p:nvPicPr>
          <p:cNvPr id="19" name="Obrázek 18" descr="VRUS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804248" y="3933056"/>
            <a:ext cx="2016224" cy="15230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ESTONSKO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Republika.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TALIN.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Nejmenší pobaltský stát.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Člen EU a NATO.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Živočišná výroba.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8" name="Obrázek 7" descr="ZE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620688"/>
            <a:ext cx="1047750" cy="976313"/>
          </a:xfrm>
          <a:prstGeom prst="rect">
            <a:avLst/>
          </a:prstGeom>
        </p:spPr>
      </p:pic>
      <p:pic>
        <p:nvPicPr>
          <p:cNvPr id="9" name="Obrázek 8" descr="ME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2420888"/>
            <a:ext cx="4572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LOTYŠSKO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Republika. </a:t>
            </a:r>
          </a:p>
          <a:p>
            <a:pPr>
              <a:buClr>
                <a:schemeClr val="tx1"/>
              </a:buClr>
              <a:buNone/>
            </a:pPr>
            <a:r>
              <a:rPr lang="cs-CZ" sz="8000" dirty="0" smtClean="0">
                <a:solidFill>
                  <a:schemeClr val="tx1"/>
                </a:solidFill>
              </a:rPr>
              <a:t>					</a:t>
            </a:r>
            <a:endParaRPr lang="cs-CZ" sz="48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RIGA.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Nejvíce rozšířený průmysl. </a:t>
            </a:r>
          </a:p>
          <a:p>
            <a:pPr>
              <a:buClr>
                <a:schemeClr val="tx1"/>
              </a:buClr>
              <a:buNone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Člen EU a NATO.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7" name="Obrázek 6" descr="ZLO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692696"/>
            <a:ext cx="1047750" cy="833438"/>
          </a:xfrm>
          <a:prstGeom prst="rect">
            <a:avLst/>
          </a:prstGeom>
        </p:spPr>
      </p:pic>
      <p:pic>
        <p:nvPicPr>
          <p:cNvPr id="10" name="Obrázek 9" descr="MLO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2708920"/>
            <a:ext cx="4572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LITVA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Republika. 					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48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VILNIUS.  </a:t>
            </a:r>
          </a:p>
          <a:p>
            <a:pPr>
              <a:buClr>
                <a:schemeClr val="tx1"/>
              </a:buClr>
              <a:buNone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Je největší a nejlidnatější. </a:t>
            </a:r>
          </a:p>
          <a:p>
            <a:pPr>
              <a:buClr>
                <a:schemeClr val="tx1"/>
              </a:buClr>
              <a:buNone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Člen EU a NATO.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9" name="Obrázek 8" descr="ZLITV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75856" y="548680"/>
            <a:ext cx="908685" cy="1095375"/>
          </a:xfrm>
          <a:prstGeom prst="rect">
            <a:avLst/>
          </a:prstGeom>
        </p:spPr>
      </p:pic>
      <p:pic>
        <p:nvPicPr>
          <p:cNvPr id="11" name="Obrázek 10" descr="MLI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2420888"/>
            <a:ext cx="4572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Bělorusko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Republika. 					</a:t>
            </a:r>
          </a:p>
          <a:p>
            <a:pPr>
              <a:buClr>
                <a:schemeClr val="tx1"/>
              </a:buClr>
              <a:buNone/>
            </a:pPr>
            <a:endParaRPr lang="cs-CZ" sz="48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MINSK.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Těžba draselné soli. </a:t>
            </a:r>
          </a:p>
          <a:p>
            <a:pPr>
              <a:buClr>
                <a:schemeClr val="tx1"/>
              </a:buClr>
              <a:buNone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Obyvatelé jsou Slované.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10" name="Obrázek 9" descr="ZBEL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476672"/>
            <a:ext cx="952633" cy="1181265"/>
          </a:xfrm>
          <a:prstGeom prst="rect">
            <a:avLst/>
          </a:prstGeom>
        </p:spPr>
      </p:pic>
      <p:pic>
        <p:nvPicPr>
          <p:cNvPr id="12" name="Obrázek 11" descr="MBE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2708920"/>
            <a:ext cx="4572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MOLDAVSKO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Republika. 					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48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KIŠINĚV </a:t>
            </a:r>
            <a:r>
              <a:rPr lang="cs-CZ" sz="8000" dirty="0" smtClean="0">
                <a:solidFill>
                  <a:schemeClr val="tx1"/>
                </a:solidFill>
              </a:rPr>
              <a:t>(Vítězný oblouk).</a:t>
            </a:r>
          </a:p>
          <a:p>
            <a:pPr>
              <a:buClr>
                <a:schemeClr val="tx1"/>
              </a:buClr>
              <a:buNone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Pěstuje se zde pšenice, cukrová řepa, vinná réva.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6" name="Obrázek 5" descr="ZMOL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476672"/>
            <a:ext cx="908685" cy="1143000"/>
          </a:xfrm>
          <a:prstGeom prst="rect">
            <a:avLst/>
          </a:prstGeom>
        </p:spPr>
      </p:pic>
      <p:pic>
        <p:nvPicPr>
          <p:cNvPr id="7" name="Obrázek 6" descr="MM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996952"/>
            <a:ext cx="4572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UKRAJINA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Republika. 	</a:t>
            </a:r>
          </a:p>
          <a:p>
            <a:pPr>
              <a:buClr>
                <a:schemeClr val="tx1"/>
              </a:buClr>
              <a:buNone/>
            </a:pPr>
            <a:r>
              <a:rPr lang="cs-CZ" sz="8000" dirty="0" smtClean="0">
                <a:solidFill>
                  <a:schemeClr val="tx1"/>
                </a:solidFill>
              </a:rPr>
              <a:t>				</a:t>
            </a:r>
            <a:endParaRPr lang="cs-CZ" sz="48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KYJEV.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Nejrozsáhlejší evropská země.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Rozmanitá půda s úrodnými černozemními půdami.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Bohatství nerostných surovin (černé uhlí, železné a manganové rudy).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Ukrajinci jsou slovanským národem.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8" name="Obrázek 7" descr="ZUKR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620688"/>
            <a:ext cx="685800" cy="957263"/>
          </a:xfrm>
          <a:prstGeom prst="rect">
            <a:avLst/>
          </a:prstGeom>
        </p:spPr>
      </p:pic>
      <p:pic>
        <p:nvPicPr>
          <p:cNvPr id="9" name="Obrázek 8" descr="MUKR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293096"/>
            <a:ext cx="3048000" cy="228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RUSKO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Federace. 	</a:t>
            </a:r>
          </a:p>
          <a:p>
            <a:pPr>
              <a:buClr>
                <a:schemeClr val="tx1"/>
              </a:buClr>
              <a:buNone/>
            </a:pPr>
            <a:r>
              <a:rPr lang="cs-CZ" sz="8000" dirty="0" smtClean="0">
                <a:solidFill>
                  <a:schemeClr val="tx1"/>
                </a:solidFill>
              </a:rPr>
              <a:t>				</a:t>
            </a:r>
            <a:endParaRPr lang="cs-CZ" sz="48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MOSKVA.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Evropská část Ruska zabírá největší plochu východní Evropy.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Na severu pás jehličnatých lesů.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Jižní oblast tvoří stepi a lesostepí.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Vývoz ropy a zemního plynu do západní a střední Evropy.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Provádí se zde kosmický výzkum.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6" name="Obrázek 5" descr="ZRU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476672"/>
            <a:ext cx="1047750" cy="1243013"/>
          </a:xfrm>
          <a:prstGeom prst="rect">
            <a:avLst/>
          </a:prstGeom>
        </p:spPr>
      </p:pic>
      <p:pic>
        <p:nvPicPr>
          <p:cNvPr id="7" name="Obrázek 6" descr="MRUS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4149080"/>
            <a:ext cx="2576513" cy="25765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Cvičení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8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Doplň podle atlasu.</a:t>
            </a:r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Hlavní město Ruska 			________		</a:t>
            </a:r>
          </a:p>
          <a:p>
            <a:pPr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Suchá oblast v Rusku			________		</a:t>
            </a:r>
            <a:endParaRPr lang="cs-CZ" sz="6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Nejdelší pohoří Evropy 			________		</a:t>
            </a:r>
            <a:endParaRPr lang="cs-CZ" sz="6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Největší řeka Evropy			________		</a:t>
            </a:r>
            <a:endParaRPr lang="cs-CZ" sz="6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První kosmonaut světa 			________		</a:t>
            </a:r>
            <a:endParaRPr lang="cs-CZ" sz="6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Hlavní město druhé největší evropské země	_________	</a:t>
            </a: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Poloostrov na jihu Ukrajiny			_________	</a:t>
            </a:r>
            <a:endParaRPr lang="cs-CZ" sz="6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Kde se nachází hlavní město Vilnius. 		_________	</a:t>
            </a:r>
            <a:r>
              <a:rPr lang="cs-CZ" sz="6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</a:t>
            </a:r>
          </a:p>
          <a:p>
            <a:pPr>
              <a:buNone/>
            </a:pPr>
            <a:endParaRPr lang="cs-CZ" sz="2000" dirty="0" smtClean="0"/>
          </a:p>
          <a:p>
            <a:pPr algn="just">
              <a:buNone/>
            </a:pPr>
            <a:r>
              <a:rPr lang="cs-CZ" sz="2000" dirty="0" smtClean="0"/>
              <a:t>			</a:t>
            </a:r>
            <a:endParaRPr lang="cs-CZ" sz="5600" dirty="0" smtClean="0"/>
          </a:p>
          <a:p>
            <a:pPr>
              <a:buNone/>
            </a:pPr>
            <a:r>
              <a:rPr lang="cs-CZ" sz="5600" dirty="0" smtClean="0"/>
              <a:t>			</a:t>
            </a:r>
            <a:r>
              <a:rPr lang="cs-CZ" sz="5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TAJENKA: MOSKVA, STEP, URAL, VOLHA, GAGARIN, KYJEV, KRYM, V LITVĚ. </a:t>
            </a:r>
          </a:p>
          <a:p>
            <a:pPr>
              <a:buNone/>
            </a:pPr>
            <a:r>
              <a:rPr lang="cs-CZ" sz="2000" dirty="0" smtClean="0"/>
              <a:t>			    </a:t>
            </a: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</a:t>
            </a:r>
          </a:p>
          <a:p>
            <a:pPr>
              <a:buNone/>
            </a:pPr>
            <a:r>
              <a:rPr lang="cs-CZ" sz="2000" dirty="0" smtClean="0"/>
              <a:t>  </a:t>
            </a:r>
          </a:p>
        </p:txBody>
      </p:sp>
      <p:sp>
        <p:nvSpPr>
          <p:cNvPr id="8" name="Veselý obličej 7"/>
          <p:cNvSpPr/>
          <p:nvPr/>
        </p:nvSpPr>
        <p:spPr>
          <a:xfrm>
            <a:off x="5724128" y="548680"/>
            <a:ext cx="720080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99992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124744"/>
            <a:ext cx="8686800" cy="5544616"/>
          </a:xfrm>
        </p:spPr>
        <p:txBody>
          <a:bodyPr>
            <a:normAutofit fontScale="32500" lnSpcReduction="20000"/>
          </a:bodyPr>
          <a:lstStyle/>
          <a:p>
            <a:pPr algn="ctr">
              <a:buNone/>
            </a:pPr>
            <a:r>
              <a:rPr lang="cs-CZ" sz="6200" dirty="0" smtClean="0">
                <a:latin typeface="Arial" pitchFamily="34" charset="0"/>
                <a:cs typeface="Arial" pitchFamily="34" charset="0"/>
              </a:rPr>
              <a:t>K uvedeným městům doplňte stát.</a:t>
            </a:r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4500" b="1" dirty="0" smtClean="0"/>
          </a:p>
          <a:p>
            <a:pPr algn="ctr">
              <a:buNone/>
            </a:pP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Lvov........ ............................	</a:t>
            </a:r>
            <a:r>
              <a:rPr lang="cs-CZ" sz="45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Homjel</a:t>
            </a: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..............................	Doněck...........................</a:t>
            </a:r>
          </a:p>
          <a:p>
            <a:pPr algn="ctr">
              <a:buNone/>
            </a:pPr>
            <a:endParaRPr lang="cs-CZ" sz="45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Minsk... ................................	Sevastopol........................	Vilnius............................</a:t>
            </a:r>
          </a:p>
          <a:p>
            <a:pPr algn="ctr">
              <a:buNone/>
            </a:pPr>
            <a:endParaRPr lang="cs-CZ" sz="45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Charkov................................	Kišiněv.............................	</a:t>
            </a:r>
            <a:r>
              <a:rPr lang="cs-CZ" sz="45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Tartu</a:t>
            </a: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...............................</a:t>
            </a:r>
          </a:p>
          <a:p>
            <a:pPr algn="ctr">
              <a:buNone/>
            </a:pPr>
            <a:endParaRPr lang="cs-CZ" sz="45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5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Klajpeda</a:t>
            </a: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...............................	Kyjev................................	Oděsa.............................</a:t>
            </a:r>
          </a:p>
          <a:p>
            <a:pPr algn="ctr">
              <a:buNone/>
            </a:pPr>
            <a:endParaRPr lang="cs-CZ" sz="45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5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Narva</a:t>
            </a: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.....................................	</a:t>
            </a:r>
            <a:r>
              <a:rPr lang="cs-CZ" sz="45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Daugavpils</a:t>
            </a: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........................	</a:t>
            </a:r>
            <a:r>
              <a:rPr lang="cs-CZ" sz="45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Tallin</a:t>
            </a: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..............................</a:t>
            </a:r>
          </a:p>
          <a:p>
            <a:pPr algn="ctr">
              <a:buNone/>
            </a:pPr>
            <a:endParaRPr lang="cs-CZ" sz="45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5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Dněpropetrovsk.....................	Kaunas..............................	Riga................................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1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					</a:t>
            </a:r>
          </a:p>
          <a:p>
            <a:pPr lvl="1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				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544616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72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Z Ruska si každý rád doveze oblíbenou figurku ze dřeva. Vylušti si její název.</a:t>
            </a: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M – 3.5 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A – 9.7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T – 5.4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R – 9.9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J – 0.3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O – 7.5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Š – 6.6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K – 8.9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A – 9.7 </a:t>
            </a: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6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TAJENKA: </a:t>
            </a:r>
            <a:r>
              <a:rPr lang="cs-CZ" sz="6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MATRJOŠKA</a:t>
            </a:r>
          </a:p>
          <a:p>
            <a:pPr algn="ctr">
              <a:buNone/>
            </a:pPr>
            <a:r>
              <a:rPr lang="cs-CZ" sz="6200" b="1" dirty="0" smtClean="0">
                <a:solidFill>
                  <a:srgbClr val="FF0000"/>
                </a:solidFill>
              </a:rPr>
              <a:t> </a:t>
            </a: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6400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		</a:t>
            </a: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        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just">
              <a:buNone/>
            </a:pPr>
            <a:endParaRPr lang="cs-CZ" sz="2000" b="1" dirty="0">
              <a:solidFill>
                <a:srgbClr val="7030A0"/>
              </a:solidFill>
            </a:endParaRPr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971600" y="1772816"/>
          <a:ext cx="7848872" cy="13468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6" imgW="5921556" imgH="532724" progId="Word.Document.12">
                  <p:embed/>
                </p:oleObj>
              </mc:Choice>
              <mc:Fallback>
                <p:oleObj name="Dokument" r:id="rId6" imgW="5921556" imgH="532724" progId="Word.Document.12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1772816"/>
                        <a:ext cx="7848872" cy="13468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8" cstate="print"/>
          <a:stretch>
            <a:fillRect/>
          </a:stretch>
        </p:blipFill>
        <p:spPr>
          <a:xfrm>
            <a:off x="4572000" y="558924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331236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http://0.tqn.com/d/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goeasteurope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/1/0/Z/L/-/-/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EasternEuropeMap.jpg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http://cs.wikipedia.org/wiki/V%C3%BDchodn%C3%AD_Evropa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http://cs.wikipedia.org/wiki/V%C3%BDchodn%C3%AD_Evropa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http://upload.wikimedia.org/wikipedia/commons/thumb/2/2b/Coat_of_arms_of_Estonia.svg/220px-Coat_of_arms_of_Estonia.svg.png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http://plesaty.welbloud.cz/_media/cesty/pobalti_2006/znak-litva.png?cache=cache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http://upload.wikimedia.org/wikipedia/commons/thumb/f/ff/Coat_of_Arms_of_Latvia.svg/220px-Coat_of_Arms_of_Latvia.svg.png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http://upload.wikimedia.org/wikipedia/commons/thumb/9/95/Lesser_Coat_of_Arms_of_Ukraine.svg/144px-Lesser_Coat_of_Arms_of_Ukraine.svg.png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http://upload.wikimedia.org/wikipedia/commons/2/26/Belarus_Coat_of_Arms,_1991.png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http://moldavsko.net/obrazky/moldavsko.gif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http://upload.wikimedia.org/wikipedia/commons/thumb/f/f2/Coat_of_Arms_of_the_Russian_Federation.svg/220px-Coat_of_Arms_of_the_Russian_Federation.svg.png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2"/>
              </a:rPr>
              <a:t>http://cs.wikipedia.org/wiki/Soubor:EU_location_EST.png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3"/>
              </a:rPr>
              <a:t>http://cs.wikipedia.org/wiki/Soubor:EU_location_LIT.png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4"/>
              </a:rPr>
              <a:t>http://cs.wikipedia.org/wiki/Soubor:EU_location_LAT.png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5"/>
              </a:rPr>
              <a:t>http://cs.wikipedia.org/wiki/Soubor:Europe_location_UKR.png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6"/>
              </a:rPr>
              <a:t>http://cs.wikipedia.org/wiki/Soubor:Europe_location_BLR.png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7"/>
              </a:rPr>
              <a:t>http://cs.wikipedia.org/wiki/Soubor:Europe_location_MDA.png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8"/>
              </a:rPr>
              <a:t>http://cs.wikipedia.org/wiki/Soubor:Russian_Federation_(orthographic_projection).svg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691680" y="5661248"/>
            <a:ext cx="5976938" cy="77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1149</TotalTime>
  <Words>411</Words>
  <Application>Microsoft Office PowerPoint</Application>
  <PresentationFormat>Předvádění na obrazovce (4:3)</PresentationFormat>
  <Paragraphs>448</Paragraphs>
  <Slides>16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Cesta</vt:lpstr>
      <vt:lpstr>Dokument</vt:lpstr>
      <vt:lpstr>Z E M Ě P I S </vt:lpstr>
      <vt:lpstr>Popis prezentace </vt:lpstr>
      <vt:lpstr>východní evropa</vt:lpstr>
      <vt:lpstr>Státy VÝCHODNÍ evropy  </vt:lpstr>
      <vt:lpstr>VLAJKY STÁTŮ východní EVROPY</vt:lpstr>
      <vt:lpstr>    ESTONSKO</vt:lpstr>
      <vt:lpstr>    LOTYŠSKO</vt:lpstr>
      <vt:lpstr>    LITVA</vt:lpstr>
      <vt:lpstr>    Bělorusko</vt:lpstr>
      <vt:lpstr>    MOLDAVSKO</vt:lpstr>
      <vt:lpstr>    UKRAJINA</vt:lpstr>
      <vt:lpstr>    RUSKO</vt:lpstr>
      <vt:lpstr>Cvičení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138</cp:revision>
  <dcterms:modified xsi:type="dcterms:W3CDTF">2012-09-18T06:07:16Z</dcterms:modified>
</cp:coreProperties>
</file>